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79" r:id="rId18"/>
    <p:sldId id="281" r:id="rId19"/>
    <p:sldId id="282" r:id="rId20"/>
    <p:sldId id="283" r:id="rId21"/>
    <p:sldId id="284" r:id="rId22"/>
    <p:sldId id="285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78ZV/G7FvEtp/a6bc9M+Xw==" hashData="DZ7G3pjGl7aHmf1rGjS1OVsBITWjcnye9CIczDoS1fLcs66n7bYyo4gbS8jMp1C6MdcG9gnXW1+fYUdPmA2m1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8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97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37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97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41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03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2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14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72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15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49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33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5.jpeg"/><Relationship Id="rId7" Type="http://schemas.openxmlformats.org/officeDocument/2006/relationships/image" Target="../media/image1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4.jpeg"/><Relationship Id="rId5" Type="http://schemas.openxmlformats.org/officeDocument/2006/relationships/image" Target="../media/image17.png"/><Relationship Id="rId10" Type="http://schemas.microsoft.com/office/2007/relationships/hdphoto" Target="../media/hdphoto3.wdp"/><Relationship Id="rId4" Type="http://schemas.openxmlformats.org/officeDocument/2006/relationships/image" Target="../media/image16.jpe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4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image" Target="../media/image10.jpeg"/><Relationship Id="rId1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microsoft.com/office/2007/relationships/hdphoto" Target="../media/hdphoto4.wdp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7.jpeg"/><Relationship Id="rId18" Type="http://schemas.openxmlformats.org/officeDocument/2006/relationships/image" Target="../media/image5.png"/><Relationship Id="rId3" Type="http://schemas.openxmlformats.org/officeDocument/2006/relationships/image" Target="../media/image14.jpeg"/><Relationship Id="rId7" Type="http://schemas.openxmlformats.org/officeDocument/2006/relationships/image" Target="../media/image17.png"/><Relationship Id="rId12" Type="http://schemas.microsoft.com/office/2007/relationships/hdphoto" Target="../media/hdphoto3.wdp"/><Relationship Id="rId17" Type="http://schemas.openxmlformats.org/officeDocument/2006/relationships/image" Target="../media/image4.jpeg"/><Relationship Id="rId2" Type="http://schemas.openxmlformats.org/officeDocument/2006/relationships/image" Target="../media/image8.jpe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19.png"/><Relationship Id="rId5" Type="http://schemas.openxmlformats.org/officeDocument/2006/relationships/image" Target="../media/image15.jpeg"/><Relationship Id="rId15" Type="http://schemas.openxmlformats.org/officeDocument/2006/relationships/image" Target="../media/image20.jpeg"/><Relationship Id="rId10" Type="http://schemas.microsoft.com/office/2007/relationships/hdphoto" Target="../media/hdphoto2.wdp"/><Relationship Id="rId4" Type="http://schemas.openxmlformats.org/officeDocument/2006/relationships/image" Target="../media/image6.jpeg"/><Relationship Id="rId9" Type="http://schemas.openxmlformats.org/officeDocument/2006/relationships/image" Target="../media/image18.png"/><Relationship Id="rId1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10.jpeg"/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2.jpe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9.jpeg"/><Relationship Id="rId15" Type="http://schemas.openxmlformats.org/officeDocument/2006/relationships/image" Target="../media/image5.png"/><Relationship Id="rId10" Type="http://schemas.openxmlformats.org/officeDocument/2006/relationships/image" Target="../media/image28.jpeg"/><Relationship Id="rId4" Type="http://schemas.openxmlformats.org/officeDocument/2006/relationships/image" Target="../media/image23.jpeg"/><Relationship Id="rId9" Type="http://schemas.openxmlformats.org/officeDocument/2006/relationships/image" Target="../media/image27.jpeg"/><Relationship Id="rId1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1.jpeg"/><Relationship Id="rId18" Type="http://schemas.openxmlformats.org/officeDocument/2006/relationships/image" Target="../media/image4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microsoft.com/office/2007/relationships/hdphoto" Target="../media/hdphoto5.wdp"/><Relationship Id="rId17" Type="http://schemas.openxmlformats.org/officeDocument/2006/relationships/image" Target="../media/image45.jpeg"/><Relationship Id="rId2" Type="http://schemas.openxmlformats.org/officeDocument/2006/relationships/image" Target="../media/image32.jpeg"/><Relationship Id="rId16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11" Type="http://schemas.openxmlformats.org/officeDocument/2006/relationships/image" Target="../media/image40.png"/><Relationship Id="rId5" Type="http://schemas.openxmlformats.org/officeDocument/2006/relationships/image" Target="../media/image35.jpeg"/><Relationship Id="rId15" Type="http://schemas.openxmlformats.org/officeDocument/2006/relationships/image" Target="../media/image43.jpeg"/><Relationship Id="rId10" Type="http://schemas.openxmlformats.org/officeDocument/2006/relationships/image" Target="../media/image39.jpeg"/><Relationship Id="rId19" Type="http://schemas.openxmlformats.org/officeDocument/2006/relationships/image" Target="../media/image5.png"/><Relationship Id="rId4" Type="http://schemas.openxmlformats.org/officeDocument/2006/relationships/image" Target="../media/image34.jpeg"/><Relationship Id="rId9" Type="http://schemas.microsoft.com/office/2007/relationships/hdphoto" Target="../media/hdphoto4.wdp"/><Relationship Id="rId14" Type="http://schemas.openxmlformats.org/officeDocument/2006/relationships/image" Target="../media/image4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LES ACTIVITATS ECONÒMIQUES</a:t>
            </a:r>
            <a:endParaRPr lang="es-ES" dirty="0"/>
          </a:p>
        </p:txBody>
      </p:sp>
      <p:pic>
        <p:nvPicPr>
          <p:cNvPr id="1026" name="Picture 2" descr="http://www.arasaac.org/classes/img/thumbnail.php?i=c2l6ZT0zMDAmcnV0YT0uLi8uLi9yZXBvc2l0b3Jpby9vcmlnaW5hbGVzLzMzNjc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84" y="3814617"/>
            <a:ext cx="1061027" cy="10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705" y="3509963"/>
            <a:ext cx="1356590" cy="135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85" y="3581111"/>
            <a:ext cx="1294533" cy="129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1929346" y="1410789"/>
            <a:ext cx="8804365" cy="3542335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44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CONEIXEMENT DEL MEDI</a:t>
            </a:r>
            <a:endParaRPr lang="es-E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ACTIVITATS ECONÒMIQUES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73"/>
          <p:cNvSpPr txBox="1"/>
          <p:nvPr/>
        </p:nvSpPr>
        <p:spPr>
          <a:xfrm>
            <a:off x="3183517" y="6201206"/>
            <a:ext cx="6296025" cy="4095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pictogramas: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Procedencia: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Propiedad: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Gobierno de </a:t>
            </a:r>
            <a:r>
              <a:rPr lang="es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Aragón. </a:t>
            </a:r>
            <a:r>
              <a:rPr lang="es-ES" sz="10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Editado por </a:t>
            </a:r>
            <a:r>
              <a:rPr lang="es-ES" sz="1000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Francisco Javier Vaca Román ( </a:t>
            </a:r>
            <a:r>
              <a:rPr lang="es-ES" sz="1000" i="1" dirty="0" err="1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es-ES" sz="1000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ADIMIR)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38711" y="3729928"/>
            <a:ext cx="899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2. </a:t>
            </a:r>
            <a:r>
              <a:rPr lang="es-ES" sz="2800" i="1" dirty="0"/>
              <a:t>COMUNICATIU, SANITARI, EDUCATIU I COMERÇ</a:t>
            </a:r>
            <a:r>
              <a:rPr lang="es-ES" sz="2800" dirty="0" smtClean="0"/>
              <a:t>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57381" y="5160234"/>
            <a:ext cx="7495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i="1" dirty="0"/>
              <a:t>A</a:t>
            </a:r>
            <a:r>
              <a:rPr lang="ca-ES" sz="2800" i="1" dirty="0"/>
              <a:t>GRICULTURA, RAMADERIA, PESCA I MINERIA.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057381" y="2534785"/>
            <a:ext cx="8387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es-ES" sz="2800" i="1" dirty="0"/>
              <a:t>A</a:t>
            </a:r>
            <a:r>
              <a:rPr lang="ca-ES" sz="2800" i="1" dirty="0"/>
              <a:t>GRICULTURA, RAMADERIA, PESCA I MINERIA</a:t>
            </a:r>
            <a:r>
              <a:rPr lang="es-ES" sz="2800" dirty="0" smtClean="0"/>
              <a:t> </a:t>
            </a:r>
            <a:r>
              <a:rPr lang="ca-ES" sz="2800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94345" y="4123056"/>
            <a:ext cx="5775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/>
              <a:t>COMUNICATIU, SANITARI, EDUCATIU I COMERÇ</a:t>
            </a:r>
            <a:r>
              <a:rPr lang="es-ES" sz="2800" dirty="0" smtClean="0"/>
              <a:t>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SECTOR TERCIARI</a:t>
            </a:r>
            <a:r>
              <a:rPr lang="es-ES" dirty="0" smtClean="0"/>
              <a:t>….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2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002" y="1595670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838" y="1660507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002" y="3030812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838" y="2958306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6193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 smtClean="0"/>
              <a:t>DOS TIPUS: PASTURA I ESTABULADA </a:t>
            </a:r>
            <a:r>
              <a:rPr lang="es-ES" sz="2800" b="1" i="1" dirty="0" smtClean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4117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UN TIPO: ESTABULADA</a:t>
            </a:r>
            <a:r>
              <a:rPr lang="ca-ES" sz="2800" b="1" i="1" dirty="0" smtClean="0"/>
              <a:t>.</a:t>
            </a:r>
            <a:endParaRPr lang="ca-ES" sz="2800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412048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 smtClean="0"/>
              <a:t>UN TIPO: DE PASTURA </a:t>
            </a:r>
            <a:r>
              <a:rPr lang="ca-ES" sz="2800" b="1" i="1" dirty="0" smtClean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458075" y="4155188"/>
            <a:ext cx="4822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i="1" dirty="0" smtClean="0"/>
              <a:t>DOS TIPUS</a:t>
            </a:r>
          </a:p>
          <a:p>
            <a:pPr marL="174625" algn="ctr"/>
            <a:r>
              <a:rPr lang="es-ES" sz="2800" i="1" dirty="0" smtClean="0"/>
              <a:t>PASTURA </a:t>
            </a:r>
            <a:r>
              <a:rPr lang="es-ES" sz="2800" i="1" dirty="0"/>
              <a:t>I ESTABULADA</a:t>
            </a:r>
            <a:endParaRPr lang="es-ES" sz="2800" dirty="0" smtClean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96651" y="161244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EN LA RAMADERIA HI HA </a:t>
            </a:r>
            <a:r>
              <a:rPr lang="es-ES" i="1" dirty="0" smtClean="0"/>
              <a:t>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3" name="Picture 4" descr="http://www.arasaac.org/classes/img/thumbnail.php?i=c2l6ZT0zMDAmcnV0YT0uLi8uLi9yZXBvc2l0b3Jpby9vcmlnaW5hbGVzLzI2ODQwLnBuZw==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55"/>
          <a:stretch/>
        </p:blipFill>
        <p:spPr bwMode="auto">
          <a:xfrm>
            <a:off x="9400206" y="2562335"/>
            <a:ext cx="2540019" cy="14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upo 13"/>
          <p:cNvGrpSpPr/>
          <p:nvPr/>
        </p:nvGrpSpPr>
        <p:grpSpPr>
          <a:xfrm>
            <a:off x="7703817" y="2420058"/>
            <a:ext cx="1551492" cy="1612471"/>
            <a:chOff x="4060581" y="2439766"/>
            <a:chExt cx="2857500" cy="2857500"/>
          </a:xfrm>
        </p:grpSpPr>
        <p:pic>
          <p:nvPicPr>
            <p:cNvPr id="15" name="Picture 6" descr="http://www.arasaac.org/classes/img/thumbnail.php?i=c2l6ZT0zMDAmcnV0YT0uLi8uLi9yZXBvc2l0b3Jpby9vcmlnaW5hbGVzLzI2ODMucG5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581" y="2439766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934" y="3619500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5576" y="3757626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46952" y="4352721"/>
              <a:ext cx="886079" cy="716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Imagen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8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4943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</a:t>
            </a:r>
            <a:r>
              <a:rPr lang="ca-ES" sz="2800" b="1" i="1" dirty="0" smtClean="0"/>
              <a:t>. </a:t>
            </a:r>
            <a:r>
              <a:rPr lang="ca-ES" sz="2800" i="1" dirty="0" smtClean="0"/>
              <a:t>DOS TIPUS: REGADIU I SECÀ </a:t>
            </a:r>
            <a:r>
              <a:rPr lang="es-ES" sz="2800" b="1" i="1" dirty="0" smtClean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6106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/>
              <a:t>DOS TIPUS: PASTURA I ESTABULADA</a:t>
            </a:r>
            <a:r>
              <a:rPr lang="es-ES" sz="2800" i="1" dirty="0" smtClean="0"/>
              <a:t> 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3557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 smtClean="0"/>
              <a:t>UN TIPU: REGADIU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i="1"/>
              <a:t>DOS TIPUS: REGADIU I SECÀ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LA AGRICULTURA HI HA 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6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375" y="2936954"/>
            <a:ext cx="1344780" cy="134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579" y="2951055"/>
            <a:ext cx="1344780" cy="134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9717579" y="3144544"/>
            <a:ext cx="9488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FF0000"/>
                </a:solidFill>
              </a:rPr>
              <a:t>X</a:t>
            </a:r>
            <a:endParaRPr lang="es-ES" sz="8000" dirty="0">
              <a:solidFill>
                <a:srgbClr val="FF0000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6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46845" y="2961704"/>
            <a:ext cx="10146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dirty="0"/>
              <a:t>FABRIQUEN PRODUCTES QUE LES PERSONES PODEN COMPRAR.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14411" y="4660432"/>
            <a:ext cx="8785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dirty="0"/>
              <a:t>FABRIQUEN </a:t>
            </a:r>
            <a:r>
              <a:rPr lang="es-ES" sz="2800" dirty="0" smtClean="0"/>
              <a:t>PRODUCTES  </a:t>
            </a:r>
            <a:r>
              <a:rPr lang="es-ES" sz="2800" dirty="0"/>
              <a:t>PER A ALTRES </a:t>
            </a:r>
            <a:r>
              <a:rPr lang="es-ES" sz="2800" dirty="0" smtClean="0"/>
              <a:t>INDÚSTRIES</a:t>
            </a:r>
            <a:r>
              <a:rPr lang="ca-ES" sz="2800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94345" y="4123056"/>
            <a:ext cx="5775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FABRIQUEN PRODUCTES QUE LES PERSONES PODEN COMPRAR.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LES INDÚSTRIES DE </a:t>
            </a:r>
            <a:r>
              <a:rPr lang="es-ES" b="1" i="1" u="sng" dirty="0" smtClean="0"/>
              <a:t>CONSUM</a:t>
            </a:r>
            <a:r>
              <a:rPr lang="es-ES" dirty="0" smtClean="0"/>
              <a:t>….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0" name="Picture 4" descr="http://www.arasaac.org/classes/img/thumbnail.php?i=c2l6ZT0zMDAmcnV0YT0uLi8uLi9yZXBvc2l0b3Jpby9vcmlnaW5hbGVzLzcyMzM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2611423"/>
            <a:ext cx="1511633" cy="151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arasaac.org/classes/img/thumbnail.php?i=c2l6ZT0zMDAmcnV0YT0uLi8uLi9yZXBvc2l0b3Jpby9vcmlnaW5hbGVzLzMyNjAy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888" y="2656097"/>
            <a:ext cx="1360470" cy="136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69775" y="2667407"/>
            <a:ext cx="8949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/>
              <a:t>1</a:t>
            </a:r>
            <a:r>
              <a:rPr lang="ca-ES" sz="2800" b="1" i="1" dirty="0" smtClean="0"/>
              <a:t>. </a:t>
            </a:r>
            <a:r>
              <a:rPr lang="es-ES" sz="2800" dirty="0"/>
              <a:t>FABRIQUEN PRODUCTES  PER A ALTRES INDÚSTRIES</a:t>
            </a:r>
            <a:r>
              <a:rPr lang="ca-ES" sz="2800" i="1" dirty="0" smtClean="0"/>
              <a:t>.</a:t>
            </a:r>
            <a:endParaRPr lang="ca-ES" sz="28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646" y="4234002"/>
            <a:ext cx="106647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dirty="0"/>
              <a:t>FABRIQUEN PRODUCTES QUE LES PERSONES PODEN </a:t>
            </a:r>
            <a:r>
              <a:rPr lang="es-ES" sz="2800" dirty="0" smtClean="0"/>
              <a:t>COMPRAR</a:t>
            </a:r>
            <a:r>
              <a:rPr lang="es-ES" sz="2800" dirty="0"/>
              <a:t>.</a:t>
            </a:r>
            <a:endParaRPr lang="es-ES" sz="2800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FABRIQUEN PRODUCTES  PER A ALTRES </a:t>
            </a:r>
            <a:r>
              <a:rPr lang="es-ES" sz="2800" dirty="0" smtClean="0"/>
              <a:t>INDÚSTRIES</a:t>
            </a:r>
          </a:p>
          <a:p>
            <a:pPr algn="ctr"/>
            <a:r>
              <a:rPr lang="es-ES" sz="2800" i="1" dirty="0" smtClean="0"/>
              <a:t>PER </a:t>
            </a:r>
            <a:r>
              <a:rPr lang="es-ES" sz="2800" i="1" dirty="0"/>
              <a:t>EXEMPLE, LA INDÚSTRIA QUÍMICA</a:t>
            </a:r>
          </a:p>
          <a:p>
            <a:pPr algn="ctr"/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LES INDUSTRIES DE </a:t>
            </a:r>
            <a:r>
              <a:rPr lang="es-ES" b="1" i="1" u="sng" dirty="0" smtClean="0"/>
              <a:t>BASE</a:t>
            </a:r>
            <a:r>
              <a:rPr lang="es-ES" b="1" i="1" dirty="0" smtClean="0"/>
              <a:t> 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3" name="Picture 10" descr="http://www.arasaac.org/classes/img/thumbnail.php?i=c2l6ZT0zMDAmcnV0YT0uLi8uLi9yZXBvc2l0b3Jpby9vcmlnaW5hbGVzLzgxODY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25" y="3249818"/>
            <a:ext cx="902080" cy="90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23" y="3218257"/>
            <a:ext cx="985659" cy="98565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69775" y="2667407"/>
            <a:ext cx="8949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/>
              <a:t>1</a:t>
            </a:r>
            <a:r>
              <a:rPr lang="ca-ES" sz="2800" b="1" i="1" dirty="0" smtClean="0"/>
              <a:t>. </a:t>
            </a:r>
            <a:r>
              <a:rPr lang="es-ES" sz="2800" dirty="0"/>
              <a:t>FABRICACIÓ </a:t>
            </a:r>
            <a:r>
              <a:rPr lang="es-ES" sz="2800" dirty="0" smtClean="0"/>
              <a:t>D’HABITATGES</a:t>
            </a:r>
            <a:r>
              <a:rPr lang="ca-ES" sz="2800" i="1" dirty="0" smtClean="0"/>
              <a:t> </a:t>
            </a:r>
            <a:r>
              <a:rPr lang="ca-ES" sz="2800" dirty="0" smtClean="0"/>
              <a:t>I</a:t>
            </a:r>
            <a:r>
              <a:rPr lang="ca-ES" sz="2800" i="1" dirty="0" smtClean="0"/>
              <a:t> </a:t>
            </a:r>
            <a:r>
              <a:rPr lang="es-ES" sz="2800" dirty="0"/>
              <a:t>OBRES </a:t>
            </a:r>
            <a:r>
              <a:rPr lang="es-ES" sz="2800" dirty="0" smtClean="0"/>
              <a:t>PÚBLIQUES.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646" y="4234002"/>
            <a:ext cx="106647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dirty="0"/>
              <a:t>FABRICACIÓ D’HABITATGES</a:t>
            </a:r>
            <a:r>
              <a:rPr lang="ca-ES" sz="2800" i="1" dirty="0"/>
              <a:t> </a:t>
            </a:r>
            <a:endParaRPr lang="es-ES" sz="2800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FABRICACIÓ D’HABITATGES</a:t>
            </a:r>
            <a:r>
              <a:rPr lang="ca-ES" sz="2800" i="1" dirty="0"/>
              <a:t> </a:t>
            </a:r>
            <a:endParaRPr lang="ca-ES" sz="2800" i="1" dirty="0" smtClean="0"/>
          </a:p>
          <a:p>
            <a:pPr algn="ctr"/>
            <a:r>
              <a:rPr lang="ca-ES" sz="2800" dirty="0" smtClean="0"/>
              <a:t>I</a:t>
            </a:r>
            <a:r>
              <a:rPr lang="ca-ES" sz="2800" i="1" dirty="0" smtClean="0"/>
              <a:t> </a:t>
            </a:r>
          </a:p>
          <a:p>
            <a:pPr algn="ctr"/>
            <a:r>
              <a:rPr lang="es-ES" sz="2800" dirty="0" smtClean="0"/>
              <a:t>OBRES </a:t>
            </a:r>
            <a:r>
              <a:rPr lang="es-ES" sz="2800" dirty="0"/>
              <a:t>PÚBLIQUES</a:t>
            </a:r>
            <a:endParaRPr lang="es-ES" sz="2800" i="1" dirty="0"/>
          </a:p>
          <a:p>
            <a:pPr algn="ctr"/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LA CONSTRUCCIÓ POT SER 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Picture 14" descr="http://www.arasaac.org/classes/img/thumbnail.php?i=c2l6ZT0zMDAmcnV0YT0uLi8uLi9yZXBvc2l0b3Jpby9vcmlnaW5hbGVzLzIzMTc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923" y="2333059"/>
            <a:ext cx="670734" cy="71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http://www.arasaac.org/classes/img/thumbnail.php?i=c2l6ZT0zMDAmcnV0YT0uLi8uLi9yZXBvc2l0b3Jpby9vcmlnaW5hbGVzLzU5NDY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192" y="3392746"/>
            <a:ext cx="809397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657" y="3378793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6056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dirty="0"/>
              <a:t>COMPREM EL QUE </a:t>
            </a:r>
            <a:r>
              <a:rPr lang="es-ES" sz="2800" dirty="0" smtClean="0"/>
              <a:t>NECESSITEM.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769799"/>
            <a:ext cx="5160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</a:t>
            </a:r>
            <a:r>
              <a:rPr lang="es-ES" sz="2800" i="1" dirty="0"/>
              <a:t> </a:t>
            </a:r>
            <a:r>
              <a:rPr lang="es-ES" sz="2800" dirty="0"/>
              <a:t>CUIDEN DE LA NOSTRA </a:t>
            </a:r>
            <a:r>
              <a:rPr lang="es-ES" sz="2800" dirty="0" smtClean="0"/>
              <a:t>SALUT</a:t>
            </a:r>
            <a:r>
              <a:rPr lang="ca-ES" sz="2800" i="1" dirty="0"/>
              <a:t>.</a:t>
            </a:r>
            <a:endParaRPr lang="es-ES" sz="2800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70989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/>
              <a:t>EDUQUEN I FORMEN A LA </a:t>
            </a:r>
            <a:r>
              <a:rPr lang="es-ES" sz="2800" dirty="0" smtClean="0"/>
              <a:t>POBLACIÓ</a:t>
            </a:r>
            <a:r>
              <a:rPr lang="ca-ES" sz="2800" b="1" i="1" dirty="0" smtClean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4848" y="4155188"/>
            <a:ext cx="549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dirty="0"/>
              <a:t>COMPREM EL QUE NECESSITEM</a:t>
            </a:r>
          </a:p>
          <a:p>
            <a:pPr marL="174625" algn="ctr"/>
            <a:endParaRPr lang="es-ES" sz="2800" dirty="0" smtClean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COMERÇ</a:t>
            </a:r>
            <a:r>
              <a:rPr lang="es-ES" i="1" dirty="0" smtClean="0"/>
              <a:t>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3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875" y="2310067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6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5170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CUIDEN DE LA NOSTRA SALUT</a:t>
            </a:r>
            <a:r>
              <a:rPr lang="es-ES" sz="2800" b="1" i="1" dirty="0" smtClean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76802"/>
            <a:ext cx="6352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dirty="0"/>
              <a:t>EDUQUEN I FORMEN A LA </a:t>
            </a:r>
            <a:r>
              <a:rPr lang="es-ES" sz="2800" dirty="0" smtClean="0"/>
              <a:t>POBLACIÓ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39465"/>
            <a:ext cx="5470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dirty="0"/>
              <a:t>COMPREM EL QUE NECESSITEM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CUIDEN DE LA NOSTRA SALUT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89515" y="1337108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 </a:t>
            </a:r>
            <a:r>
              <a:rPr lang="es-ES" sz="3300" b="1" i="1" dirty="0"/>
              <a:t>SERVEIS </a:t>
            </a:r>
            <a:r>
              <a:rPr lang="es-ES" sz="3300" b="1" i="1" dirty="0" smtClean="0"/>
              <a:t>SANITARIS…</a:t>
            </a:r>
            <a:endParaRPr lang="es-ES" sz="3300" b="1" i="1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4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755" y="2427835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29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38711" y="3857944"/>
            <a:ext cx="899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2. </a:t>
            </a:r>
            <a:r>
              <a:rPr lang="es-ES" sz="2800" dirty="0"/>
              <a:t>EDUQUEN I FORMEN A LA POBLACIÓ.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20805" y="5160234"/>
            <a:ext cx="5465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dirty="0"/>
              <a:t>COMPREM EL QUE NECESSITEM</a:t>
            </a:r>
            <a:r>
              <a:rPr lang="ca-ES" sz="2800" i="1" dirty="0" smtClean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002517" y="2534785"/>
            <a:ext cx="838706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es-ES" sz="2800" dirty="0"/>
              <a:t>CUIDEN DE LA NOSTRA SALUT</a:t>
            </a:r>
            <a:r>
              <a:rPr lang="es-ES" b="1" i="1" dirty="0"/>
              <a:t>.</a:t>
            </a:r>
            <a:endParaRPr lang="es-ES" b="1" i="1" dirty="0">
              <a:solidFill>
                <a:srgbClr val="00B0F0"/>
              </a:solidFill>
            </a:endParaRPr>
          </a:p>
          <a:p>
            <a:pPr marL="174625"/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94345" y="4123056"/>
            <a:ext cx="5775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EDUQUEN I FORMEN A LA POBLACIÓ.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SERVEIS </a:t>
            </a:r>
            <a:r>
              <a:rPr lang="es-ES" b="1" i="1" dirty="0" smtClean="0"/>
              <a:t>EDUCATIU…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8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008" y="2376909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6" descr="http://www.arasaac.org/classes/img/thumbnail.php?i=c2l6ZT0zMDAmcnV0YT0uLi8uLi9yZXBvc2l0b3Jpby9vcmlnaW5hbGVzLzExNjc5LnBuZw==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2" r="9243"/>
          <a:stretch/>
        </p:blipFill>
        <p:spPr bwMode="auto">
          <a:xfrm>
            <a:off x="9548603" y="1791838"/>
            <a:ext cx="878640" cy="861616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44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5269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ENS MANTENEN </a:t>
            </a:r>
            <a:r>
              <a:rPr lang="es-ES" sz="2800" dirty="0" smtClean="0"/>
              <a:t>INFORMATS</a:t>
            </a:r>
            <a:r>
              <a:rPr lang="es-ES" sz="2800" b="1" i="1" dirty="0" smtClean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76802"/>
            <a:ext cx="6352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dirty="0"/>
              <a:t>EDUQUEN I FORMEN A LA </a:t>
            </a:r>
            <a:r>
              <a:rPr lang="es-ES" sz="2800" dirty="0" smtClean="0"/>
              <a:t>POBLACIÓ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39465"/>
            <a:ext cx="5470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dirty="0"/>
              <a:t>COMPREM EL QUE NECESSITEM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ENS MANTENEN </a:t>
            </a:r>
            <a:r>
              <a:rPr lang="es-ES" sz="2800" dirty="0" smtClean="0"/>
              <a:t>INFORMATS</a:t>
            </a:r>
            <a:r>
              <a:rPr lang="es-ES" sz="2800" dirty="0"/>
              <a:t>.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89515" y="1337108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 </a:t>
            </a:r>
            <a:r>
              <a:rPr lang="es-ES" sz="3300" b="1" i="1" dirty="0"/>
              <a:t>MITJANS DE </a:t>
            </a:r>
            <a:r>
              <a:rPr lang="es-ES" sz="3300" b="1" i="1" dirty="0" smtClean="0"/>
              <a:t>COMUNICACIÓ…</a:t>
            </a:r>
            <a:endParaRPr lang="es-ES" sz="2900" b="1" i="1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1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755" y="2389909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21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asaac.org/classes/img/thumbnail.php?i=c2l6ZT0zMDAmcnV0YT0uLi8uLi9yZXBvc2l0b3Jpby9vcmlnaW5hbGVzLzMzNjc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131" y="1112422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349" y="3275683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00" y="5474768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97738" y="3223474"/>
            <a:ext cx="257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HI HA 3 TIPUS DE FEINES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084247" y="544110"/>
            <a:ext cx="390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LES QUE OBTENEN PRODUCTES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5262275" y="2797618"/>
            <a:ext cx="3775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LES QUE ELABOREN PRODUCTES.</a:t>
            </a:r>
            <a:endParaRPr lang="es-ES" sz="1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018627" y="5020878"/>
            <a:ext cx="3842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LES QUE VENEN PRODUCTES.</a:t>
            </a:r>
          </a:p>
        </p:txBody>
      </p:sp>
      <p:pic>
        <p:nvPicPr>
          <p:cNvPr id="2050" name="Picture 2" descr="http://www.arasaac.org/classes/img/thumbnail.php?i=c2l6ZT0zMDAmcnV0YT0uLi8uLi9yZXBvc2l0b3Jpby9vcmlnaW5hbGVzLzMzMzc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064" y="1073416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asaac.org/classes/img/thumbnail.php?i=c2l6ZT0zMDAmcnV0YT0uLi8uLi9yZXBvc2l0b3Jpby9vcmlnaW5hbGVzLzg2MzE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26" y="110370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199" y="1086774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315410" y="2045380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AGRICULTURA</a:t>
            </a:r>
            <a:endParaRPr lang="es-ES" sz="1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71155" y="2010641"/>
            <a:ext cx="1227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RAMADERIA</a:t>
            </a:r>
            <a:endParaRPr lang="es-ES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672178" y="2015072"/>
            <a:ext cx="104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MINERIA</a:t>
            </a:r>
            <a:endParaRPr lang="es-E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279051" y="2033360"/>
            <a:ext cx="895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PESCA</a:t>
            </a:r>
            <a:endParaRPr lang="es-ES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525169" y="574855"/>
            <a:ext cx="1961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SECTOR PRIMARI:</a:t>
            </a:r>
            <a:endParaRPr lang="es-ES" sz="16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3484221" y="2802236"/>
            <a:ext cx="212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SECTOR SECUNDARI:</a:t>
            </a:r>
            <a:endParaRPr lang="es-ES" sz="16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3470570" y="5032942"/>
            <a:ext cx="212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SECTOR TERCIARI:</a:t>
            </a:r>
            <a:endParaRPr lang="es-ES" sz="1600" b="1" dirty="0"/>
          </a:p>
        </p:txBody>
      </p:sp>
      <p:sp>
        <p:nvSpPr>
          <p:cNvPr id="8" name="Abrir llave 7"/>
          <p:cNvSpPr/>
          <p:nvPr/>
        </p:nvSpPr>
        <p:spPr>
          <a:xfrm>
            <a:off x="2899133" y="547404"/>
            <a:ext cx="203517" cy="57542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6" name="Picture 8" descr="http://www.arasaac.org/classes/img/thumbnail.php?i=c2l6ZT0zMDAmcnV0YT0uLi8uLi9yZXBvc2l0b3Jpby9vcmlnaW5hbGVzLzI3MTMucG5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47" y="3260303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3606052" y="4204818"/>
            <a:ext cx="1174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INDÚSTRIA</a:t>
            </a:r>
            <a:endParaRPr lang="es-ES" sz="14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5311852" y="4207850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CONSTRUCCIÓ</a:t>
            </a:r>
            <a:endParaRPr lang="es-ES" sz="1400" dirty="0"/>
          </a:p>
        </p:txBody>
      </p:sp>
      <p:pic>
        <p:nvPicPr>
          <p:cNvPr id="2058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216" y="5447472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735" y="5483547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571" y="5411041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3513233" y="6365633"/>
            <a:ext cx="114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COMERÇ</a:t>
            </a:r>
            <a:endParaRPr lang="es-ES" sz="14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165547" y="6388416"/>
            <a:ext cx="178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SERVEIS SANITARIS</a:t>
            </a:r>
            <a:endParaRPr lang="es-ES" sz="14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139621" y="6377363"/>
            <a:ext cx="1892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SERVEIS EDUCATIUS</a:t>
            </a:r>
            <a:endParaRPr lang="es-ES" sz="14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9223036" y="6356480"/>
            <a:ext cx="271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MITJANS DE COMUNICACIÓ</a:t>
            </a:r>
            <a:endParaRPr lang="es-ES" sz="1400" dirty="0"/>
          </a:p>
        </p:txBody>
      </p:sp>
      <p:pic>
        <p:nvPicPr>
          <p:cNvPr id="2064" name="Picture 16" descr="http://www.arasaac.org/classes/img/thumbnail.php?i=c2l6ZT0zMDAmcnV0YT0uLi8uLi9yZXBvc2l0b3Jpby9vcmlnaW5hbGVzLzIyNzY5LnBuZw==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11" y="333591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uadroTexto 36"/>
          <p:cNvSpPr txBox="1"/>
          <p:nvPr/>
        </p:nvSpPr>
        <p:spPr>
          <a:xfrm>
            <a:off x="7122646" y="4217654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ARTESANIA</a:t>
            </a: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3321596" y="574581"/>
            <a:ext cx="44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1-</a:t>
            </a:r>
            <a:endParaRPr lang="es-ES" dirty="0"/>
          </a:p>
        </p:txBody>
      </p:sp>
      <p:sp>
        <p:nvSpPr>
          <p:cNvPr id="40" name="CuadroTexto 39"/>
          <p:cNvSpPr txBox="1"/>
          <p:nvPr/>
        </p:nvSpPr>
        <p:spPr>
          <a:xfrm>
            <a:off x="3257345" y="2808255"/>
            <a:ext cx="44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2</a:t>
            </a:r>
            <a:r>
              <a:rPr lang="es-ES" sz="1600" dirty="0" smtClean="0"/>
              <a:t>-</a:t>
            </a:r>
            <a:endParaRPr lang="es-ES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53356" y="5020210"/>
            <a:ext cx="44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3-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665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6" grpId="0"/>
      <p:bldP spid="15" grpId="0"/>
      <p:bldP spid="16" grpId="0"/>
      <p:bldP spid="17" grpId="0"/>
      <p:bldP spid="7" grpId="0"/>
      <p:bldP spid="19" grpId="0"/>
      <p:bldP spid="20" grpId="0"/>
      <p:bldP spid="8" grpId="0" animBg="1"/>
      <p:bldP spid="23" grpId="0"/>
      <p:bldP spid="24" grpId="0"/>
      <p:bldP spid="28" grpId="0"/>
      <p:bldP spid="29" grpId="0"/>
      <p:bldP spid="30" grpId="0"/>
      <p:bldP spid="31" grpId="0"/>
      <p:bldP spid="37" grpId="0"/>
      <p:bldP spid="39" grpId="0"/>
      <p:bldP spid="40" grpId="0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4247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GESTIONEN ELS DINERS</a:t>
            </a:r>
            <a:r>
              <a:rPr lang="es-ES" sz="2800" b="1" i="1" dirty="0" smtClean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76802"/>
            <a:ext cx="6352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dirty="0"/>
              <a:t>EDUQUEN I FORMEN A LA </a:t>
            </a:r>
            <a:r>
              <a:rPr lang="es-ES" sz="2800" dirty="0" smtClean="0"/>
              <a:t>POBLACIÓ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39465"/>
            <a:ext cx="5470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dirty="0"/>
              <a:t>COMPREM EL QUE NECESSITEM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0" y="4458133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GESTIONEN ELS </a:t>
            </a:r>
            <a:r>
              <a:rPr lang="es-ES" sz="2800" dirty="0" smtClean="0"/>
              <a:t>DINERS</a:t>
            </a:r>
            <a:r>
              <a:rPr lang="es-ES" sz="2800" dirty="0"/>
              <a:t>.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89515" y="1337108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 </a:t>
            </a:r>
            <a:r>
              <a:rPr lang="es-ES" sz="3300" b="1" i="1" dirty="0"/>
              <a:t>SERVEIS FINANCERS O </a:t>
            </a:r>
            <a:r>
              <a:rPr lang="es-ES" sz="3300" b="1" i="1" dirty="0" smtClean="0"/>
              <a:t>BANCS…</a:t>
            </a:r>
            <a:endParaRPr lang="es-ES" sz="3300" b="1" i="1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1" name="Picture 8" descr="http://www.arasaac.org/classes/img/thumbnail.php?i=c2l6ZT0zMDAmcnV0YT0uLi8uLi9yZXBvc2l0b3Jpby9vcmlnaW5hbGVzLzMwNjI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755" y="2505232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http://www.arasaac.org/classes/img/thumbnail.php?i=c2l6ZT0zMDAmcnV0YT0uLi8uLi9yZXBvc2l0b3Jpby9vcmlnaW5hbGVzLzE3MzEy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10" y="1969539"/>
            <a:ext cx="859968" cy="85996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http://www.arasaac.org/classes/img/thumbnail.php?i=c2l6ZT0zMDAmcnV0YT0uLi8uLi9yZXBvc2l0b3Jpby9vcmlnaW5hbGVzLzQ2MzA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127" y="1973983"/>
            <a:ext cx="802873" cy="82056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0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38711" y="3857944"/>
            <a:ext cx="899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2. </a:t>
            </a:r>
            <a:r>
              <a:rPr lang="es-ES" sz="2800" dirty="0"/>
              <a:t>ENTRETENEN A LA </a:t>
            </a:r>
            <a:r>
              <a:rPr lang="es-ES" sz="2800" dirty="0" smtClean="0"/>
              <a:t>GENT.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20805" y="5160234"/>
            <a:ext cx="5465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dirty="0"/>
              <a:t>COMPREM EL QUE NECESSITEM</a:t>
            </a:r>
            <a:r>
              <a:rPr lang="ca-ES" sz="2800" i="1" dirty="0" smtClean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002517" y="2534785"/>
            <a:ext cx="838706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es-ES" sz="2800" dirty="0"/>
              <a:t>GESTIONEN ELS DINERS</a:t>
            </a:r>
            <a:r>
              <a:rPr lang="es-ES" b="1" i="1" dirty="0" smtClean="0"/>
              <a:t>.</a:t>
            </a:r>
            <a:endParaRPr lang="es-ES" b="1" i="1" dirty="0">
              <a:solidFill>
                <a:srgbClr val="00B0F0"/>
              </a:solidFill>
            </a:endParaRPr>
          </a:p>
          <a:p>
            <a:pPr marL="174625"/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94345" y="4123056"/>
            <a:ext cx="5775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ENTRETENEN A LA GENT </a:t>
            </a:r>
            <a:endParaRPr lang="es-ES" sz="2800" dirty="0" smtClean="0"/>
          </a:p>
          <a:p>
            <a:pPr algn="ctr"/>
            <a:r>
              <a:rPr lang="es-ES" sz="2800" dirty="0" smtClean="0"/>
              <a:t>(</a:t>
            </a:r>
            <a:r>
              <a:rPr lang="es-ES" sz="2800" dirty="0"/>
              <a:t>EL CINEMA, EL TEATRE, L’ESPLAI…)</a:t>
            </a:r>
          </a:p>
          <a:p>
            <a:pPr algn="ctr"/>
            <a:r>
              <a:rPr lang="es-ES" sz="2800" dirty="0" smtClean="0"/>
              <a:t>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SERVEIS CULTURALS I DE </a:t>
            </a:r>
            <a:r>
              <a:rPr lang="es-ES" b="1" i="1" dirty="0" smtClean="0"/>
              <a:t>LLEURE…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2" name="Picture 10" descr="http://www.arasaac.org/classes/img/thumbnail.php?i=c2l6ZT0zMDAmcnV0YT0uLi8uLi9yZXBvc2l0b3Jpby9vcmlnaW5hbGVzLzExMzE5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008" y="2166773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0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5" y="5023441"/>
            <a:ext cx="10385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dirty="0"/>
              <a:t>FAN QUE LA GENT ES PUGUI MOURE PER LA CIUTAT I </a:t>
            </a:r>
            <a:r>
              <a:rPr lang="es-ES" sz="2800"/>
              <a:t>PEL </a:t>
            </a:r>
            <a:r>
              <a:rPr lang="es-ES" sz="2800" smtClean="0"/>
              <a:t>MÓN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769799"/>
            <a:ext cx="4334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</a:t>
            </a:r>
            <a:r>
              <a:rPr lang="es-ES" sz="2800" i="1" dirty="0"/>
              <a:t> </a:t>
            </a:r>
            <a:r>
              <a:rPr lang="es-ES" sz="2800" dirty="0"/>
              <a:t>ENTRETENEN A LA GENT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70989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/>
              <a:t>GESTIONEN ELS DINERS</a:t>
            </a:r>
            <a:r>
              <a:rPr lang="ca-ES" sz="2800" b="1" i="1" dirty="0" smtClean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88798" y="4155188"/>
            <a:ext cx="6391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dirty="0"/>
              <a:t>FAN QUE LA GENT ES PUGUI MOURE PER LA CIUTAT I PEL MÓN</a:t>
            </a:r>
          </a:p>
          <a:p>
            <a:pPr marL="174625" algn="ctr"/>
            <a:endParaRPr lang="es-ES" sz="2800" dirty="0"/>
          </a:p>
          <a:p>
            <a:pPr marL="174625" algn="ctr"/>
            <a:endParaRPr lang="es-ES" sz="2800" dirty="0" smtClean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TURISME I </a:t>
            </a:r>
            <a:r>
              <a:rPr lang="es-ES" b="1" i="1" dirty="0" smtClean="0"/>
              <a:t>TRANSPORT….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1" name="Picture 14" descr="http://www.arasaac.org/classes/img/thumbnail.php?i=c2l6ZT0zMDAmcnV0YT0uLi8uLi9yZXBvc2l0b3Jpby9vcmlnaW5hbGVzLzIyNjM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958" y="2234494"/>
            <a:ext cx="1753128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5" y="1404929"/>
            <a:ext cx="1137541" cy="1137541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086" y="1404929"/>
            <a:ext cx="1121451" cy="1121451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1350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7947" y="3138358"/>
            <a:ext cx="196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SECTOR PRIMARI</a:t>
            </a:r>
            <a:endParaRPr lang="es-ES" b="1" dirty="0"/>
          </a:p>
        </p:txBody>
      </p:sp>
      <p:sp>
        <p:nvSpPr>
          <p:cNvPr id="3" name="Abrir llave 2"/>
          <p:cNvSpPr/>
          <p:nvPr/>
        </p:nvSpPr>
        <p:spPr>
          <a:xfrm>
            <a:off x="2147546" y="268486"/>
            <a:ext cx="201841" cy="60817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955" y="33222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160290" y="1133068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DE REGADIU</a:t>
            </a:r>
            <a:endParaRPr lang="es-ES" sz="1400" dirty="0"/>
          </a:p>
        </p:txBody>
      </p:sp>
      <p:sp>
        <p:nvSpPr>
          <p:cNvPr id="6" name="Abrir llave 5"/>
          <p:cNvSpPr/>
          <p:nvPr/>
        </p:nvSpPr>
        <p:spPr>
          <a:xfrm>
            <a:off x="4921563" y="210367"/>
            <a:ext cx="218328" cy="13620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5160290" y="226563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DE SECÀ</a:t>
            </a:r>
            <a:endParaRPr lang="es-ES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688657" y="1236985"/>
            <a:ext cx="1267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AGRICULTURA</a:t>
            </a:r>
            <a:endParaRPr lang="es-ES" sz="1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066115" y="722133"/>
            <a:ext cx="855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2 TIPUS</a:t>
            </a:r>
            <a:endParaRPr lang="es-ES" sz="1400" dirty="0"/>
          </a:p>
        </p:txBody>
      </p:sp>
      <p:pic>
        <p:nvPicPr>
          <p:cNvPr id="3074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484" y="97290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7250546" y="1133068"/>
            <a:ext cx="3457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CAL REGAR. NECESSITEN MÉS AIGUA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12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783" y="5939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6805665" y="210367"/>
            <a:ext cx="1587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NO </a:t>
            </a:r>
            <a:r>
              <a:rPr lang="es-ES" sz="1400" dirty="0" smtClean="0"/>
              <a:t>CAL REGAR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089992" y="-262752"/>
            <a:ext cx="50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FF0000"/>
                </a:solidFill>
              </a:rPr>
              <a:t>X</a:t>
            </a:r>
            <a:endParaRPr lang="es-ES" sz="8000" dirty="0">
              <a:solidFill>
                <a:srgbClr val="FF0000"/>
              </a:solidFill>
            </a:endParaRPr>
          </a:p>
        </p:txBody>
      </p:sp>
      <p:pic>
        <p:nvPicPr>
          <p:cNvPr id="15" name="Picture 2" descr="http://www.arasaac.org/classes/img/thumbnail.php?i=c2l6ZT0zMDAmcnV0YT0uLi8uLi9yZXBvc2l0b3Jpby9vcmlnaW5hbGVzLzMzMzc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858" y="2254776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2751316" y="3213818"/>
            <a:ext cx="1086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RAMADERIA</a:t>
            </a:r>
            <a:endParaRPr lang="es-ES" sz="1400" dirty="0"/>
          </a:p>
        </p:txBody>
      </p:sp>
      <p:sp>
        <p:nvSpPr>
          <p:cNvPr id="17" name="Abrir llave 16"/>
          <p:cNvSpPr/>
          <p:nvPr/>
        </p:nvSpPr>
        <p:spPr>
          <a:xfrm>
            <a:off x="4921563" y="2198973"/>
            <a:ext cx="218328" cy="13620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4066115" y="2710739"/>
            <a:ext cx="855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2 TIPUS</a:t>
            </a:r>
            <a:endParaRPr lang="es-ES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160290" y="2297657"/>
            <a:ext cx="1322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DE PASTURA</a:t>
            </a:r>
            <a:endParaRPr lang="es-ES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5138646" y="3200835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ESTABULADA</a:t>
            </a:r>
            <a:endParaRPr lang="es-ES" sz="1400" dirty="0"/>
          </a:p>
        </p:txBody>
      </p:sp>
      <p:pic>
        <p:nvPicPr>
          <p:cNvPr id="3076" name="Picture 4" descr="http://www.arasaac.org/classes/img/thumbnail.php?i=c2l6ZT0zMDAmcnV0YT0uLi8uLi9yZXBvc2l0b3Jpby9vcmlnaW5hbGVzLzI2ODQwLnBuZw==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55"/>
          <a:stretch/>
        </p:blipFill>
        <p:spPr bwMode="auto">
          <a:xfrm>
            <a:off x="6482484" y="3147990"/>
            <a:ext cx="936000" cy="53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/>
          <p:cNvSpPr txBox="1"/>
          <p:nvPr/>
        </p:nvSpPr>
        <p:spPr>
          <a:xfrm>
            <a:off x="7459812" y="3183041"/>
            <a:ext cx="3773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ELS ANIMALS VIUEN TANCATS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grpSp>
        <p:nvGrpSpPr>
          <p:cNvPr id="14" name="Grupo 13"/>
          <p:cNvGrpSpPr/>
          <p:nvPr/>
        </p:nvGrpSpPr>
        <p:grpSpPr>
          <a:xfrm>
            <a:off x="6374484" y="2069900"/>
            <a:ext cx="828000" cy="720000"/>
            <a:chOff x="4060581" y="2439766"/>
            <a:chExt cx="2857500" cy="2857500"/>
          </a:xfrm>
        </p:grpSpPr>
        <p:pic>
          <p:nvPicPr>
            <p:cNvPr id="3078" name="Picture 6" descr="http://www.arasaac.org/classes/img/thumbnail.php?i=c2l6ZT0zMDAmcnV0YT0uLi8uLi9yZXBvc2l0b3Jpby9vcmlnaW5hbGVzLzI2ODMucG5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581" y="2439766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934" y="3619500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5576" y="3757626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46952" y="4352721"/>
              <a:ext cx="886079" cy="716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CuadroTexto 27"/>
          <p:cNvSpPr txBox="1"/>
          <p:nvPr/>
        </p:nvSpPr>
        <p:spPr>
          <a:xfrm>
            <a:off x="7250546" y="2297657"/>
            <a:ext cx="2193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CRIANÇA EN LLIBERTAT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29" name="Picture 4" descr="http://www.arasaac.org/classes/img/thumbnail.php?i=c2l6ZT0zMDAmcnV0YT0uLi8uLi9yZXBvc2l0b3Jpby9vcmlnaW5hbGVzLzg2MzEucG5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806" y="5453688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uadroTexto 29"/>
          <p:cNvSpPr txBox="1"/>
          <p:nvPr/>
        </p:nvSpPr>
        <p:spPr>
          <a:xfrm>
            <a:off x="2866321" y="6420466"/>
            <a:ext cx="88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MINERIA</a:t>
            </a:r>
            <a:endParaRPr lang="es-ES" sz="1400" dirty="0"/>
          </a:p>
        </p:txBody>
      </p:sp>
      <p:pic>
        <p:nvPicPr>
          <p:cNvPr id="31" name="Picture 2" descr="http://www.arasaac.org/classes/img/thumbnail.php?i=c2l6ZT0zMDAmcnV0YT0uLi8uLi9yZXBvc2l0b3Jpby9vcmlnaW5hbGVzLzMzNjcucG5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089" y="3951782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uadroTexto 31"/>
          <p:cNvSpPr txBox="1"/>
          <p:nvPr/>
        </p:nvSpPr>
        <p:spPr>
          <a:xfrm>
            <a:off x="2883428" y="4912678"/>
            <a:ext cx="810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PESCA</a:t>
            </a:r>
            <a:endParaRPr lang="es-ES" sz="1400" dirty="0"/>
          </a:p>
        </p:txBody>
      </p:sp>
      <p:cxnSp>
        <p:nvCxnSpPr>
          <p:cNvPr id="33" name="Conector recto de flecha 32"/>
          <p:cNvCxnSpPr/>
          <p:nvPr/>
        </p:nvCxnSpPr>
        <p:spPr>
          <a:xfrm>
            <a:off x="3874368" y="4530616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4323558" y="4919427"/>
            <a:ext cx="97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ALS PORTS</a:t>
            </a:r>
            <a:endParaRPr lang="es-ES" sz="1400" dirty="0"/>
          </a:p>
        </p:txBody>
      </p:sp>
      <p:pic>
        <p:nvPicPr>
          <p:cNvPr id="3082" name="Picture 10" descr="http://www.arasaac.org/classes/img/thumbnail.php?i=c2l6ZT0zMDAmcnV0YT0uLi8uLi9yZXBvc2l0b3Jpby9vcmlnaW5hbGVzLzMxNDUucG5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294" y="402673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Conector recto de flecha 35"/>
          <p:cNvCxnSpPr/>
          <p:nvPr/>
        </p:nvCxnSpPr>
        <p:spPr>
          <a:xfrm>
            <a:off x="3874368" y="6077707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4" name="Picture 12" descr="http://www.arasaac.org/classes/img/thumbnail.php?i=c2l6ZT0zMDAmcnV0YT0uLi8uLi9yZXBvc2l0b3Jpby9vcmlnaW5hbGVzLzI5MDkucG5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160" y="541482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uadroTexto 37"/>
          <p:cNvSpPr txBox="1"/>
          <p:nvPr/>
        </p:nvSpPr>
        <p:spPr>
          <a:xfrm>
            <a:off x="4210662" y="6332925"/>
            <a:ext cx="153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 LES PEDRERES</a:t>
            </a:r>
            <a:endParaRPr lang="es-ES" sz="1400" dirty="0"/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  <p:bldP spid="7" grpId="0"/>
      <p:bldP spid="8" grpId="0"/>
      <p:bldP spid="9" grpId="0"/>
      <p:bldP spid="11" grpId="0"/>
      <p:bldP spid="13" grpId="0"/>
      <p:bldP spid="10" grpId="0"/>
      <p:bldP spid="16" grpId="0"/>
      <p:bldP spid="17" grpId="0" animBg="1"/>
      <p:bldP spid="18" grpId="0"/>
      <p:bldP spid="19" grpId="0"/>
      <p:bldP spid="20" grpId="0"/>
      <p:bldP spid="22" grpId="0"/>
      <p:bldP spid="28" grpId="0"/>
      <p:bldP spid="30" grpId="0"/>
      <p:bldP spid="32" grpId="0"/>
      <p:bldP spid="3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3024" y="3331350"/>
            <a:ext cx="214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SECTOR SECUNDARI</a:t>
            </a:r>
            <a:endParaRPr lang="es-ES" b="1" dirty="0"/>
          </a:p>
        </p:txBody>
      </p:sp>
      <p:sp>
        <p:nvSpPr>
          <p:cNvPr id="3" name="Abrir llave 2"/>
          <p:cNvSpPr/>
          <p:nvPr/>
        </p:nvSpPr>
        <p:spPr>
          <a:xfrm>
            <a:off x="2147546" y="431182"/>
            <a:ext cx="254736" cy="61985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57" y="654860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474829" y="1573592"/>
            <a:ext cx="1182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INDÚSTRIES</a:t>
            </a:r>
            <a:endParaRPr lang="es-ES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345166" y="1820503"/>
            <a:ext cx="124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PODEN</a:t>
            </a:r>
            <a:r>
              <a:rPr lang="es-ES" dirty="0" smtClean="0"/>
              <a:t> </a:t>
            </a:r>
            <a:r>
              <a:rPr lang="es-ES" sz="1400" dirty="0" smtClean="0"/>
              <a:t>SER</a:t>
            </a:r>
            <a:endParaRPr lang="es-ES" sz="1400" dirty="0"/>
          </a:p>
        </p:txBody>
      </p:sp>
      <p:pic>
        <p:nvPicPr>
          <p:cNvPr id="4100" name="Picture 4" descr="http://www.arasaac.org/classes/img/thumbnail.php?i=c2l6ZT0zMDAmcnV0YT0uLi8uLi9yZXBvc2l0b3Jpby9vcmlnaW5hbGVzLzcyMzM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17" y="160418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8866879" y="2365425"/>
            <a:ext cx="778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TÈXTILS</a:t>
            </a:r>
            <a:endParaRPr lang="es-ES" sz="1400" dirty="0"/>
          </a:p>
        </p:txBody>
      </p:sp>
      <p:pic>
        <p:nvPicPr>
          <p:cNvPr id="4102" name="Picture 6" descr="http://www.arasaac.org/classes/img/thumbnail.php?i=c2l6ZT0zMDAmcnV0YT0uLi8uLi9yZXBvc2l0b3Jpby9vcmlnaW5hbGVzLzMyNjAy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296" y="1668760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9779860" y="2359725"/>
            <a:ext cx="1323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ALIMENTACIÓ</a:t>
            </a:r>
            <a:endParaRPr lang="es-ES" sz="1400" dirty="0"/>
          </a:p>
        </p:txBody>
      </p:sp>
      <p:pic>
        <p:nvPicPr>
          <p:cNvPr id="14" name="Picture 8" descr="http://www.arasaac.org/classes/img/thumbnail.php?i=c2l6ZT0zMDAmcnV0YT0uLi8uLi9yZXBvc2l0b3Jpby9vcmlnaW5hbGVzLzI3MTM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746" y="499524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2320484" y="5973127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CONSTRUCCIÓ</a:t>
            </a:r>
            <a:endParaRPr lang="es-ES" sz="1400" dirty="0"/>
          </a:p>
        </p:txBody>
      </p:sp>
      <p:sp>
        <p:nvSpPr>
          <p:cNvPr id="8" name="Abrir llave 7"/>
          <p:cNvSpPr/>
          <p:nvPr/>
        </p:nvSpPr>
        <p:spPr>
          <a:xfrm>
            <a:off x="3638906" y="417900"/>
            <a:ext cx="289845" cy="20140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3869632" y="431182"/>
            <a:ext cx="1033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DE BASE</a:t>
            </a:r>
            <a:endParaRPr lang="es-ES" sz="1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836797" y="1877655"/>
            <a:ext cx="1106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DE CONSUM</a:t>
            </a:r>
            <a:endParaRPr lang="es-ES" dirty="0"/>
          </a:p>
        </p:txBody>
      </p:sp>
      <p:cxnSp>
        <p:nvCxnSpPr>
          <p:cNvPr id="19" name="Conector recto de flecha 18"/>
          <p:cNvCxnSpPr/>
          <p:nvPr/>
        </p:nvCxnSpPr>
        <p:spPr>
          <a:xfrm>
            <a:off x="4924716" y="2031543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4629991" y="585070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884592" y="332041"/>
            <a:ext cx="228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FABRIQUEN PRODUCTES</a:t>
            </a:r>
          </a:p>
          <a:p>
            <a:pPr algn="ctr"/>
            <a:r>
              <a:rPr lang="es-ES" sz="1400" dirty="0" smtClean="0"/>
              <a:t> PER A ALTRES INDÚSTRIES</a:t>
            </a:r>
            <a:endParaRPr lang="es-ES" sz="14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047089" y="1654932"/>
            <a:ext cx="2289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FABRIQUEN PRODUCTES</a:t>
            </a:r>
          </a:p>
          <a:p>
            <a:pPr algn="ctr"/>
            <a:r>
              <a:rPr lang="es-ES" sz="1400" dirty="0" smtClean="0"/>
              <a:t>QUE LES PERSONES</a:t>
            </a:r>
          </a:p>
          <a:p>
            <a:pPr algn="ctr"/>
            <a:r>
              <a:rPr lang="es-ES" sz="1400" dirty="0" smtClean="0"/>
              <a:t> PODEN COMPRAR</a:t>
            </a:r>
            <a:endParaRPr lang="es-ES" sz="1400" dirty="0"/>
          </a:p>
        </p:txBody>
      </p:sp>
      <p:pic>
        <p:nvPicPr>
          <p:cNvPr id="4104" name="Picture 8" descr="http://www.arasaac.org/classes/img/thumbnail.php?i=c2l6ZT0zMDAmcnV0YT0uLi8uLi9yZXBvc2l0b3Jpby9vcmlnaW5hbGVzLzI1NjUyLnBuZw=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750" y="161309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uadroTexto 23"/>
          <p:cNvSpPr txBox="1"/>
          <p:nvPr/>
        </p:nvSpPr>
        <p:spPr>
          <a:xfrm>
            <a:off x="7469617" y="2362309"/>
            <a:ext cx="1306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MAQUINÀRIA</a:t>
            </a:r>
            <a:endParaRPr lang="es-ES" sz="1400" dirty="0"/>
          </a:p>
        </p:txBody>
      </p:sp>
      <p:pic>
        <p:nvPicPr>
          <p:cNvPr id="4106" name="Picture 10" descr="http://www.arasaac.org/classes/img/thumbnail.php?i=c2l6ZT0zMDAmcnV0YT0uLi8uLi9yZXBvc2l0b3Jpby9vcmlnaW5hbGVzLzgxODYucG5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35" y="669887"/>
            <a:ext cx="520962" cy="52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uadroTexto 25"/>
          <p:cNvSpPr txBox="1"/>
          <p:nvPr/>
        </p:nvSpPr>
        <p:spPr>
          <a:xfrm>
            <a:off x="5030887" y="890277"/>
            <a:ext cx="3026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PER EXEMPLE, LA INDÚSTRIA QUÍMICA</a:t>
            </a:r>
            <a:endParaRPr lang="es-ES" sz="1400" dirty="0"/>
          </a:p>
        </p:txBody>
      </p:sp>
      <p:sp>
        <p:nvSpPr>
          <p:cNvPr id="17" name="Abrir llave 16"/>
          <p:cNvSpPr/>
          <p:nvPr/>
        </p:nvSpPr>
        <p:spPr>
          <a:xfrm rot="16200000">
            <a:off x="8147248" y="-957836"/>
            <a:ext cx="275540" cy="7625476"/>
          </a:xfrm>
          <a:prstGeom prst="leftBrace">
            <a:avLst>
              <a:gd name="adj1" fmla="val 32013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5058480" y="3105829"/>
            <a:ext cx="6705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LES FÀBRIQUES TRANSFORMEN EL PAISATGE I S’AGRUPEN EN </a:t>
            </a:r>
            <a:r>
              <a:rPr lang="es-ES" sz="1400" b="1" i="1" u="sng" dirty="0" smtClean="0"/>
              <a:t>POLÍGONS INDUSTRIALS</a:t>
            </a:r>
            <a:endParaRPr lang="es-ES" sz="1400" b="1" i="1" u="sng" dirty="0"/>
          </a:p>
        </p:txBody>
      </p:sp>
      <p:pic>
        <p:nvPicPr>
          <p:cNvPr id="4108" name="Picture 12" descr="http://www.arasaac.org/classes/img/thumbnail.php?i=c2l6ZT0zMDAmcnV0YT0uLi8uLi9yZXBvc2l0b3Jpby9vcmlnaW5hbGVzLzM2MjQzLnBuZw==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912" y="3555575"/>
            <a:ext cx="760211" cy="71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Abrir llave 30"/>
          <p:cNvSpPr/>
          <p:nvPr/>
        </p:nvSpPr>
        <p:spPr>
          <a:xfrm>
            <a:off x="3797026" y="4615683"/>
            <a:ext cx="289845" cy="20140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4034380" y="4641781"/>
            <a:ext cx="2526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FABRICACIÓ D’HABITATGES</a:t>
            </a:r>
            <a:endParaRPr lang="es-ES" sz="1400" dirty="0"/>
          </a:p>
        </p:txBody>
      </p:sp>
      <p:pic>
        <p:nvPicPr>
          <p:cNvPr id="4110" name="Picture 14" descr="http://www.arasaac.org/classes/img/thumbnail.php?i=c2l6ZT0zMDAmcnV0YT0uLi8uLi9yZXBvc2l0b3Jpby9vcmlnaW5hbGVzLzIzMTcucG5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059" y="4428325"/>
            <a:ext cx="670734" cy="71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www.arasaac.org/classes/img/thumbnail.php?i=c2l6ZT0zMDAmcnV0YT0uLi8uLi9yZXBvc2l0b3Jpby9vcmlnaW5hbGVzLzM1NjU1LnBuZw==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8494" y="9673350"/>
            <a:ext cx="248897" cy="24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uadroTexto 35"/>
          <p:cNvSpPr txBox="1"/>
          <p:nvPr/>
        </p:nvSpPr>
        <p:spPr>
          <a:xfrm>
            <a:off x="4038500" y="6127016"/>
            <a:ext cx="195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OBRES PÚBLIQUES</a:t>
            </a:r>
            <a:endParaRPr lang="es-ES" sz="1400" dirty="0"/>
          </a:p>
        </p:txBody>
      </p:sp>
      <p:pic>
        <p:nvPicPr>
          <p:cNvPr id="4116" name="Picture 20" descr="http://www.arasaac.org/classes/img/thumbnail.php?i=c2l6ZT0zMDAmcnV0YT0uLi8uLi9yZXBvc2l0b3Jpby9vcmlnaW5hbGVzLzU1NTcucG5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793" y="576254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http://www.arasaac.org/classes/img/thumbnail.php?i=c2l6ZT0zMDAmcnV0YT0uLi8uLi9yZXBvc2l0b3Jpby9vcmlnaW5hbGVzLzU5NDYucG5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704" y="5780500"/>
            <a:ext cx="809397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169" y="569110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sp>
        <p:nvSpPr>
          <p:cNvPr id="38" name="CuadroTexto 37"/>
          <p:cNvSpPr txBox="1"/>
          <p:nvPr/>
        </p:nvSpPr>
        <p:spPr>
          <a:xfrm>
            <a:off x="2402282" y="6247882"/>
            <a:ext cx="124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POT</a:t>
            </a:r>
            <a:r>
              <a:rPr lang="es-ES" dirty="0" smtClean="0"/>
              <a:t> </a:t>
            </a:r>
            <a:r>
              <a:rPr lang="es-ES" sz="1400" dirty="0" smtClean="0"/>
              <a:t>SER</a:t>
            </a:r>
            <a:endParaRPr lang="es-ES" sz="14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829" y="621619"/>
            <a:ext cx="569230" cy="56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6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7" grpId="0"/>
      <p:bldP spid="11" grpId="0"/>
      <p:bldP spid="13" grpId="0"/>
      <p:bldP spid="15" grpId="0"/>
      <p:bldP spid="8" grpId="0" animBg="1"/>
      <p:bldP spid="10" grpId="0"/>
      <p:bldP spid="18" grpId="0"/>
      <p:bldP spid="12" grpId="0"/>
      <p:bldP spid="22" grpId="0"/>
      <p:bldP spid="24" grpId="0"/>
      <p:bldP spid="26" grpId="0"/>
      <p:bldP spid="17" grpId="0" animBg="1"/>
      <p:bldP spid="21" grpId="0"/>
      <p:bldP spid="31" grpId="0" animBg="1"/>
      <p:bldP spid="32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1600" y="3288486"/>
            <a:ext cx="2147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SECTOR TERCIARI</a:t>
            </a:r>
            <a:endParaRPr lang="es-ES" b="1" dirty="0"/>
          </a:p>
        </p:txBody>
      </p:sp>
      <p:sp>
        <p:nvSpPr>
          <p:cNvPr id="6" name="Abrir llave 5"/>
          <p:cNvSpPr/>
          <p:nvPr/>
        </p:nvSpPr>
        <p:spPr>
          <a:xfrm>
            <a:off x="1925877" y="264462"/>
            <a:ext cx="171857" cy="64363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175491" y="3692812"/>
            <a:ext cx="1597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DÓNA SERVEIS I ATÈN A LES PERSONES</a:t>
            </a:r>
            <a:endParaRPr lang="es-ES" sz="1400" dirty="0"/>
          </a:p>
        </p:txBody>
      </p:sp>
      <p:pic>
        <p:nvPicPr>
          <p:cNvPr id="8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03" y="433991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3008534" y="643162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COMERÇ</a:t>
            </a:r>
            <a:endParaRPr lang="es-ES" sz="1400" dirty="0"/>
          </a:p>
        </p:txBody>
      </p:sp>
      <p:pic>
        <p:nvPicPr>
          <p:cNvPr id="10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07" y="1293684"/>
            <a:ext cx="740700" cy="7407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2815039" y="1529729"/>
            <a:ext cx="1939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SERVEIS SANITARIS</a:t>
            </a:r>
            <a:endParaRPr lang="es-ES" sz="1400" dirty="0"/>
          </a:p>
        </p:txBody>
      </p:sp>
      <p:pic>
        <p:nvPicPr>
          <p:cNvPr id="12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24" y="2141862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2661626" y="2361134"/>
            <a:ext cx="2360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SERVEIS EDUCATIUS</a:t>
            </a:r>
            <a:endParaRPr lang="es-ES" sz="1400" dirty="0"/>
          </a:p>
        </p:txBody>
      </p:sp>
      <p:pic>
        <p:nvPicPr>
          <p:cNvPr id="14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85" y="3029747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3019753" y="3245029"/>
            <a:ext cx="2254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MITJANS DE COMUNICACIÓ</a:t>
            </a:r>
            <a:endParaRPr lang="es-ES" sz="1400" dirty="0"/>
          </a:p>
        </p:txBody>
      </p:sp>
      <p:pic>
        <p:nvPicPr>
          <p:cNvPr id="5128" name="Picture 8" descr="http://www.arasaac.org/classes/img/thumbnail.php?i=c2l6ZT0zMDAmcnV0YT0uLi8uLi9yZXBvc2l0b3Jpby9vcmlnaW5hbGVzLzMwNjI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05" y="3990362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3044335" y="4207609"/>
            <a:ext cx="2358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SERVEIS FINANCERS O BANCS</a:t>
            </a:r>
            <a:endParaRPr lang="es-ES" sz="1400" dirty="0"/>
          </a:p>
        </p:txBody>
      </p:sp>
      <p:pic>
        <p:nvPicPr>
          <p:cNvPr id="5130" name="Picture 10" descr="http://www.arasaac.org/classes/img/thumbnail.php?i=c2l6ZT0zMDAmcnV0YT0uLi8uLi9yZXBvc2l0b3Jpby9vcmlnaW5hbGVzLzExMzE5LnBuZw==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56" y="4955047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3063119" y="5150023"/>
            <a:ext cx="2573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SERVEIS CULTURALS I DE LLEURE</a:t>
            </a:r>
            <a:endParaRPr lang="es-ES" sz="1400" dirty="0"/>
          </a:p>
        </p:txBody>
      </p:sp>
      <p:pic>
        <p:nvPicPr>
          <p:cNvPr id="5134" name="Picture 14" descr="http://www.arasaac.org/classes/img/thumbnail.php?i=c2l6ZT0zMDAmcnV0YT0uLi8uLi9yZXBvc2l0b3Jpby9vcmlnaW5hbGVzLzIyNjMucG5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03" y="5835719"/>
            <a:ext cx="781933" cy="761198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3074275" y="6047754"/>
            <a:ext cx="184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TURISME I TRANSPORT</a:t>
            </a:r>
            <a:endParaRPr lang="es-ES" sz="1400" dirty="0"/>
          </a:p>
        </p:txBody>
      </p:sp>
      <p:cxnSp>
        <p:nvCxnSpPr>
          <p:cNvPr id="24" name="Conector recto de flecha 23"/>
          <p:cNvCxnSpPr/>
          <p:nvPr/>
        </p:nvCxnSpPr>
        <p:spPr>
          <a:xfrm>
            <a:off x="3789393" y="795725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4145011" y="630098"/>
            <a:ext cx="256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COMPREM EL QUE NECESSITEM</a:t>
            </a:r>
            <a:endParaRPr lang="es-ES" sz="1400" dirty="0"/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4537862" y="1683617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4899010" y="1521681"/>
            <a:ext cx="2778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CUIDEN DE LA NOSTRA SALUT</a:t>
            </a:r>
            <a:endParaRPr lang="es-ES" sz="1400" dirty="0"/>
          </a:p>
        </p:txBody>
      </p:sp>
      <p:cxnSp>
        <p:nvCxnSpPr>
          <p:cNvPr id="28" name="Conector recto de flecha 27"/>
          <p:cNvCxnSpPr/>
          <p:nvPr/>
        </p:nvCxnSpPr>
        <p:spPr>
          <a:xfrm>
            <a:off x="4674598" y="2507831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083022" y="2342333"/>
            <a:ext cx="3056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EDUQUEN I FORMEN A LA POBLACIÓ</a:t>
            </a:r>
            <a:endParaRPr lang="es-ES" sz="1400" dirty="0"/>
          </a:p>
        </p:txBody>
      </p:sp>
      <p:cxnSp>
        <p:nvCxnSpPr>
          <p:cNvPr id="32" name="Conector recto de flecha 31"/>
          <p:cNvCxnSpPr/>
          <p:nvPr/>
        </p:nvCxnSpPr>
        <p:spPr>
          <a:xfrm>
            <a:off x="5192988" y="3382664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5599180" y="3238514"/>
            <a:ext cx="242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ENS MANTENEN INFORMATS</a:t>
            </a:r>
            <a:endParaRPr lang="es-ES" sz="1400" dirty="0"/>
          </a:p>
        </p:txBody>
      </p:sp>
      <p:cxnSp>
        <p:nvCxnSpPr>
          <p:cNvPr id="34" name="Conector recto de flecha 33"/>
          <p:cNvCxnSpPr/>
          <p:nvPr/>
        </p:nvCxnSpPr>
        <p:spPr>
          <a:xfrm>
            <a:off x="5356941" y="4360036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5882079" y="4216618"/>
            <a:ext cx="220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GESTIONEN ELS DINERS</a:t>
            </a:r>
            <a:endParaRPr lang="es-ES" sz="1400" dirty="0"/>
          </a:p>
        </p:txBody>
      </p:sp>
      <p:cxnSp>
        <p:nvCxnSpPr>
          <p:cNvPr id="36" name="Conector recto de flecha 35"/>
          <p:cNvCxnSpPr/>
          <p:nvPr/>
        </p:nvCxnSpPr>
        <p:spPr>
          <a:xfrm>
            <a:off x="5586454" y="5318039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5941522" y="5149862"/>
            <a:ext cx="4846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ENTRETENEN A LA GENT (EL CINEMA, EL TEATRE, L’ESPLAI…)</a:t>
            </a:r>
            <a:endParaRPr lang="es-ES" sz="1400" dirty="0"/>
          </a:p>
        </p:txBody>
      </p:sp>
      <p:cxnSp>
        <p:nvCxnSpPr>
          <p:cNvPr id="38" name="Conector recto de flecha 37"/>
          <p:cNvCxnSpPr/>
          <p:nvPr/>
        </p:nvCxnSpPr>
        <p:spPr>
          <a:xfrm>
            <a:off x="4913308" y="6193111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5321693" y="6033519"/>
            <a:ext cx="482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FAN QUE LA GENT ES PUGUI MOURE PER LA CIUTAT I PEL MÓN</a:t>
            </a:r>
            <a:endParaRPr lang="es-ES" sz="1400" dirty="0"/>
          </a:p>
        </p:txBody>
      </p:sp>
      <p:sp>
        <p:nvSpPr>
          <p:cNvPr id="7" name="Abrir llave 6"/>
          <p:cNvSpPr/>
          <p:nvPr/>
        </p:nvSpPr>
        <p:spPr>
          <a:xfrm>
            <a:off x="7838360" y="168925"/>
            <a:ext cx="101084" cy="13232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6640724" y="797840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7062167" y="656111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POT SER</a:t>
            </a:r>
            <a:endParaRPr lang="es-ES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8003862" y="215975"/>
            <a:ext cx="31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INTERIOR  (AL MATEIX PAÍS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8019538" y="1061626"/>
            <a:ext cx="3290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EXTERIOR (ENTRE PAÏSOS DIFERENTS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pic>
        <p:nvPicPr>
          <p:cNvPr id="5136" name="Picture 16" descr="http://www.arasaac.org/classes/img/thumbnail.php?i=c2l6ZT0zMDAmcnV0YT0uLi8uLi9yZXBvc2l0b3Jpby9vcmlnaW5hbGVzLzM1NDMxLnBuZw==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533" y="560617"/>
            <a:ext cx="363926" cy="36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://www.arasaac.org/classes/img/thumbnail.php?i=c2l6ZT0zMDAmcnV0YT0uLi8uLi9yZXBvc2l0b3Jpby9vcmlnaW5hbGVzLzMwMDE1LnBuZw==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570" y="1394446"/>
            <a:ext cx="407675" cy="40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://www.arasaac.org/classes/img/thumbnail.php?i=c2l6ZT0zMDAmcnV0YT0uLi8uLi9yZXBvc2l0b3Jpby9vcmlnaW5hbGVzLzMyMTIzLnBuZw==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89" y="4802997"/>
            <a:ext cx="856482" cy="85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http://www.arasaac.org/classes/img/thumbnail.php?i=c2l6ZT0zMDAmcnV0YT0uLi8uLi9yZXBvc2l0b3Jpby9vcmlnaW5hbGVzLzE3MzEyLnBuZw==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854" y="3914054"/>
            <a:ext cx="859968" cy="85996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http://www.arasaac.org/classes/img/thumbnail.php?i=c2l6ZT0zMDAmcnV0YT0uLi8uLi9yZXBvc2l0b3Jpby9vcmlnaW5hbGVzLzQ2MzAucG5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906" y="4044856"/>
            <a:ext cx="637255" cy="6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6" name="Picture 26" descr="http://www.arasaac.org/classes/img/thumbnail.php?i=c2l6ZT0zMDAmcnV0YT0uLi8uLi9yZXBvc2l0b3Jpby9vcmlnaW5hbGVzLzExNjc5LnBuZw==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2" r="9243"/>
          <a:stretch/>
        </p:blipFill>
        <p:spPr bwMode="auto">
          <a:xfrm>
            <a:off x="7936176" y="2138137"/>
            <a:ext cx="720000" cy="70605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Conector recto de flecha 50"/>
          <p:cNvCxnSpPr/>
          <p:nvPr/>
        </p:nvCxnSpPr>
        <p:spPr>
          <a:xfrm>
            <a:off x="7850771" y="3368376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48" name="Picture 28" descr="http://www.arasaac.org/classes/img/thumbnail.php?i=c2l6ZT0zMDAmcnV0YT0uLi8uLi9yZXBvc2l0b3Jpby9vcmlnaW5hbGVzLzI1MjY5LnBuZw==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262" y="3119897"/>
            <a:ext cx="629288" cy="6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CuadroTexto 53"/>
          <p:cNvSpPr txBox="1"/>
          <p:nvPr/>
        </p:nvSpPr>
        <p:spPr>
          <a:xfrm>
            <a:off x="8173206" y="3246128"/>
            <a:ext cx="3300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INTERNET I LES NOVES TECNOLOGIES HAN CANVIAT ELS MITJANS</a:t>
            </a:r>
            <a:endParaRPr lang="es-ES" sz="1400" dirty="0"/>
          </a:p>
        </p:txBody>
      </p:sp>
      <p:pic>
        <p:nvPicPr>
          <p:cNvPr id="49" name="Imagen 4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0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" grpId="0"/>
      <p:bldP spid="9" grpId="0"/>
      <p:bldP spid="11" grpId="0"/>
      <p:bldP spid="13" grpId="0"/>
      <p:bldP spid="15" grpId="0"/>
      <p:bldP spid="17" grpId="0"/>
      <p:bldP spid="19" grpId="0"/>
      <p:bldP spid="23" grpId="0"/>
      <p:bldP spid="4" grpId="0"/>
      <p:bldP spid="27" grpId="0"/>
      <p:bldP spid="29" grpId="0"/>
      <p:bldP spid="33" grpId="0"/>
      <p:bldP spid="35" grpId="0"/>
      <p:bldP spid="37" grpId="0"/>
      <p:bldP spid="39" grpId="0"/>
      <p:bldP spid="7" grpId="0" animBg="1"/>
      <p:bldP spid="16" grpId="0"/>
      <p:bldP spid="43" grpId="0"/>
      <p:bldP spid="44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215640" y="2628265"/>
            <a:ext cx="6454140" cy="8539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8000" dirty="0" smtClean="0">
                <a:solidFill>
                  <a:srgbClr val="002060"/>
                </a:solidFill>
              </a:rPr>
              <a:t>CUESTIONARIO</a:t>
            </a:r>
            <a:endParaRPr lang="ca-ES" sz="8000" dirty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19555" y="3655680"/>
            <a:ext cx="10906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dirty="0" smtClean="0"/>
              <a:t>TRES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2359" y="4939332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ca-ES" sz="2800" i="1" dirty="0" smtClean="0"/>
              <a:t>DOS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156985" y="2532157"/>
            <a:ext cx="8387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/>
              <a:t>1. UNA</a:t>
            </a:r>
            <a:r>
              <a:rPr lang="es-ES" sz="2800" dirty="0" smtClean="0"/>
              <a:t> 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70511" y="3577393"/>
            <a:ext cx="2756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dirty="0" smtClean="0"/>
              <a:t>TRES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66928" y="1570624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¿QUANTS FEINES HI HA ?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2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347" y="4915534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1" y="3348673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907" y="1807360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adroTexto 24"/>
          <p:cNvSpPr txBox="1"/>
          <p:nvPr/>
        </p:nvSpPr>
        <p:spPr>
          <a:xfrm>
            <a:off x="8417506" y="2194210"/>
            <a:ext cx="282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SECTOR PRIMARI</a:t>
            </a:r>
            <a:endParaRPr lang="es-ES" sz="2400" i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8472370" y="3665972"/>
            <a:ext cx="304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SECTOR SECUNDARI</a:t>
            </a:r>
            <a:endParaRPr lang="es-ES" sz="2400" i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8454082" y="5300099"/>
            <a:ext cx="2628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SECTOR TERCIARI</a:t>
            </a:r>
            <a:endParaRPr lang="es-ES" sz="2400" i="1" dirty="0"/>
          </a:p>
        </p:txBody>
      </p:sp>
      <p:sp>
        <p:nvSpPr>
          <p:cNvPr id="28" name="Abrir llave 27"/>
          <p:cNvSpPr/>
          <p:nvPr/>
        </p:nvSpPr>
        <p:spPr>
          <a:xfrm>
            <a:off x="7038797" y="1791305"/>
            <a:ext cx="271344" cy="42109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25" grpId="0"/>
      <p:bldP spid="26" grpId="0"/>
      <p:bldP spid="27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7503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ca-ES" sz="2800" i="1" dirty="0" smtClean="0"/>
              <a:t>AGRICULTURA, RAMADERIA, PESCA I MINERIA</a:t>
            </a:r>
            <a:r>
              <a:rPr lang="es-ES" sz="2800" b="1" i="1" dirty="0" smtClean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6664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 smtClean="0"/>
              <a:t>CONSTRUCCIÓ, INDUSTRÍA, ARTESANIA  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7609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 smtClean="0"/>
              <a:t>COMUNICATIU, SANITARI, EDUCATIU I COMERÇ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i="1" dirty="0"/>
              <a:t>AGRICULTURA, RAMADERIA, PESCA I MINERIA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SECTOR PRIMARI 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0" name="Picture 2" descr="http://www.arasaac.org/classes/img/thumbnail.php?i=c2l6ZT0zMDAmcnV0YT0uLi8uLi9yZXBvc2l0b3Jpby9vcmlnaW5hbGVzLzMzNjc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824" y="2414266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arasaac.org/classes/img/thumbnail.php?i=c2l6ZT0zMDAmcnV0YT0uLi8uLi9yZXBvc2l0b3Jpby9vcmlnaW5hbGVzLzMzMzc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616" y="237206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arasaac.org/classes/img/thumbnail.php?i=c2l6ZT0zMDAmcnV0YT0uLi8uLi9yZXBvc2l0b3Jpby9vcmlnaW5hbGVzLzg2MzE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517" y="3210753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517" y="1472840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6666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/>
              <a:t>CONSTRUCCIÓ, </a:t>
            </a:r>
            <a:r>
              <a:rPr lang="es-ES" sz="2800" i="1" dirty="0" smtClean="0"/>
              <a:t>INDUSTRÍA I </a:t>
            </a:r>
            <a:r>
              <a:rPr lang="es-ES" sz="2800" i="1" dirty="0"/>
              <a:t>ARTESANIA </a:t>
            </a:r>
            <a:r>
              <a:rPr lang="es-ES" sz="2800" b="1" i="1" dirty="0" smtClean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7498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A</a:t>
            </a:r>
            <a:r>
              <a:rPr lang="ca-ES" sz="2800" i="1" dirty="0" smtClean="0"/>
              <a:t>GRICULTURA</a:t>
            </a:r>
            <a:r>
              <a:rPr lang="ca-ES" sz="2800" i="1" dirty="0"/>
              <a:t>, RAMADERIA, PESCA I MINERIA</a:t>
            </a:r>
            <a:r>
              <a:rPr lang="ca-ES" sz="2800" b="1" i="1" dirty="0" smtClean="0"/>
              <a:t>.</a:t>
            </a:r>
            <a:endParaRPr lang="ca-ES" sz="2800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764529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COMUNICATIU, SANITARI, EDUCATIU I COMERÇ</a:t>
            </a:r>
            <a:r>
              <a:rPr lang="ca-ES" sz="2800" b="1" i="1" dirty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458075" y="4155188"/>
            <a:ext cx="4822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i="1" dirty="0"/>
              <a:t>CONSTRUCCIÓ, </a:t>
            </a:r>
            <a:r>
              <a:rPr lang="es-ES" sz="2800" i="1" dirty="0" smtClean="0"/>
              <a:t>INDUSTRÍA I </a:t>
            </a:r>
            <a:r>
              <a:rPr lang="es-ES" sz="2800" i="1" dirty="0"/>
              <a:t>ARTESANIA</a:t>
            </a:r>
            <a:endParaRPr lang="es-ES" sz="2800" dirty="0" smtClean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451515" y="1577387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SECTOR SECUNDARI </a:t>
            </a:r>
            <a:r>
              <a:rPr lang="es-ES" i="1" dirty="0" smtClean="0"/>
              <a:t>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2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59" y="3238723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www.arasaac.org/classes/img/thumbnail.php?i=c2l6ZT0zMDAmcnV0YT0uLi8uLi9yZXBvc2l0b3Jpby9vcmlnaW5hbGVzLzI3MTM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413" y="230446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http://www.arasaac.org/classes/img/thumbnail.php?i=c2l6ZT0zMDAmcnV0YT0uLi8uLi9yZXBvc2l0b3Jpby9vcmlnaW5hbGVzLzIyNzY5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504" y="229542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888</Words>
  <Application>Microsoft Office PowerPoint</Application>
  <PresentationFormat>Panorámica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Times New Roman</vt:lpstr>
      <vt:lpstr>Tema de Office</vt:lpstr>
      <vt:lpstr>LES ACTIVITATS ECONÒMIQUES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ACTIVITATS ECONÒMIQUES</dc:title>
  <dc:creator>Carlos Martínez</dc:creator>
  <cp:lastModifiedBy>FRANCISCO JAVIER VACA ROMAN</cp:lastModifiedBy>
  <cp:revision>47</cp:revision>
  <dcterms:created xsi:type="dcterms:W3CDTF">2020-03-17T10:10:44Z</dcterms:created>
  <dcterms:modified xsi:type="dcterms:W3CDTF">2021-01-11T17:20:38Z</dcterms:modified>
</cp:coreProperties>
</file>