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9" r:id="rId3"/>
    <p:sldId id="261" r:id="rId4"/>
    <p:sldId id="262" r:id="rId5"/>
    <p:sldId id="263" r:id="rId6"/>
    <p:sldId id="284" r:id="rId7"/>
    <p:sldId id="277" r:id="rId8"/>
    <p:sldId id="279" r:id="rId9"/>
    <p:sldId id="280" r:id="rId10"/>
    <p:sldId id="278" r:id="rId11"/>
    <p:sldId id="281" r:id="rId12"/>
    <p:sldId id="282" r:id="rId13"/>
  </p:sldIdLst>
  <p:sldSz cx="12192000" cy="6858000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1XRrak5HDBcxvcd12pdhA==" hashData="f8+QBAq4nn4GoFkYvfG/FaUwtUeuZPi4lcbNxDFYE8A8je2KW6ljkr1k9daKvPNDIohcR8SU3a/5tMQrRkkEb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9" d="100"/>
          <a:sy n="79" d="100"/>
        </p:scale>
        <p:origin x="6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1267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740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726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7607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281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275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475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92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9014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341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E1AEF-DD8D-40F5-8410-09CE1D29FA67}" type="datetimeFigureOut">
              <a:rPr lang="es-ES" smtClean="0"/>
              <a:t>18/02/2026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0F615-AAE2-4C9B-B009-A91DFF479F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489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.png"/><Relationship Id="rId7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8.jpeg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14.png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sp>
        <p:nvSpPr>
          <p:cNvPr id="6" name="Rectángulo redondeado 5">
            <a:extLst>
              <a:ext uri="{FF2B5EF4-FFF2-40B4-BE49-F238E27FC236}">
                <a16:creationId xmlns:a16="http://schemas.microsoft.com/office/drawing/2014/main" id="{DAC63158-185F-419A-ABDC-C7BE18F36946}"/>
              </a:ext>
            </a:extLst>
          </p:cNvPr>
          <p:cNvSpPr/>
          <p:nvPr/>
        </p:nvSpPr>
        <p:spPr>
          <a:xfrm>
            <a:off x="1693815" y="1241318"/>
            <a:ext cx="8804365" cy="3542335"/>
          </a:xfrm>
          <a:prstGeom prst="round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4800" i="1" dirty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</a:t>
            </a:r>
          </a:p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4800" i="1" dirty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CICLE DE L’AIGUA</a:t>
            </a:r>
            <a:endParaRPr lang="es-ES" sz="14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 de texto 273">
            <a:extLst>
              <a:ext uri="{FF2B5EF4-FFF2-40B4-BE49-F238E27FC236}">
                <a16:creationId xmlns:a16="http://schemas.microsoft.com/office/drawing/2014/main" id="{011DD49D-10BE-4E7E-A351-E625E399EF04}"/>
              </a:ext>
            </a:extLst>
          </p:cNvPr>
          <p:cNvSpPr txBox="1"/>
          <p:nvPr/>
        </p:nvSpPr>
        <p:spPr>
          <a:xfrm>
            <a:off x="2947984" y="5937437"/>
            <a:ext cx="6296025" cy="40957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ca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pictogrames: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</a:t>
            </a:r>
            <a:r>
              <a:rPr lang="ca-ES" sz="1000" i="1" dirty="0" err="1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Palao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ca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Procedència: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ca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Llicencia: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ca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Propietat: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Govern d’Aragó </a:t>
            </a:r>
            <a:r>
              <a:rPr lang="ca-ES" sz="1000" b="1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Editat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ació</a:t>
            </a:r>
            <a:r>
              <a:rPr lang="ca-ES" sz="1000" i="1" dirty="0">
                <a:solidFill>
                  <a:srgbClr val="000000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ADIMIR.</a:t>
            </a:r>
            <a:endParaRPr lang="ca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11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04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79" y="4149733"/>
            <a:ext cx="11475992" cy="1775388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487833" y="344711"/>
            <a:ext cx="1524003" cy="1524003"/>
            <a:chOff x="753035" y="623044"/>
            <a:chExt cx="1524003" cy="1524003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896796">
              <a:off x="753035" y="623044"/>
              <a:ext cx="1524003" cy="1524003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256822" y="1187927"/>
              <a:ext cx="539216" cy="367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/>
                <a:t>SOL</a:t>
              </a:r>
            </a:p>
          </p:txBody>
        </p:sp>
      </p:grpSp>
      <p:cxnSp>
        <p:nvCxnSpPr>
          <p:cNvPr id="7" name="Conector recto 6"/>
          <p:cNvCxnSpPr/>
          <p:nvPr/>
        </p:nvCxnSpPr>
        <p:spPr>
          <a:xfrm>
            <a:off x="882300" y="1690958"/>
            <a:ext cx="552448" cy="1035512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/>
          <p:cNvCxnSpPr/>
          <p:nvPr/>
        </p:nvCxnSpPr>
        <p:spPr>
          <a:xfrm>
            <a:off x="1557208" y="1868714"/>
            <a:ext cx="552448" cy="1035512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1849983" y="1524517"/>
            <a:ext cx="552448" cy="1035512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uadroTexto 10"/>
          <p:cNvSpPr txBox="1"/>
          <p:nvPr/>
        </p:nvSpPr>
        <p:spPr>
          <a:xfrm>
            <a:off x="2213527" y="5035641"/>
            <a:ext cx="21922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</a:rPr>
              <a:t>ESCALFOR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1" name="CuadroTexto 60"/>
          <p:cNvSpPr txBox="1"/>
          <p:nvPr/>
        </p:nvSpPr>
        <p:spPr>
          <a:xfrm>
            <a:off x="6947886" y="749342"/>
            <a:ext cx="50110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solidFill>
                  <a:srgbClr val="FF0000"/>
                </a:solidFill>
              </a:rPr>
              <a:t>1º EVAPORACIÓ</a:t>
            </a:r>
          </a:p>
        </p:txBody>
      </p:sp>
      <p:pic>
        <p:nvPicPr>
          <p:cNvPr id="62" name="Imagen 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09" y="6372458"/>
            <a:ext cx="1292464" cy="298730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936493" y="2250329"/>
            <a:ext cx="1965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LÍQUID</a:t>
            </a:r>
          </a:p>
        </p:txBody>
      </p:sp>
      <p:sp>
        <p:nvSpPr>
          <p:cNvPr id="20" name="CuadroTexto 19"/>
          <p:cNvSpPr txBox="1"/>
          <p:nvPr/>
        </p:nvSpPr>
        <p:spPr>
          <a:xfrm>
            <a:off x="6651876" y="2273251"/>
            <a:ext cx="1882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VAPOR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1556" y="2814204"/>
            <a:ext cx="1177364" cy="1177364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098" y="3209648"/>
            <a:ext cx="1002491" cy="878931"/>
          </a:xfrm>
          <a:prstGeom prst="rect">
            <a:avLst/>
          </a:prstGeom>
        </p:spPr>
      </p:pic>
      <p:sp>
        <p:nvSpPr>
          <p:cNvPr id="25" name="Flecha derecha 24"/>
          <p:cNvSpPr/>
          <p:nvPr/>
        </p:nvSpPr>
        <p:spPr>
          <a:xfrm>
            <a:off x="5857762" y="2388133"/>
            <a:ext cx="682957" cy="5088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744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49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-7.40741E-7 L 0.08425 0.31528 " pathEditMode="relative" rAng="0" ptsTypes="AA">
                                      <p:cBhvr>
                                        <p:cTn id="21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6" y="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"/>
                            </p:stCondLst>
                            <p:childTnLst>
                              <p:par>
                                <p:cTn id="23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3.33333E-6 L 0.08425 0.31527 " pathEditMode="relative" rAng="0" ptsTypes="AA">
                                      <p:cBhvr>
                                        <p:cTn id="24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06" y="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0.10638 0.40578 " pathEditMode="relative" rAng="0" ptsTypes="AA">
                                      <p:cBhvr>
                                        <p:cTn id="2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13" y="2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"/>
                            </p:stCondLst>
                            <p:childTnLst>
                              <p:par>
                                <p:cTn id="29" presetID="9" presetClass="exit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1.11111E-6 L 1.25E-6 -0.07222 " pathEditMode="relative" rAng="0" ptsTypes="AA">
                                      <p:cBhvr>
                                        <p:cTn id="4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ssolve">
                                      <p:cBhvr>
                                        <p:cTn id="53" dur="18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84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1" grpId="1" build="allAtOnce"/>
      <p:bldP spid="61" grpId="0"/>
      <p:bldP spid="2" grpId="0"/>
      <p:bldP spid="20" grpId="0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455131" y="448252"/>
            <a:ext cx="4581698" cy="1325563"/>
          </a:xfrm>
        </p:spPr>
        <p:txBody>
          <a:bodyPr/>
          <a:lstStyle/>
          <a:p>
            <a:r>
              <a:rPr lang="es-ES" b="1" dirty="0">
                <a:solidFill>
                  <a:srgbClr val="FF0000"/>
                </a:solidFill>
              </a:rPr>
              <a:t>2º CONDENSACIÓ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209" y="2528987"/>
            <a:ext cx="6296527" cy="4329013"/>
          </a:xfrm>
          <a:prstGeom prst="rect">
            <a:avLst/>
          </a:prstGeom>
        </p:spPr>
      </p:pic>
      <p:pic>
        <p:nvPicPr>
          <p:cNvPr id="6" name="Imagen 5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50" y="2219721"/>
            <a:ext cx="1872660" cy="1316355"/>
          </a:xfrm>
          <a:prstGeom prst="rect">
            <a:avLst/>
          </a:prstGeom>
        </p:spPr>
      </p:pic>
      <p:grpSp>
        <p:nvGrpSpPr>
          <p:cNvPr id="7" name="Grupo 6"/>
          <p:cNvGrpSpPr/>
          <p:nvPr/>
        </p:nvGrpSpPr>
        <p:grpSpPr>
          <a:xfrm>
            <a:off x="4807801" y="3125947"/>
            <a:ext cx="1851441" cy="897438"/>
            <a:chOff x="6919233" y="2444303"/>
            <a:chExt cx="1851441" cy="897438"/>
          </a:xfrm>
        </p:grpSpPr>
        <p:pic>
          <p:nvPicPr>
            <p:cNvPr id="8" name="Imagen 7"/>
            <p:cNvPicPr/>
            <p:nvPr/>
          </p:nvPicPr>
          <p:blipFill>
            <a:blip r:embed="rId5"/>
            <a:stretch>
              <a:fillRect/>
            </a:stretch>
          </p:blipFill>
          <p:spPr>
            <a:xfrm rot="1218355">
              <a:off x="6919233" y="2444303"/>
              <a:ext cx="875030" cy="875030"/>
            </a:xfrm>
            <a:prstGeom prst="rect">
              <a:avLst/>
            </a:prstGeom>
          </p:spPr>
        </p:pic>
        <p:pic>
          <p:nvPicPr>
            <p:cNvPr id="9" name="Imagen 8"/>
            <p:cNvPicPr/>
            <p:nvPr/>
          </p:nvPicPr>
          <p:blipFill>
            <a:blip r:embed="rId5"/>
            <a:stretch>
              <a:fillRect/>
            </a:stretch>
          </p:blipFill>
          <p:spPr>
            <a:xfrm rot="1767319">
              <a:off x="7895644" y="2466711"/>
              <a:ext cx="875030" cy="875030"/>
            </a:xfrm>
            <a:prstGeom prst="rect">
              <a:avLst/>
            </a:prstGeom>
          </p:spPr>
        </p:pic>
      </p:grpSp>
      <p:pic>
        <p:nvPicPr>
          <p:cNvPr id="14" name="Imagen 13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85" b="95385" l="5385" r="96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819" y="1870257"/>
            <a:ext cx="1119505" cy="111950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9443259" y="1773815"/>
            <a:ext cx="16459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>
                <a:solidFill>
                  <a:srgbClr val="002060"/>
                </a:solidFill>
              </a:rPr>
              <a:t>FRED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-13688" y="367677"/>
            <a:ext cx="1882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VAPOR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8996" y="1090158"/>
            <a:ext cx="1177364" cy="117736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172" y="1137118"/>
            <a:ext cx="1002491" cy="878931"/>
          </a:xfrm>
          <a:prstGeom prst="rect">
            <a:avLst/>
          </a:prstGeom>
        </p:spPr>
      </p:pic>
      <p:sp>
        <p:nvSpPr>
          <p:cNvPr id="15" name="Flecha derecha 14"/>
          <p:cNvSpPr/>
          <p:nvPr/>
        </p:nvSpPr>
        <p:spPr>
          <a:xfrm>
            <a:off x="1842128" y="563134"/>
            <a:ext cx="682957" cy="5088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CuadroTexto 15"/>
          <p:cNvSpPr txBox="1"/>
          <p:nvPr/>
        </p:nvSpPr>
        <p:spPr>
          <a:xfrm>
            <a:off x="2637874" y="432832"/>
            <a:ext cx="1965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LÍQUID</a:t>
            </a: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2309" y="6372458"/>
            <a:ext cx="1292464" cy="29873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1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56 -0.01319 L 0.38789 -0.01319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6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0862 0.3129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10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2" grpId="1"/>
      <p:bldP spid="10" grpId="0"/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488382" y="697634"/>
            <a:ext cx="4315691" cy="848533"/>
          </a:xfrm>
        </p:spPr>
        <p:txBody>
          <a:bodyPr/>
          <a:lstStyle/>
          <a:p>
            <a:r>
              <a:rPr lang="es-ES" b="1" dirty="0">
                <a:solidFill>
                  <a:srgbClr val="FF0000"/>
                </a:solidFill>
              </a:rPr>
              <a:t>3º SOLIDIFICACIÓ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1" b="14432"/>
          <a:stretch/>
        </p:blipFill>
        <p:spPr>
          <a:xfrm>
            <a:off x="1137458" y="3059083"/>
            <a:ext cx="8977745" cy="3424844"/>
          </a:xfrm>
          <a:prstGeom prst="rect">
            <a:avLst/>
          </a:prstGeom>
        </p:spPr>
      </p:pic>
      <p:pic>
        <p:nvPicPr>
          <p:cNvPr id="5" name="Imagen 4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460" y="676196"/>
            <a:ext cx="2459990" cy="1316355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>
            <a:off x="4024602" y="2664229"/>
            <a:ext cx="3203456" cy="2421687"/>
            <a:chOff x="4024602" y="2664229"/>
            <a:chExt cx="3203456" cy="2421687"/>
          </a:xfrm>
        </p:grpSpPr>
        <p:sp>
          <p:nvSpPr>
            <p:cNvPr id="20" name="Elipse 19"/>
            <p:cNvSpPr/>
            <p:nvPr/>
          </p:nvSpPr>
          <p:spPr>
            <a:xfrm>
              <a:off x="4949450" y="2664229"/>
              <a:ext cx="166254" cy="18288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grpSp>
          <p:nvGrpSpPr>
            <p:cNvPr id="22" name="Grupo 21"/>
            <p:cNvGrpSpPr/>
            <p:nvPr/>
          </p:nvGrpSpPr>
          <p:grpSpPr>
            <a:xfrm>
              <a:off x="4024602" y="3059083"/>
              <a:ext cx="3203456" cy="2026833"/>
              <a:chOff x="4073238" y="847898"/>
              <a:chExt cx="3203456" cy="2026833"/>
            </a:xfrm>
          </p:grpSpPr>
          <p:sp>
            <p:nvSpPr>
              <p:cNvPr id="6" name="Elipse 5"/>
              <p:cNvSpPr/>
              <p:nvPr/>
            </p:nvSpPr>
            <p:spPr>
              <a:xfrm>
                <a:off x="5519651" y="847898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7" name="Elipse 6"/>
              <p:cNvSpPr/>
              <p:nvPr/>
            </p:nvSpPr>
            <p:spPr>
              <a:xfrm>
                <a:off x="6304512" y="916903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8" name="Elipse 7"/>
              <p:cNvSpPr/>
              <p:nvPr/>
            </p:nvSpPr>
            <p:spPr>
              <a:xfrm>
                <a:off x="5081213" y="1271847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9" name="Elipse 8"/>
              <p:cNvSpPr/>
              <p:nvPr/>
            </p:nvSpPr>
            <p:spPr>
              <a:xfrm>
                <a:off x="5867801" y="1470617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0" name="Elipse 9"/>
              <p:cNvSpPr/>
              <p:nvPr/>
            </p:nvSpPr>
            <p:spPr>
              <a:xfrm>
                <a:off x="6474231" y="1454727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1" name="Elipse 10"/>
              <p:cNvSpPr/>
              <p:nvPr/>
            </p:nvSpPr>
            <p:spPr>
              <a:xfrm>
                <a:off x="5286896" y="1901111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2" name="Elipse 11"/>
              <p:cNvSpPr/>
              <p:nvPr/>
            </p:nvSpPr>
            <p:spPr>
              <a:xfrm>
                <a:off x="6504017" y="1992551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3" name="Elipse 12"/>
              <p:cNvSpPr/>
              <p:nvPr/>
            </p:nvSpPr>
            <p:spPr>
              <a:xfrm>
                <a:off x="5950928" y="2096641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4" name="Elipse 13"/>
              <p:cNvSpPr/>
              <p:nvPr/>
            </p:nvSpPr>
            <p:spPr>
              <a:xfrm>
                <a:off x="6720148" y="2388657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5" name="Elipse 14"/>
              <p:cNvSpPr/>
              <p:nvPr/>
            </p:nvSpPr>
            <p:spPr>
              <a:xfrm>
                <a:off x="4073238" y="2179589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6" name="Elipse 15"/>
              <p:cNvSpPr/>
              <p:nvPr/>
            </p:nvSpPr>
            <p:spPr>
              <a:xfrm>
                <a:off x="4678336" y="2005201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7" name="Elipse 16"/>
              <p:cNvSpPr/>
              <p:nvPr/>
            </p:nvSpPr>
            <p:spPr>
              <a:xfrm>
                <a:off x="4411003" y="1068363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8" name="Elipse 17"/>
              <p:cNvSpPr/>
              <p:nvPr/>
            </p:nvSpPr>
            <p:spPr>
              <a:xfrm>
                <a:off x="4294626" y="1555909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19" name="Elipse 18"/>
              <p:cNvSpPr/>
              <p:nvPr/>
            </p:nvSpPr>
            <p:spPr>
              <a:xfrm>
                <a:off x="7110440" y="1637607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  <p:sp>
            <p:nvSpPr>
              <p:cNvPr id="21" name="Elipse 20"/>
              <p:cNvSpPr/>
              <p:nvPr/>
            </p:nvSpPr>
            <p:spPr>
              <a:xfrm>
                <a:off x="6287887" y="2691851"/>
                <a:ext cx="166254" cy="182880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/>
              </a:p>
            </p:txBody>
          </p:sp>
        </p:grpSp>
      </p:grpSp>
      <p:grpSp>
        <p:nvGrpSpPr>
          <p:cNvPr id="27" name="Grupo 26"/>
          <p:cNvGrpSpPr/>
          <p:nvPr/>
        </p:nvGrpSpPr>
        <p:grpSpPr>
          <a:xfrm>
            <a:off x="7531571" y="1747958"/>
            <a:ext cx="4085661" cy="1030649"/>
            <a:chOff x="7211531" y="1747958"/>
            <a:chExt cx="4085661" cy="1030649"/>
          </a:xfrm>
        </p:grpSpPr>
        <p:pic>
          <p:nvPicPr>
            <p:cNvPr id="24" name="Imagen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11531" y="1758141"/>
              <a:ext cx="1020466" cy="1020466"/>
            </a:xfrm>
            <a:prstGeom prst="rect">
              <a:avLst/>
            </a:prstGeom>
          </p:spPr>
        </p:pic>
        <p:sp>
          <p:nvSpPr>
            <p:cNvPr id="26" name="CuadroTexto 25"/>
            <p:cNvSpPr txBox="1"/>
            <p:nvPr/>
          </p:nvSpPr>
          <p:spPr>
            <a:xfrm>
              <a:off x="8976763" y="1977921"/>
              <a:ext cx="232042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2800" b="1" dirty="0">
                  <a:solidFill>
                    <a:srgbClr val="0070C0"/>
                  </a:solidFill>
                </a:rPr>
                <a:t>MOLT FRED</a:t>
              </a:r>
            </a:p>
          </p:txBody>
        </p:sp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4960" y="1747958"/>
              <a:ext cx="1020466" cy="1020466"/>
            </a:xfrm>
            <a:prstGeom prst="rect">
              <a:avLst/>
            </a:prstGeom>
          </p:spPr>
        </p:pic>
      </p:grpSp>
      <p:sp>
        <p:nvSpPr>
          <p:cNvPr id="33" name="CuadroTexto 32"/>
          <p:cNvSpPr txBox="1"/>
          <p:nvPr/>
        </p:nvSpPr>
        <p:spPr>
          <a:xfrm>
            <a:off x="346892" y="663740"/>
            <a:ext cx="18826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VAPOR</a:t>
            </a:r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52" y="1433181"/>
            <a:ext cx="1002491" cy="878931"/>
          </a:xfrm>
          <a:prstGeom prst="rect">
            <a:avLst/>
          </a:prstGeom>
        </p:spPr>
      </p:pic>
      <p:sp>
        <p:nvSpPr>
          <p:cNvPr id="36" name="CuadroTexto 35"/>
          <p:cNvSpPr txBox="1"/>
          <p:nvPr/>
        </p:nvSpPr>
        <p:spPr>
          <a:xfrm>
            <a:off x="2998454" y="728895"/>
            <a:ext cx="19655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/>
              <a:t>SÒLID</a:t>
            </a:r>
          </a:p>
        </p:txBody>
      </p:sp>
      <p:pic>
        <p:nvPicPr>
          <p:cNvPr id="37" name="Imagen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3326" y="1429449"/>
            <a:ext cx="1034954" cy="1034954"/>
          </a:xfrm>
          <a:prstGeom prst="rect">
            <a:avLst/>
          </a:prstGeom>
        </p:spPr>
      </p:pic>
      <p:sp>
        <p:nvSpPr>
          <p:cNvPr id="38" name="Flecha derecha 37"/>
          <p:cNvSpPr/>
          <p:nvPr/>
        </p:nvSpPr>
        <p:spPr>
          <a:xfrm>
            <a:off x="2201772" y="859196"/>
            <a:ext cx="682957" cy="5088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Imagen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2309" y="6372458"/>
            <a:ext cx="1292464" cy="298730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57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828 -4.44444E-6 L 0.27956 0.217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85" y="10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-0.08177 0.2712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8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  <p:bldP spid="36" grpId="0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46566" y="638097"/>
            <a:ext cx="2854405" cy="860905"/>
          </a:xfrm>
        </p:spPr>
        <p:txBody>
          <a:bodyPr>
            <a:norm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</a:rPr>
              <a:t>4º FUSIÓ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601" b="14432"/>
          <a:stretch/>
        </p:blipFill>
        <p:spPr>
          <a:xfrm>
            <a:off x="179562" y="1737090"/>
            <a:ext cx="5945513" cy="226810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2596" y="5105807"/>
            <a:ext cx="5922984" cy="79207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6954" y="2639229"/>
            <a:ext cx="1034954" cy="10349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70051" y="4295457"/>
            <a:ext cx="875592" cy="875592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9976115" y="2871142"/>
            <a:ext cx="112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SÒLID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9479619" y="4548587"/>
            <a:ext cx="1122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LÍQUID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0460"/>
            <a:ext cx="6125075" cy="837420"/>
          </a:xfrm>
          <a:prstGeom prst="rect">
            <a:avLst/>
          </a:prstGeom>
        </p:spPr>
      </p:pic>
      <p:sp>
        <p:nvSpPr>
          <p:cNvPr id="11" name="Flecha izquierda 10"/>
          <p:cNvSpPr/>
          <p:nvPr/>
        </p:nvSpPr>
        <p:spPr>
          <a:xfrm>
            <a:off x="6142285" y="6156688"/>
            <a:ext cx="978408" cy="242316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CuadroTexto 11"/>
          <p:cNvSpPr txBox="1"/>
          <p:nvPr/>
        </p:nvSpPr>
        <p:spPr>
          <a:xfrm>
            <a:off x="2192383" y="4414129"/>
            <a:ext cx="1348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/>
              <a:t>MAR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081226" y="4511990"/>
            <a:ext cx="1348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dirty="0"/>
              <a:t>RIU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2309" y="6372458"/>
            <a:ext cx="1292464" cy="29873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6796">
            <a:off x="6251809" y="273493"/>
            <a:ext cx="1524003" cy="1524003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6755596" y="838376"/>
            <a:ext cx="539216" cy="367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SOL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7268956" y="1729593"/>
            <a:ext cx="769254" cy="821449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>
            <a:off x="7629107" y="1434952"/>
            <a:ext cx="818207" cy="824694"/>
          </a:xfrm>
          <a:prstGeom prst="line">
            <a:avLst/>
          </a:prstGeom>
          <a:ln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lecha izquierda 32"/>
          <p:cNvSpPr/>
          <p:nvPr/>
        </p:nvSpPr>
        <p:spPr>
          <a:xfrm rot="10800000">
            <a:off x="6035402" y="3141492"/>
            <a:ext cx="978408" cy="242316"/>
          </a:xfrm>
          <a:prstGeom prst="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41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49366E-18 L 0.13359 -0.00532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3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2.96296E-6 L 0.07865 0.13518 " pathEditMode="relative" rAng="0" ptsTypes="AA">
                                      <p:cBhvr>
                                        <p:cTn id="38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32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"/>
                            </p:stCondLst>
                            <p:childTnLst>
                              <p:par>
                                <p:cTn id="40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2.96296E-6 L 0.06068 0.12454 " pathEditMode="relative" rAng="0" ptsTypes="AA">
                                      <p:cBhvr>
                                        <p:cTn id="4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4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0"/>
                            </p:stCondLst>
                            <p:childTnLst>
                              <p:par>
                                <p:cTn id="43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"/>
                            </p:stCondLst>
                            <p:childTnLst>
                              <p:par>
                                <p:cTn id="47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click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91667E-6 -1.85185E-6 L -0.11666 0.16181 " pathEditMode="relative" rAng="0" ptsTypes="AA">
                                      <p:cBhvr>
                                        <p:cTn id="53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3" y="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"/>
                            </p:stCondLst>
                            <p:childTnLst>
                              <p:par>
                                <p:cTn id="5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4.81481E-6 L 0.00195 0.1699 " pathEditMode="relative" rAng="0" ptsTypes="AA">
                                      <p:cBhvr>
                                        <p:cTn id="56" dur="6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"/>
                            </p:stCondLst>
                            <p:childTnLst>
                              <p:par>
                                <p:cTn id="5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"/>
                            </p:stCondLst>
                            <p:childTnLst>
                              <p:par>
                                <p:cTn id="6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4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00"/>
                            </p:stCondLst>
                            <p:childTnLst>
                              <p:par>
                                <p:cTn id="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400"/>
                            </p:stCondLst>
                            <p:childTnLst>
                              <p:par>
                                <p:cTn id="7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9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2" presetClass="entr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7" grpId="1"/>
      <p:bldP spid="7" grpId="2"/>
      <p:bldP spid="8" grpId="0"/>
      <p:bldP spid="11" grpId="0" animBg="1"/>
      <p:bldP spid="11" grpId="1" animBg="1"/>
      <p:bldP spid="11" grpId="2" animBg="1"/>
      <p:bldP spid="11" grpId="3" animBg="1"/>
      <p:bldP spid="12" grpId="0"/>
      <p:bldP spid="13" grpId="0"/>
      <p:bldP spid="18" grpId="0"/>
      <p:bldP spid="33" grpId="0" animBg="1"/>
      <p:bldP spid="33" grpId="1" animBg="1"/>
      <p:bldP spid="33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96" y="6347012"/>
            <a:ext cx="1142998" cy="26376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3943" y="90755"/>
            <a:ext cx="895432" cy="500916"/>
          </a:xfrm>
          <a:prstGeom prst="rect">
            <a:avLst/>
          </a:prstGeom>
        </p:spPr>
      </p:pic>
      <p:sp>
        <p:nvSpPr>
          <p:cNvPr id="6" name="Rectángulo redondeado 5">
            <a:extLst>
              <a:ext uri="{FF2B5EF4-FFF2-40B4-BE49-F238E27FC236}">
                <a16:creationId xmlns:a16="http://schemas.microsoft.com/office/drawing/2014/main" id="{DAC63158-185F-419A-ABDC-C7BE18F36946}"/>
              </a:ext>
            </a:extLst>
          </p:cNvPr>
          <p:cNvSpPr/>
          <p:nvPr/>
        </p:nvSpPr>
        <p:spPr>
          <a:xfrm>
            <a:off x="1693815" y="1241318"/>
            <a:ext cx="8804365" cy="3542335"/>
          </a:xfrm>
          <a:prstGeom prst="roundRect">
            <a:avLst/>
          </a:prstGeom>
          <a:solidFill>
            <a:srgbClr val="92D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Bef>
                <a:spcPts val="1800"/>
              </a:spcBef>
              <a:spcAft>
                <a:spcPts val="800"/>
              </a:spcAft>
            </a:pPr>
            <a:r>
              <a:rPr lang="ca-ES" sz="6600" i="1" dirty="0">
                <a:solidFill>
                  <a:srgbClr val="FFFF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ACTIVITATS</a:t>
            </a:r>
            <a:endParaRPr lang="es-ES" sz="20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 de texto 273">
            <a:extLst>
              <a:ext uri="{FF2B5EF4-FFF2-40B4-BE49-F238E27FC236}">
                <a16:creationId xmlns:a16="http://schemas.microsoft.com/office/drawing/2014/main" id="{011DD49D-10BE-4E7E-A351-E625E399EF04}"/>
              </a:ext>
            </a:extLst>
          </p:cNvPr>
          <p:cNvSpPr txBox="1"/>
          <p:nvPr/>
        </p:nvSpPr>
        <p:spPr>
          <a:xfrm>
            <a:off x="2947984" y="5937437"/>
            <a:ext cx="6296025" cy="40957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ca-ES" sz="1000" b="1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 pictogrames: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Sergio </a:t>
            </a:r>
            <a:r>
              <a:rPr lang="ca-ES" sz="1000" i="1" dirty="0" err="1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Palao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ca-ES" sz="1000" b="1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Procedència: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ARASAAC (http://arasaac.org) </a:t>
            </a:r>
            <a:r>
              <a:rPr lang="ca-ES" sz="1000" b="1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Llicencia: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CC (BY-NC-SA)</a:t>
            </a:r>
            <a:endParaRPr lang="ca-E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ca-ES" sz="1000" b="1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Propietat: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Govern d’Aragó </a:t>
            </a:r>
            <a:r>
              <a:rPr lang="ca-ES" sz="1000" b="1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Editat</a:t>
            </a:r>
            <a:r>
              <a:rPr lang="ca-ES" sz="1000" i="1" dirty="0">
                <a:solidFill>
                  <a:srgbClr val="000000"/>
                </a:solidFill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Fundació ADIMIR.</a:t>
            </a:r>
            <a:endParaRPr lang="ca-ES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a-ES" sz="11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ES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4807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5142488"/>
            <a:ext cx="2704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EVAPORACIÓ.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142366"/>
            <a:ext cx="10515600" cy="760318"/>
          </a:xfrm>
        </p:spPr>
        <p:txBody>
          <a:bodyPr>
            <a:normAutofit fontScale="90000"/>
          </a:bodyPr>
          <a:lstStyle/>
          <a:p>
            <a:r>
              <a:rPr lang="ca-ES" dirty="0">
                <a:solidFill>
                  <a:srgbClr val="002060"/>
                </a:solidFill>
              </a:rPr>
              <a:t>QÜESTIONARI</a:t>
            </a:r>
            <a:br>
              <a:rPr lang="ca-ES" dirty="0">
                <a:solidFill>
                  <a:srgbClr val="002060"/>
                </a:solidFill>
              </a:rPr>
            </a:br>
            <a:endParaRPr lang="ca-ES" dirty="0">
              <a:solidFill>
                <a:srgbClr val="002060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1156986" y="3777799"/>
            <a:ext cx="29247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CONDENSACIÓ</a:t>
            </a:r>
            <a:r>
              <a:rPr lang="ca-ES" i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156986" y="2532157"/>
            <a:ext cx="3046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 </a:t>
            </a:r>
            <a:r>
              <a:rPr lang="ca-ES" sz="2800" i="1" dirty="0">
                <a:solidFill>
                  <a:srgbClr val="FF0000"/>
                </a:solidFill>
              </a:rPr>
              <a:t>SOLIDIFICACIÓ. </a:t>
            </a:r>
            <a:endParaRPr lang="ca-ES" i="1" dirty="0">
              <a:solidFill>
                <a:srgbClr val="00B0F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9736257" y="3653786"/>
            <a:ext cx="1556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VAPOR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6212" y="2645302"/>
            <a:ext cx="1002491" cy="878931"/>
          </a:xfrm>
          <a:prstGeom prst="rect">
            <a:avLst/>
          </a:prstGeom>
        </p:spPr>
      </p:pic>
      <p:sp>
        <p:nvSpPr>
          <p:cNvPr id="13" name="Flecha derecha 12"/>
          <p:cNvSpPr/>
          <p:nvPr/>
        </p:nvSpPr>
        <p:spPr>
          <a:xfrm>
            <a:off x="8572500" y="29946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CuadroTexto 13"/>
          <p:cNvSpPr txBox="1"/>
          <p:nvPr/>
        </p:nvSpPr>
        <p:spPr>
          <a:xfrm>
            <a:off x="7014909" y="3631658"/>
            <a:ext cx="1502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LÍQUID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2785" y="2764980"/>
            <a:ext cx="866678" cy="86667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332785" y="4572000"/>
            <a:ext cx="3545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</a:rPr>
              <a:t>EVAPORACIÓ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271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"/>
                            </p:stCondLst>
                            <p:childTnLst>
                              <p:par>
                                <p:cTn id="23" presetID="1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7" grpId="3"/>
      <p:bldP spid="9" grpId="0"/>
      <p:bldP spid="9" grpId="1"/>
      <p:bldP spid="9" grpId="2"/>
      <p:bldP spid="9" grpId="3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3805040"/>
            <a:ext cx="29071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SOLIDIFICACIÓ.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>
                <a:solidFill>
                  <a:srgbClr val="002060"/>
                </a:solidFill>
              </a:rPr>
              <a:t>QÜESTIONARI.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156986" y="2455586"/>
            <a:ext cx="17437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 </a:t>
            </a:r>
            <a:r>
              <a:rPr lang="ca-ES" sz="2800" i="1" dirty="0">
                <a:solidFill>
                  <a:srgbClr val="FF0000"/>
                </a:solidFill>
              </a:rPr>
              <a:t>FUSIÓ.</a:t>
            </a:r>
            <a:endParaRPr lang="ca-ES" i="1" dirty="0">
              <a:solidFill>
                <a:srgbClr val="00B0F0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1156986" y="5154495"/>
            <a:ext cx="27576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EVAPORACIÓ </a:t>
            </a:r>
            <a:r>
              <a:rPr lang="ca-ES" i="1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9193211" y="3738367"/>
            <a:ext cx="1502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SÒLID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5949660" y="3817833"/>
            <a:ext cx="1556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VAPOR</a:t>
            </a: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775" y="2809349"/>
            <a:ext cx="1002491" cy="87893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8105" y="2731338"/>
            <a:ext cx="1034954" cy="1034954"/>
          </a:xfrm>
          <a:prstGeom prst="rect">
            <a:avLst/>
          </a:prstGeom>
        </p:spPr>
      </p:pic>
      <p:sp>
        <p:nvSpPr>
          <p:cNvPr id="15" name="Flecha derecha 14"/>
          <p:cNvSpPr/>
          <p:nvPr/>
        </p:nvSpPr>
        <p:spPr>
          <a:xfrm>
            <a:off x="7795260" y="29946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CuadroTexto 4"/>
          <p:cNvSpPr txBox="1"/>
          <p:nvPr/>
        </p:nvSpPr>
        <p:spPr>
          <a:xfrm>
            <a:off x="6400800" y="4578464"/>
            <a:ext cx="36804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>
                <a:solidFill>
                  <a:srgbClr val="FF0000"/>
                </a:solidFill>
              </a:rPr>
              <a:t>SOLIDIFICACIÓ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0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7" grpId="3"/>
      <p:bldP spid="9" grpId="0"/>
      <p:bldP spid="9" grpId="1"/>
      <p:bldP spid="9" grpId="2"/>
      <p:bldP spid="9" grpId="3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3805040"/>
            <a:ext cx="29529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CONDENSACIÓ.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>
                <a:solidFill>
                  <a:srgbClr val="002060"/>
                </a:solidFill>
              </a:rPr>
              <a:t>QÜESTIONARI.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156986" y="5093157"/>
            <a:ext cx="16578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FUSIÓ</a:t>
            </a:r>
            <a:r>
              <a:rPr lang="ca-ES" i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156986" y="2516923"/>
            <a:ext cx="2704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</a:t>
            </a:r>
            <a:r>
              <a:rPr lang="ca-ES" sz="2800" i="1" dirty="0">
                <a:solidFill>
                  <a:srgbClr val="FF0000"/>
                </a:solidFill>
              </a:rPr>
              <a:t> EVAPORACIÓ.</a:t>
            </a:r>
            <a:endParaRPr lang="ca-ES" i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6521160" y="3840693"/>
            <a:ext cx="1556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VAPOR</a:t>
            </a:r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275" y="2832209"/>
            <a:ext cx="1002491" cy="878931"/>
          </a:xfrm>
          <a:prstGeom prst="rect">
            <a:avLst/>
          </a:prstGeom>
        </p:spPr>
      </p:pic>
      <p:sp>
        <p:nvSpPr>
          <p:cNvPr id="13" name="Flecha derecha 12"/>
          <p:cNvSpPr/>
          <p:nvPr/>
        </p:nvSpPr>
        <p:spPr>
          <a:xfrm>
            <a:off x="8343900" y="2994660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CuadroTexto 13"/>
          <p:cNvSpPr txBox="1"/>
          <p:nvPr/>
        </p:nvSpPr>
        <p:spPr>
          <a:xfrm>
            <a:off x="9479069" y="3802356"/>
            <a:ext cx="15024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/>
              <a:t>LÍQUID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6945" y="2935678"/>
            <a:ext cx="866678" cy="86667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729694" y="4754880"/>
            <a:ext cx="4183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</a:rPr>
              <a:t>CONDENSACIÓ</a:t>
            </a: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82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"/>
                            </p:stCondLst>
                            <p:childTnLst>
                              <p:par>
                                <p:cTn id="2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7" grpId="3"/>
      <p:bldP spid="9" grpId="0"/>
      <p:bldP spid="9" grpId="1"/>
      <p:bldP spid="9" grpId="2"/>
      <p:bldP spid="9" grpId="3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2401103"/>
            <a:ext cx="17491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</a:t>
            </a:r>
            <a:r>
              <a:rPr lang="ca-ES" sz="2800" i="1" dirty="0">
                <a:solidFill>
                  <a:srgbClr val="FF0000"/>
                </a:solidFill>
              </a:rPr>
              <a:t> SÒLID 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422903"/>
            <a:ext cx="9768840" cy="921845"/>
          </a:xfrm>
        </p:spPr>
        <p:txBody>
          <a:bodyPr/>
          <a:lstStyle/>
          <a:p>
            <a:r>
              <a:rPr lang="ca-ES" dirty="0">
                <a:solidFill>
                  <a:srgbClr val="002060"/>
                </a:solidFill>
              </a:rPr>
              <a:t>QÜESTIONARI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156986" y="3777799"/>
            <a:ext cx="18772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LÍQUID.</a:t>
            </a:r>
            <a:r>
              <a:rPr lang="ca-ES" i="1" dirty="0">
                <a:solidFill>
                  <a:srgbClr val="00B0F0"/>
                </a:solidFill>
              </a:rPr>
              <a:t>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156986" y="5154495"/>
            <a:ext cx="1941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GASÓS. </a:t>
            </a:r>
            <a:r>
              <a:rPr lang="ca-ES" i="1" dirty="0">
                <a:solidFill>
                  <a:srgbClr val="00B0F0"/>
                </a:solidFill>
              </a:rPr>
              <a:t>.</a:t>
            </a: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0102" y="1736408"/>
            <a:ext cx="3116888" cy="3116888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576060" y="4738996"/>
            <a:ext cx="35449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</a:rPr>
              <a:t>SÒLID</a:t>
            </a:r>
          </a:p>
        </p:txBody>
      </p:sp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1156986" y="1583459"/>
            <a:ext cx="3942197" cy="4308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82563" marR="0" lvl="0" indent="-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a-ES" altLang="es-ES" sz="2800" b="1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inherit"/>
              </a:rPr>
              <a:t>ESTAT  DE  L'AIGUA</a:t>
            </a:r>
            <a:r>
              <a:rPr kumimoji="0" lang="ca-ES" alt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a-ES" altLang="es-E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2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9" presetClass="exit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2"/>
      <p:bldP spid="7" grpId="3"/>
      <p:bldP spid="7" grpId="4"/>
      <p:bldP spid="9" grpId="0"/>
      <p:bldP spid="9" grpId="1"/>
      <p:bldP spid="9" grpId="2"/>
      <p:bldP spid="9" grpId="3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3805040"/>
            <a:ext cx="1802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GASÓS.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>
                <a:solidFill>
                  <a:srgbClr val="002060"/>
                </a:solidFill>
              </a:rPr>
              <a:t>QÜESTIONARI.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156986" y="5093157"/>
            <a:ext cx="17956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LÍQUID</a:t>
            </a:r>
            <a:r>
              <a:rPr lang="ca-ES" i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156986" y="2516923"/>
            <a:ext cx="1657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</a:t>
            </a:r>
            <a:r>
              <a:rPr lang="ca-ES" sz="2800" i="1" dirty="0">
                <a:solidFill>
                  <a:srgbClr val="FF0000"/>
                </a:solidFill>
              </a:rPr>
              <a:t> SÒLID.</a:t>
            </a:r>
            <a:endParaRPr lang="ca-ES" i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160" y="2111345"/>
            <a:ext cx="2864755" cy="251166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455374" y="4754880"/>
            <a:ext cx="4183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</a:rPr>
              <a:t>GASÓS</a:t>
            </a: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156986" y="1697759"/>
            <a:ext cx="3942197" cy="4308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82563" marR="0" lvl="0" indent="-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a-ES" altLang="es-ES" sz="2800" b="1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inherit"/>
              </a:rPr>
              <a:t>ESTAT  DE  L'AIGUA</a:t>
            </a:r>
            <a:r>
              <a:rPr kumimoji="0" lang="ca-ES" alt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a-ES" altLang="es-E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5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"/>
                            </p:stCondLst>
                            <p:childTnLst>
                              <p:par>
                                <p:cTn id="2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7" grpId="3"/>
      <p:bldP spid="9" grpId="0"/>
      <p:bldP spid="9" grpId="1"/>
      <p:bldP spid="9" grpId="2"/>
      <p:bldP spid="9" grpId="3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156986" y="3805040"/>
            <a:ext cx="18195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2. </a:t>
            </a:r>
            <a:r>
              <a:rPr lang="ca-ES" sz="2800" i="1" dirty="0">
                <a:solidFill>
                  <a:srgbClr val="FF0000"/>
                </a:solidFill>
              </a:rPr>
              <a:t>LÍQUID.</a:t>
            </a: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 dirty="0">
                <a:solidFill>
                  <a:srgbClr val="002060"/>
                </a:solidFill>
              </a:rPr>
              <a:t>QÜESTIONARI.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156986" y="5093157"/>
            <a:ext cx="17684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3. </a:t>
            </a:r>
            <a:r>
              <a:rPr lang="ca-ES" sz="2800" i="1" dirty="0">
                <a:solidFill>
                  <a:srgbClr val="FF0000"/>
                </a:solidFill>
              </a:rPr>
              <a:t>GASÓS</a:t>
            </a:r>
            <a:r>
              <a:rPr lang="ca-ES" i="1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156986" y="2516923"/>
            <a:ext cx="1657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4625"/>
            <a:r>
              <a:rPr lang="ca-ES" sz="2800" i="1" dirty="0"/>
              <a:t>1.</a:t>
            </a:r>
            <a:r>
              <a:rPr lang="ca-ES" sz="2800" i="1" dirty="0">
                <a:solidFill>
                  <a:srgbClr val="FF0000"/>
                </a:solidFill>
              </a:rPr>
              <a:t> </a:t>
            </a:r>
            <a:r>
              <a:rPr lang="ca-ES" sz="2800" i="1">
                <a:solidFill>
                  <a:srgbClr val="FF0000"/>
                </a:solidFill>
              </a:rPr>
              <a:t>SÒLID</a:t>
            </a:r>
            <a:r>
              <a:rPr lang="ca-ES" sz="2800" i="1" dirty="0">
                <a:solidFill>
                  <a:srgbClr val="FF0000"/>
                </a:solidFill>
              </a:rPr>
              <a:t>.</a:t>
            </a:r>
            <a:endParaRPr lang="ca-ES" i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28" y="6413084"/>
            <a:ext cx="1292038" cy="298163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455374" y="4754880"/>
            <a:ext cx="41832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solidFill>
                  <a:srgbClr val="FF0000"/>
                </a:solidFill>
              </a:rPr>
              <a:t>LÍQUID</a:t>
            </a: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1156986" y="1697759"/>
            <a:ext cx="3942197" cy="4308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182563" marR="0" lvl="0" indent="-182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a-ES" altLang="es-ES" sz="2800" b="1" i="0" u="none" strike="noStrike" cap="none" normalizeH="0" baseline="0" dirty="0">
                <a:ln>
                  <a:noFill/>
                </a:ln>
                <a:solidFill>
                  <a:srgbClr val="212121"/>
                </a:solidFill>
                <a:effectLst/>
                <a:latin typeface="inherit"/>
              </a:rPr>
              <a:t>ESTAT  DE  L'AIGUA</a:t>
            </a:r>
            <a:r>
              <a:rPr kumimoji="0" lang="ca-ES" altLang="es-E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a-ES" altLang="es-ES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8412" y="2123351"/>
            <a:ext cx="2537143" cy="253714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" t="3753" r="4064" b="5992"/>
          <a:stretch/>
        </p:blipFill>
        <p:spPr>
          <a:xfrm>
            <a:off x="11003989" y="184630"/>
            <a:ext cx="954934" cy="511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13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1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"/>
                            </p:stCondLst>
                            <p:childTnLst>
                              <p:par>
                                <p:cTn id="2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6" grpId="2"/>
      <p:bldP spid="7" grpId="0"/>
      <p:bldP spid="7" grpId="1"/>
      <p:bldP spid="7" grpId="2"/>
      <p:bldP spid="7" grpId="3"/>
      <p:bldP spid="9" grpId="0"/>
      <p:bldP spid="9" grpId="1"/>
      <p:bldP spid="9" grpId="2"/>
      <p:bldP spid="9" grpId="3"/>
      <p:bldP spid="5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4603</TotalTime>
  <Words>197</Words>
  <Application>Microsoft Office PowerPoint</Application>
  <PresentationFormat>Panorámica</PresentationFormat>
  <Paragraphs>67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inherit</vt:lpstr>
      <vt:lpstr>Tahoma</vt:lpstr>
      <vt:lpstr>Tema de Office</vt:lpstr>
      <vt:lpstr>Presentación de PowerPoint</vt:lpstr>
      <vt:lpstr>Presentación de PowerPoint</vt:lpstr>
      <vt:lpstr>2º CONDENSACIÓ</vt:lpstr>
      <vt:lpstr>3º SOLIDIFICACIÓ</vt:lpstr>
      <vt:lpstr>4º FUSIÓ</vt:lpstr>
      <vt:lpstr>Presentación de PowerPoint</vt:lpstr>
      <vt:lpstr>QÜESTIONARI </vt:lpstr>
      <vt:lpstr>QÜESTIONARI.</vt:lpstr>
      <vt:lpstr>QÜESTIONARI.</vt:lpstr>
      <vt:lpstr>QÜESTIONARI</vt:lpstr>
      <vt:lpstr>QÜESTIONARI.</vt:lpstr>
      <vt:lpstr>QÜESTIONARI.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VACA ROMAN</dc:creator>
  <cp:lastModifiedBy>FRANCISCO JAVIER VACA ROMAN</cp:lastModifiedBy>
  <cp:revision>87</cp:revision>
  <cp:lastPrinted>2019-03-26T15:10:11Z</cp:lastPrinted>
  <dcterms:created xsi:type="dcterms:W3CDTF">2019-01-10T08:28:08Z</dcterms:created>
  <dcterms:modified xsi:type="dcterms:W3CDTF">2026-02-18T07:01:41Z</dcterms:modified>
</cp:coreProperties>
</file>