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1"/>
  </p:notesMasterIdLst>
  <p:sldIdLst>
    <p:sldId id="511" r:id="rId2"/>
    <p:sldId id="371" r:id="rId3"/>
    <p:sldId id="257" r:id="rId4"/>
    <p:sldId id="455" r:id="rId5"/>
    <p:sldId id="456" r:id="rId6"/>
    <p:sldId id="285" r:id="rId7"/>
    <p:sldId id="457" r:id="rId8"/>
    <p:sldId id="462" r:id="rId9"/>
    <p:sldId id="463" r:id="rId10"/>
    <p:sldId id="464" r:id="rId11"/>
    <p:sldId id="465" r:id="rId12"/>
    <p:sldId id="471" r:id="rId13"/>
    <p:sldId id="507" r:id="rId14"/>
    <p:sldId id="508" r:id="rId15"/>
    <p:sldId id="510" r:id="rId16"/>
    <p:sldId id="374" r:id="rId17"/>
    <p:sldId id="490" r:id="rId18"/>
    <p:sldId id="491" r:id="rId19"/>
    <p:sldId id="489" r:id="rId20"/>
    <p:sldId id="474" r:id="rId21"/>
    <p:sldId id="475" r:id="rId22"/>
    <p:sldId id="476" r:id="rId23"/>
    <p:sldId id="478" r:id="rId24"/>
    <p:sldId id="479" r:id="rId25"/>
    <p:sldId id="480" r:id="rId26"/>
    <p:sldId id="481" r:id="rId27"/>
    <p:sldId id="482" r:id="rId28"/>
    <p:sldId id="483" r:id="rId29"/>
    <p:sldId id="484" r:id="rId30"/>
    <p:sldId id="278" r:id="rId31"/>
    <p:sldId id="485" r:id="rId32"/>
    <p:sldId id="271" r:id="rId33"/>
    <p:sldId id="259" r:id="rId34"/>
    <p:sldId id="258" r:id="rId35"/>
    <p:sldId id="274" r:id="rId36"/>
    <p:sldId id="276" r:id="rId37"/>
    <p:sldId id="262" r:id="rId38"/>
    <p:sldId id="486" r:id="rId39"/>
    <p:sldId id="261" r:id="rId40"/>
    <p:sldId id="320" r:id="rId41"/>
    <p:sldId id="260" r:id="rId42"/>
    <p:sldId id="442" r:id="rId43"/>
    <p:sldId id="273" r:id="rId44"/>
    <p:sldId id="279" r:id="rId45"/>
    <p:sldId id="316" r:id="rId46"/>
    <p:sldId id="391" r:id="rId47"/>
    <p:sldId id="324" r:id="rId48"/>
    <p:sldId id="330" r:id="rId49"/>
    <p:sldId id="319" r:id="rId50"/>
    <p:sldId id="322" r:id="rId51"/>
    <p:sldId id="315" r:id="rId52"/>
    <p:sldId id="400" r:id="rId53"/>
    <p:sldId id="401" r:id="rId54"/>
    <p:sldId id="402" r:id="rId55"/>
    <p:sldId id="405" r:id="rId56"/>
    <p:sldId id="403" r:id="rId57"/>
    <p:sldId id="404" r:id="rId58"/>
    <p:sldId id="487" r:id="rId59"/>
    <p:sldId id="406" r:id="rId60"/>
    <p:sldId id="407" r:id="rId61"/>
    <p:sldId id="408" r:id="rId62"/>
    <p:sldId id="454" r:id="rId63"/>
    <p:sldId id="409" r:id="rId64"/>
    <p:sldId id="410" r:id="rId65"/>
    <p:sldId id="332" r:id="rId66"/>
    <p:sldId id="326" r:id="rId67"/>
    <p:sldId id="393" r:id="rId68"/>
    <p:sldId id="394" r:id="rId69"/>
    <p:sldId id="488" r:id="rId70"/>
    <p:sldId id="493" r:id="rId71"/>
    <p:sldId id="496" r:id="rId72"/>
    <p:sldId id="495" r:id="rId73"/>
    <p:sldId id="494" r:id="rId74"/>
    <p:sldId id="492" r:id="rId75"/>
    <p:sldId id="497" r:id="rId76"/>
    <p:sldId id="498" r:id="rId77"/>
    <p:sldId id="500" r:id="rId78"/>
    <p:sldId id="396" r:id="rId79"/>
    <p:sldId id="503" r:id="rId80"/>
    <p:sldId id="504" r:id="rId81"/>
    <p:sldId id="502" r:id="rId82"/>
    <p:sldId id="506" r:id="rId83"/>
    <p:sldId id="505" r:id="rId84"/>
    <p:sldId id="501" r:id="rId85"/>
    <p:sldId id="395" r:id="rId86"/>
    <p:sldId id="318" r:id="rId87"/>
    <p:sldId id="323" r:id="rId88"/>
    <p:sldId id="328" r:id="rId89"/>
    <p:sldId id="317" r:id="rId9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uwZiP0KgeCfWvnauJgkZag==" hashData="qZImca17VyDTupQ4TfhaBa/4ZN+fC+Q4ERIuKjKmMNoqZwyPW6tzFYHUyobQXdhdKv20wzRKSgki8b7NdYsqlA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30F0"/>
    <a:srgbClr val="F927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3842" autoAdjust="0"/>
  </p:normalViewPr>
  <p:slideViewPr>
    <p:cSldViewPr snapToGrid="0">
      <p:cViewPr varScale="1">
        <p:scale>
          <a:sx n="79" d="100"/>
          <a:sy n="79" d="100"/>
        </p:scale>
        <p:origin x="6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F002C-4B30-442A-8AB3-2B63FCB05802}" type="datetimeFigureOut">
              <a:rPr lang="ca-ES" smtClean="0"/>
              <a:t>18/2/2026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9FB88-C503-4A44-8407-24464BFA055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0582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372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7707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0888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4358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04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8405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3116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3382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1226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76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2433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471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9.m4a"/><Relationship Id="rId7" Type="http://schemas.openxmlformats.org/officeDocument/2006/relationships/image" Target="../media/image2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m4a"/><Relationship Id="rId13" Type="http://schemas.openxmlformats.org/officeDocument/2006/relationships/slideLayout" Target="../slideLayouts/slideLayout1.xml"/><Relationship Id="rId3" Type="http://schemas.microsoft.com/office/2007/relationships/media" Target="../media/media11.m4a"/><Relationship Id="rId7" Type="http://schemas.microsoft.com/office/2007/relationships/media" Target="../media/media13.m4a"/><Relationship Id="rId12" Type="http://schemas.openxmlformats.org/officeDocument/2006/relationships/audio" Target="../media/media15.m4a"/><Relationship Id="rId17" Type="http://schemas.openxmlformats.org/officeDocument/2006/relationships/image" Target="../media/image4.png"/><Relationship Id="rId2" Type="http://schemas.openxmlformats.org/officeDocument/2006/relationships/audio" Target="../media/media10.m4a"/><Relationship Id="rId16" Type="http://schemas.openxmlformats.org/officeDocument/2006/relationships/image" Target="../media/image16.png"/><Relationship Id="rId1" Type="http://schemas.microsoft.com/office/2007/relationships/media" Target="../media/media10.m4a"/><Relationship Id="rId6" Type="http://schemas.openxmlformats.org/officeDocument/2006/relationships/audio" Target="../media/media12.m4a"/><Relationship Id="rId11" Type="http://schemas.microsoft.com/office/2007/relationships/media" Target="../media/media15.m4a"/><Relationship Id="rId5" Type="http://schemas.microsoft.com/office/2007/relationships/media" Target="../media/media12.m4a"/><Relationship Id="rId15" Type="http://schemas.openxmlformats.org/officeDocument/2006/relationships/image" Target="../media/image2.jpeg"/><Relationship Id="rId10" Type="http://schemas.openxmlformats.org/officeDocument/2006/relationships/audio" Target="../media/media14.m4a"/><Relationship Id="rId4" Type="http://schemas.openxmlformats.org/officeDocument/2006/relationships/audio" Target="../media/media11.m4a"/><Relationship Id="rId9" Type="http://schemas.microsoft.com/office/2007/relationships/media" Target="../media/media14.m4a"/><Relationship Id="rId1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jpe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5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5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1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2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4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5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6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7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8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4a"/><Relationship Id="rId7" Type="http://schemas.openxmlformats.org/officeDocument/2006/relationships/image" Target="../media/image2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jpe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1.png"/><Relationship Id="rId5" Type="http://schemas.openxmlformats.org/officeDocument/2006/relationships/image" Target="../media/image50.png"/><Relationship Id="rId4" Type="http://schemas.openxmlformats.org/officeDocument/2006/relationships/image" Target="../media/image3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0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6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0.png"/><Relationship Id="rId9" Type="http://schemas.openxmlformats.org/officeDocument/2006/relationships/image" Target="../media/image3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7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6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12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2.jpeg"/><Relationship Id="rId10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8.png"/><Relationship Id="rId9" Type="http://schemas.openxmlformats.org/officeDocument/2006/relationships/image" Target="../media/image4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Relationship Id="rId9" Type="http://schemas.openxmlformats.org/officeDocument/2006/relationships/image" Target="../media/image4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Relationship Id="rId9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8.png"/><Relationship Id="rId9" Type="http://schemas.openxmlformats.org/officeDocument/2006/relationships/image" Target="../media/image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8.png"/><Relationship Id="rId9" Type="http://schemas.openxmlformats.org/officeDocument/2006/relationships/image" Target="../media/image2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3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5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7.m4a"/><Relationship Id="rId7" Type="http://schemas.openxmlformats.org/officeDocument/2006/relationships/image" Target="../media/image2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7.m4a"/><Relationship Id="rId9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6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7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Relationship Id="rId9" Type="http://schemas.openxmlformats.org/officeDocument/2006/relationships/image" Target="../media/image4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3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5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2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6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6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7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4.png"/><Relationship Id="rId9" Type="http://schemas.openxmlformats.org/officeDocument/2006/relationships/image" Target="../media/image4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8.m4a"/><Relationship Id="rId7" Type="http://schemas.openxmlformats.org/officeDocument/2006/relationships/image" Target="../media/image2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8.m4a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693815" y="1353859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</a:t>
            </a:r>
          </a:p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L’AIGUA  I  L’AIRE</a:t>
            </a:r>
            <a:endParaRPr lang="es-ES" sz="1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2947986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308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817658" y="5108144"/>
            <a:ext cx="368835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GASOSA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7CC257B5-93EB-4CD9-BAC9-506BD1AA1339}"/>
              </a:ext>
            </a:extLst>
          </p:cNvPr>
          <p:cNvSpPr txBox="1"/>
          <p:nvPr/>
        </p:nvSpPr>
        <p:spPr>
          <a:xfrm>
            <a:off x="377190" y="399693"/>
            <a:ext cx="2882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200" dirty="0"/>
              <a:t>Com és </a:t>
            </a:r>
            <a:r>
              <a:rPr lang="ca-ES" sz="3200" b="1" u="sng" dirty="0"/>
              <a:t>l’aigua</a:t>
            </a:r>
            <a:r>
              <a:rPr lang="ca-ES" sz="3200" dirty="0"/>
              <a:t>? </a:t>
            </a:r>
          </a:p>
        </p:txBody>
      </p:sp>
      <p:sp>
        <p:nvSpPr>
          <p:cNvPr id="3" name="Llamada rectangular redondeada 2"/>
          <p:cNvSpPr/>
          <p:nvPr/>
        </p:nvSpPr>
        <p:spPr>
          <a:xfrm>
            <a:off x="7832713" y="1630417"/>
            <a:ext cx="1924944" cy="1364566"/>
          </a:xfrm>
          <a:prstGeom prst="wedgeRoundRectCallout">
            <a:avLst>
              <a:gd name="adj1" fmla="val -118306"/>
              <a:gd name="adj2" fmla="val 987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Com és l'aigua">
            <a:hlinkClick r:id="" action="ppaction://media"/>
            <a:extLst>
              <a:ext uri="{FF2B5EF4-FFF2-40B4-BE49-F238E27FC236}">
                <a16:creationId xmlns:a16="http://schemas.microsoft.com/office/drawing/2014/main" id="{F3E1C1BC-9456-4415-8665-4371BAF00B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363518" y="6204381"/>
            <a:ext cx="406400" cy="406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CD72517-8C42-4624-9D8C-7768AE526E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837" y="1630417"/>
            <a:ext cx="3078000" cy="307800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697FE58A-D73E-44FF-92FD-21B495DE73D9}"/>
              </a:ext>
            </a:extLst>
          </p:cNvPr>
          <p:cNvSpPr txBox="1"/>
          <p:nvPr/>
        </p:nvSpPr>
        <p:spPr>
          <a:xfrm>
            <a:off x="8363385" y="2128034"/>
            <a:ext cx="86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VAPOR</a:t>
            </a:r>
          </a:p>
        </p:txBody>
      </p:sp>
      <p:pic>
        <p:nvPicPr>
          <p:cNvPr id="10" name="GASOSA">
            <a:hlinkClick r:id="" action="ppaction://media"/>
            <a:extLst>
              <a:ext uri="{FF2B5EF4-FFF2-40B4-BE49-F238E27FC236}">
                <a16:creationId xmlns:a16="http://schemas.microsoft.com/office/drawing/2014/main" id="{74887EF6-6BB9-407C-A7CC-9A17DB0599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45190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2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1"/>
      <p:bldP spid="3" grpId="0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693817" y="1438266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CICLE DE L’AIGUA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2947986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09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5CAB511-F9A9-4267-BA82-D6369F46B19E}"/>
              </a:ext>
            </a:extLst>
          </p:cNvPr>
          <p:cNvSpPr txBox="1"/>
          <p:nvPr/>
        </p:nvSpPr>
        <p:spPr>
          <a:xfrm>
            <a:off x="516138" y="253117"/>
            <a:ext cx="433018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dirty="0"/>
              <a:t>El </a:t>
            </a:r>
            <a:r>
              <a:rPr lang="ca-ES" sz="2800" b="1" u="sng" dirty="0"/>
              <a:t>CICLE DE L’AIGUA</a:t>
            </a:r>
            <a:r>
              <a:rPr lang="ca-ES" sz="2800" dirty="0"/>
              <a:t> </a:t>
            </a:r>
            <a:r>
              <a:rPr lang="ca-ES" sz="2800" b="1" u="sng" dirty="0"/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2543F0A-9343-455C-8E26-5406EE78420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" r="1911"/>
          <a:stretch/>
        </p:blipFill>
        <p:spPr>
          <a:xfrm>
            <a:off x="3341389" y="922356"/>
            <a:ext cx="6210322" cy="5278635"/>
          </a:xfrm>
          <a:prstGeom prst="rect">
            <a:avLst/>
          </a:prstGeom>
        </p:spPr>
      </p:pic>
      <p:sp>
        <p:nvSpPr>
          <p:cNvPr id="10" name="Flecha: curvada hacia la derecha 9">
            <a:extLst>
              <a:ext uri="{FF2B5EF4-FFF2-40B4-BE49-F238E27FC236}">
                <a16:creationId xmlns:a16="http://schemas.microsoft.com/office/drawing/2014/main" id="{47531025-C340-406F-8B07-2EE76731AC90}"/>
              </a:ext>
            </a:extLst>
          </p:cNvPr>
          <p:cNvSpPr/>
          <p:nvPr/>
        </p:nvSpPr>
        <p:spPr>
          <a:xfrm>
            <a:off x="2458720" y="2855554"/>
            <a:ext cx="830558" cy="1412240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BE1810A0-7B93-4D5E-A911-434F1A48972C}"/>
              </a:ext>
            </a:extLst>
          </p:cNvPr>
          <p:cNvSpPr/>
          <p:nvPr/>
        </p:nvSpPr>
        <p:spPr>
          <a:xfrm rot="16818989">
            <a:off x="4817732" y="3156104"/>
            <a:ext cx="1216602" cy="28206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310759F8-7EFD-4A15-86E9-F48F45AAD3F4}"/>
              </a:ext>
            </a:extLst>
          </p:cNvPr>
          <p:cNvSpPr/>
          <p:nvPr/>
        </p:nvSpPr>
        <p:spPr>
          <a:xfrm rot="5612586">
            <a:off x="6355776" y="2236533"/>
            <a:ext cx="515927" cy="16318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58CAAE49-A6BA-4814-829E-F8D9321299F8}"/>
              </a:ext>
            </a:extLst>
          </p:cNvPr>
          <p:cNvSpPr/>
          <p:nvPr/>
        </p:nvSpPr>
        <p:spPr>
          <a:xfrm rot="5612586">
            <a:off x="8245536" y="2197540"/>
            <a:ext cx="515927" cy="16318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5" name="Flecha: a la derecha 24">
            <a:extLst>
              <a:ext uri="{FF2B5EF4-FFF2-40B4-BE49-F238E27FC236}">
                <a16:creationId xmlns:a16="http://schemas.microsoft.com/office/drawing/2014/main" id="{05344AA7-140B-4C0C-8520-DCCE825A75F1}"/>
              </a:ext>
            </a:extLst>
          </p:cNvPr>
          <p:cNvSpPr/>
          <p:nvPr/>
        </p:nvSpPr>
        <p:spPr>
          <a:xfrm rot="5713435">
            <a:off x="6518783" y="4651601"/>
            <a:ext cx="972454" cy="22091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058FEBA-DBFC-4FF3-807B-97C59C804E51}"/>
              </a:ext>
            </a:extLst>
          </p:cNvPr>
          <p:cNvSpPr txBox="1"/>
          <p:nvPr/>
        </p:nvSpPr>
        <p:spPr>
          <a:xfrm>
            <a:off x="293476" y="3297905"/>
            <a:ext cx="201913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dirty="0"/>
              <a:t>L’AIGUA S’ESCALFA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90CBA18-B4D2-4B6E-A36D-D64B2F686553}"/>
              </a:ext>
            </a:extLst>
          </p:cNvPr>
          <p:cNvSpPr txBox="1"/>
          <p:nvPr/>
        </p:nvSpPr>
        <p:spPr>
          <a:xfrm>
            <a:off x="4756914" y="2172316"/>
            <a:ext cx="152706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dirty="0"/>
              <a:t>S’EVAPORA </a:t>
            </a:r>
          </a:p>
        </p:txBody>
      </p:sp>
      <p:sp>
        <p:nvSpPr>
          <p:cNvPr id="2" name="Flecha: curvada hacia abajo 1">
            <a:extLst>
              <a:ext uri="{FF2B5EF4-FFF2-40B4-BE49-F238E27FC236}">
                <a16:creationId xmlns:a16="http://schemas.microsoft.com/office/drawing/2014/main" id="{4B4D8057-29C2-43DE-8DD3-12CF7D819962}"/>
              </a:ext>
            </a:extLst>
          </p:cNvPr>
          <p:cNvSpPr/>
          <p:nvPr/>
        </p:nvSpPr>
        <p:spPr>
          <a:xfrm>
            <a:off x="5673724" y="1227650"/>
            <a:ext cx="1850808" cy="514159"/>
          </a:xfrm>
          <a:prstGeom prst="curvedDownArrow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48A8BEA-50C7-4464-B78C-4DC8449A63EA}"/>
              </a:ext>
            </a:extLst>
          </p:cNvPr>
          <p:cNvSpPr txBox="1"/>
          <p:nvPr/>
        </p:nvSpPr>
        <p:spPr>
          <a:xfrm>
            <a:off x="5835598" y="797143"/>
            <a:ext cx="152706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dirty="0"/>
              <a:t> NÚVOL 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B5329D8-9B99-4792-8C94-EF15DE50DB6F}"/>
              </a:ext>
            </a:extLst>
          </p:cNvPr>
          <p:cNvSpPr txBox="1"/>
          <p:nvPr/>
        </p:nvSpPr>
        <p:spPr>
          <a:xfrm>
            <a:off x="6886252" y="2450804"/>
            <a:ext cx="1479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/>
              <a:t>AIGUA – NEU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3DCB4C-4144-4930-8A83-E4591C65CD5D}"/>
              </a:ext>
            </a:extLst>
          </p:cNvPr>
          <p:cNvSpPr txBox="1"/>
          <p:nvPr/>
        </p:nvSpPr>
        <p:spPr>
          <a:xfrm>
            <a:off x="6613739" y="5381538"/>
            <a:ext cx="92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MAR</a:t>
            </a:r>
          </a:p>
        </p:txBody>
      </p:sp>
      <p:pic>
        <p:nvPicPr>
          <p:cNvPr id="18" name="EL CICLE DE L'AIGUA">
            <a:hlinkClick r:id="" action="ppaction://media"/>
            <a:extLst>
              <a:ext uri="{FF2B5EF4-FFF2-40B4-BE49-F238E27FC236}">
                <a16:creationId xmlns:a16="http://schemas.microsoft.com/office/drawing/2014/main" id="{4EF8C42E-04F2-4F09-8454-3A9B291F2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260489" y="6242033"/>
            <a:ext cx="406400" cy="406400"/>
          </a:xfrm>
          <a:prstGeom prst="rect">
            <a:avLst/>
          </a:prstGeom>
        </p:spPr>
      </p:pic>
      <p:pic>
        <p:nvPicPr>
          <p:cNvPr id="6" name="L'AIGUA S'ESCALFA">
            <a:hlinkClick r:id="" action="ppaction://media"/>
            <a:extLst>
              <a:ext uri="{FF2B5EF4-FFF2-40B4-BE49-F238E27FC236}">
                <a16:creationId xmlns:a16="http://schemas.microsoft.com/office/drawing/2014/main" id="{30F564AF-5FF7-43A4-8C10-1A080EE05A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201314" y="3392539"/>
            <a:ext cx="274698" cy="274698"/>
          </a:xfrm>
          <a:prstGeom prst="rect">
            <a:avLst/>
          </a:prstGeom>
        </p:spPr>
      </p:pic>
      <p:pic>
        <p:nvPicPr>
          <p:cNvPr id="15" name="S'EVAPORA">
            <a:hlinkClick r:id="" action="ppaction://media"/>
            <a:extLst>
              <a:ext uri="{FF2B5EF4-FFF2-40B4-BE49-F238E27FC236}">
                <a16:creationId xmlns:a16="http://schemas.microsoft.com/office/drawing/2014/main" id="{9D625597-2404-47FB-A818-469603A44C9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096000" y="2246588"/>
            <a:ext cx="182880" cy="182880"/>
          </a:xfrm>
          <a:prstGeom prst="rect">
            <a:avLst/>
          </a:prstGeom>
        </p:spPr>
      </p:pic>
      <p:pic>
        <p:nvPicPr>
          <p:cNvPr id="17" name="L'AIGUA ES REFREDA I">
            <a:hlinkClick r:id="" action="ppaction://media"/>
            <a:extLst>
              <a:ext uri="{FF2B5EF4-FFF2-40B4-BE49-F238E27FC236}">
                <a16:creationId xmlns:a16="http://schemas.microsoft.com/office/drawing/2014/main" id="{14C2C5CA-CABE-43DF-8F88-BAB377D9716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979278" y="884636"/>
            <a:ext cx="180003" cy="180003"/>
          </a:xfrm>
          <a:prstGeom prst="rect">
            <a:avLst/>
          </a:prstGeom>
        </p:spPr>
      </p:pic>
      <p:pic>
        <p:nvPicPr>
          <p:cNvPr id="19" name="CAU EN FORMA D'AIGUA O NEU">
            <a:hlinkClick r:id="" action="ppaction://media"/>
            <a:extLst>
              <a:ext uri="{FF2B5EF4-FFF2-40B4-BE49-F238E27FC236}">
                <a16:creationId xmlns:a16="http://schemas.microsoft.com/office/drawing/2014/main" id="{484D0DC4-167C-4254-BA56-E55AAB3AD06E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201791" y="2543364"/>
            <a:ext cx="184212" cy="184212"/>
          </a:xfrm>
          <a:prstGeom prst="rect">
            <a:avLst/>
          </a:prstGeom>
        </p:spPr>
      </p:pic>
      <p:pic>
        <p:nvPicPr>
          <p:cNvPr id="20" name="ARRIBA AL MAR">
            <a:hlinkClick r:id="" action="ppaction://media"/>
            <a:extLst>
              <a:ext uri="{FF2B5EF4-FFF2-40B4-BE49-F238E27FC236}">
                <a16:creationId xmlns:a16="http://schemas.microsoft.com/office/drawing/2014/main" id="{3F341C7C-0230-4252-BDBB-D45A2AD57C7B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271853" y="5487834"/>
            <a:ext cx="142516" cy="14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1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3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716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326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91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0" grpId="0" animBg="1"/>
      <p:bldP spid="12" grpId="0" animBg="1"/>
      <p:bldP spid="22" grpId="0" animBg="1"/>
      <p:bldP spid="23" grpId="0" animBg="1"/>
      <p:bldP spid="25" grpId="0" animBg="1"/>
      <p:bldP spid="11" grpId="0"/>
      <p:bldP spid="13" grpId="0"/>
      <p:bldP spid="2" grpId="0" animBg="1"/>
      <p:bldP spid="14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25077" y="509583"/>
            <a:ext cx="5420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rgbClr val="FF0000"/>
                </a:solidFill>
              </a:rPr>
              <a:t>EVAPORACIÓ</a:t>
            </a:r>
            <a:endParaRPr lang="es-ES" sz="3200" dirty="0">
              <a:solidFill>
                <a:srgbClr val="FF000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8711413" y="5040258"/>
            <a:ext cx="1556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0070C0"/>
                </a:solidFill>
              </a:rPr>
              <a:t>VAPOR</a:t>
            </a:r>
          </a:p>
        </p:txBody>
      </p:sp>
      <p:sp>
        <p:nvSpPr>
          <p:cNvPr id="9" name="Flecha derecha 8"/>
          <p:cNvSpPr/>
          <p:nvPr/>
        </p:nvSpPr>
        <p:spPr>
          <a:xfrm>
            <a:off x="5346609" y="3176996"/>
            <a:ext cx="1777075" cy="785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2139340" y="5040258"/>
            <a:ext cx="2086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0070C0"/>
                </a:solidFill>
              </a:rPr>
              <a:t>AIGUA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340" y="2410325"/>
            <a:ext cx="1977845" cy="1977845"/>
          </a:xfrm>
          <a:prstGeom prst="rect">
            <a:avLst/>
          </a:prstGeom>
        </p:spPr>
      </p:pic>
      <p:grpSp>
        <p:nvGrpSpPr>
          <p:cNvPr id="15" name="Grupo 14"/>
          <p:cNvGrpSpPr/>
          <p:nvPr/>
        </p:nvGrpSpPr>
        <p:grpSpPr>
          <a:xfrm>
            <a:off x="991620" y="147592"/>
            <a:ext cx="1524003" cy="1524003"/>
            <a:chOff x="753035" y="623044"/>
            <a:chExt cx="1524003" cy="1524003"/>
          </a:xfrm>
        </p:grpSpPr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6796">
              <a:off x="753035" y="623044"/>
              <a:ext cx="1524003" cy="1524003"/>
            </a:xfrm>
            <a:prstGeom prst="rect">
              <a:avLst/>
            </a:prstGeom>
          </p:spPr>
        </p:pic>
        <p:sp>
          <p:nvSpPr>
            <p:cNvPr id="17" name="CuadroTexto 16"/>
            <p:cNvSpPr txBox="1"/>
            <p:nvPr/>
          </p:nvSpPr>
          <p:spPr>
            <a:xfrm>
              <a:off x="1256822" y="1187927"/>
              <a:ext cx="539216" cy="367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SOL</a:t>
              </a:r>
            </a:p>
          </p:txBody>
        </p:sp>
      </p:grpSp>
      <p:cxnSp>
        <p:nvCxnSpPr>
          <p:cNvPr id="18" name="Conector recto 17"/>
          <p:cNvCxnSpPr/>
          <p:nvPr/>
        </p:nvCxnSpPr>
        <p:spPr>
          <a:xfrm>
            <a:off x="1386087" y="1493839"/>
            <a:ext cx="552448" cy="1035512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2060995" y="1671595"/>
            <a:ext cx="552448" cy="1035512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>
            <a:off x="2353770" y="1327398"/>
            <a:ext cx="552448" cy="1035512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n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309" y="6372458"/>
            <a:ext cx="1292464" cy="29873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" t="3753" r="4064" b="5992"/>
          <a:stretch/>
        </p:blipFill>
        <p:spPr>
          <a:xfrm>
            <a:off x="11003989" y="184630"/>
            <a:ext cx="954934" cy="511571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7957728" y="1663839"/>
            <a:ext cx="2688061" cy="2908237"/>
            <a:chOff x="7957728" y="1663839"/>
            <a:chExt cx="2688061" cy="2908237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535124">
              <a:off x="7957728" y="1884015"/>
              <a:ext cx="2688061" cy="2688061"/>
            </a:xfrm>
            <a:prstGeom prst="rect">
              <a:avLst/>
            </a:prstGeom>
          </p:spPr>
        </p:pic>
        <p:sp>
          <p:nvSpPr>
            <p:cNvPr id="5" name="Rectángulo 4"/>
            <p:cNvSpPr/>
            <p:nvPr/>
          </p:nvSpPr>
          <p:spPr>
            <a:xfrm>
              <a:off x="9007368" y="1663839"/>
              <a:ext cx="1260764" cy="695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23" name="L'AIGUA S'ESCALFA">
            <a:hlinkClick r:id="" action="ppaction://media"/>
            <a:extLst>
              <a:ext uri="{FF2B5EF4-FFF2-40B4-BE49-F238E27FC236}">
                <a16:creationId xmlns:a16="http://schemas.microsoft.com/office/drawing/2014/main" id="{30F564AF-5FF7-43A4-8C10-1A080EE05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55764" y="6247125"/>
            <a:ext cx="274698" cy="27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2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9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08333E-6 -7.40741E-7 L 0.08425 0.31528 " pathEditMode="relative" rAng="0" ptsTypes="AA">
                                      <p:cBhvr>
                                        <p:cTn id="30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6" y="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"/>
                            </p:stCondLst>
                            <p:childTnLst>
                              <p:par>
                                <p:cTn id="3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33333E-6 L 0.08425 0.31527 " pathEditMode="relative" rAng="0" ptsTypes="AA">
                                      <p:cBhvr>
                                        <p:cTn id="33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6" y="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81481E-6 L 0.10638 0.40578 " pathEditMode="relative" rAng="0" ptsTypes="AA">
                                      <p:cBhvr>
                                        <p:cTn id="36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2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00"/>
                            </p:stCondLst>
                            <p:childTnLst>
                              <p:par>
                                <p:cTn id="38" presetID="9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00"/>
                            </p:stCondLst>
                            <p:childTnLst>
                              <p:par>
                                <p:cTn id="4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600"/>
                            </p:stCondLst>
                            <p:childTnLst>
                              <p:par>
                                <p:cTn id="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34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" grpId="0"/>
      <p:bldP spid="7" grpId="0"/>
      <p:bldP spid="9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25077" y="509583"/>
            <a:ext cx="5420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rgbClr val="FF0000"/>
                </a:solidFill>
              </a:rPr>
              <a:t>CONDENSACIÓ</a:t>
            </a:r>
            <a:endParaRPr lang="es-ES" sz="3200" dirty="0">
              <a:solidFill>
                <a:srgbClr val="FF0000"/>
              </a:solidFill>
            </a:endParaRPr>
          </a:p>
        </p:txBody>
      </p:sp>
      <p:sp>
        <p:nvSpPr>
          <p:cNvPr id="9" name="Flecha derecha 8"/>
          <p:cNvSpPr/>
          <p:nvPr/>
        </p:nvSpPr>
        <p:spPr>
          <a:xfrm>
            <a:off x="5443591" y="3176995"/>
            <a:ext cx="1777075" cy="785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1970050" y="4558624"/>
            <a:ext cx="2086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0070C0"/>
                </a:solidFill>
              </a:rPr>
              <a:t>VAPOR</a:t>
            </a:r>
          </a:p>
        </p:txBody>
      </p:sp>
      <p:pic>
        <p:nvPicPr>
          <p:cNvPr id="12" name="Imagen 11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85" b="95385" l="5385" r="9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98" y="334550"/>
            <a:ext cx="1119505" cy="1119505"/>
          </a:xfrm>
          <a:prstGeom prst="rect">
            <a:avLst/>
          </a:prstGeom>
        </p:spPr>
      </p:pic>
      <p:cxnSp>
        <p:nvCxnSpPr>
          <p:cNvPr id="13" name="Conector recto 12"/>
          <p:cNvCxnSpPr/>
          <p:nvPr/>
        </p:nvCxnSpPr>
        <p:spPr>
          <a:xfrm>
            <a:off x="1188208" y="1504965"/>
            <a:ext cx="552448" cy="1035512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09" y="6372458"/>
            <a:ext cx="1292464" cy="29873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" t="3753" r="4064" b="5992"/>
          <a:stretch/>
        </p:blipFill>
        <p:spPr>
          <a:xfrm>
            <a:off x="11003989" y="184630"/>
            <a:ext cx="954934" cy="511571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2888264" y="1617225"/>
            <a:ext cx="1260764" cy="695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19530">
            <a:off x="1864172" y="1970223"/>
            <a:ext cx="2298384" cy="2298384"/>
          </a:xfrm>
          <a:prstGeom prst="rect">
            <a:avLst/>
          </a:prstGeom>
        </p:spPr>
      </p:pic>
      <p:cxnSp>
        <p:nvCxnSpPr>
          <p:cNvPr id="14" name="Conector recto 13"/>
          <p:cNvCxnSpPr/>
          <p:nvPr/>
        </p:nvCxnSpPr>
        <p:spPr>
          <a:xfrm>
            <a:off x="1863116" y="1682721"/>
            <a:ext cx="552448" cy="1035512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2155891" y="1338524"/>
            <a:ext cx="552448" cy="1035512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8500519" y="4558624"/>
            <a:ext cx="2086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0070C0"/>
                </a:solidFill>
              </a:rPr>
              <a:t>AIGUA</a:t>
            </a: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4913" y="2374036"/>
            <a:ext cx="1977845" cy="197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3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08333E-6 2.59259E-6 L 0.08425 0.31528 " pathEditMode="relative" rAng="0" ptsTypes="AA">
                                      <p:cBhvr>
                                        <p:cTn id="2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6" y="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"/>
                            </p:stCondLst>
                            <p:childTnLst>
                              <p:par>
                                <p:cTn id="3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0.08425 0.31528 " pathEditMode="relative" rAng="0" ptsTypes="AA">
                                      <p:cBhvr>
                                        <p:cTn id="32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6" y="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00"/>
                            </p:stCondLst>
                            <p:childTnLst>
                              <p:par>
                                <p:cTn id="3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10638 0.40579 " pathEditMode="relative" rAng="0" ptsTypes="AA">
                                      <p:cBhvr>
                                        <p:cTn id="35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2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"/>
                            </p:stCondLst>
                            <p:childTnLst>
                              <p:par>
                                <p:cTn id="37" presetID="9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00"/>
                            </p:stCondLst>
                            <p:childTnLst>
                              <p:par>
                                <p:cTn id="4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25077" y="509583"/>
            <a:ext cx="5420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rgbClr val="FF0000"/>
                </a:solidFill>
              </a:rPr>
              <a:t>FUNCIÓ</a:t>
            </a:r>
            <a:endParaRPr lang="es-ES" sz="3200" dirty="0">
              <a:solidFill>
                <a:srgbClr val="FF000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8665286" y="5023606"/>
            <a:ext cx="194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0070C0"/>
                </a:solidFill>
              </a:rPr>
              <a:t>AIGUA</a:t>
            </a:r>
          </a:p>
        </p:txBody>
      </p:sp>
      <p:sp>
        <p:nvSpPr>
          <p:cNvPr id="9" name="Flecha derecha 8"/>
          <p:cNvSpPr/>
          <p:nvPr/>
        </p:nvSpPr>
        <p:spPr>
          <a:xfrm>
            <a:off x="5471300" y="3176995"/>
            <a:ext cx="1777075" cy="785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1838254" y="5023606"/>
            <a:ext cx="2688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0070C0"/>
                </a:solidFill>
              </a:rPr>
              <a:t>GEL/NEU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8592" y="2580779"/>
            <a:ext cx="1977845" cy="197784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4211" y="2011257"/>
            <a:ext cx="3116888" cy="3116888"/>
          </a:xfrm>
          <a:prstGeom prst="rect">
            <a:avLst/>
          </a:prstGeom>
        </p:spPr>
      </p:pic>
      <p:grpSp>
        <p:nvGrpSpPr>
          <p:cNvPr id="18" name="Grupo 17"/>
          <p:cNvGrpSpPr/>
          <p:nvPr/>
        </p:nvGrpSpPr>
        <p:grpSpPr>
          <a:xfrm>
            <a:off x="894010" y="220020"/>
            <a:ext cx="1524003" cy="1524003"/>
            <a:chOff x="753035" y="623044"/>
            <a:chExt cx="1524003" cy="1524003"/>
          </a:xfrm>
        </p:grpSpPr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6796">
              <a:off x="753035" y="623044"/>
              <a:ext cx="1524003" cy="1524003"/>
            </a:xfrm>
            <a:prstGeom prst="rect">
              <a:avLst/>
            </a:prstGeom>
          </p:spPr>
        </p:pic>
        <p:sp>
          <p:nvSpPr>
            <p:cNvPr id="20" name="CuadroTexto 19"/>
            <p:cNvSpPr txBox="1"/>
            <p:nvPr/>
          </p:nvSpPr>
          <p:spPr>
            <a:xfrm>
              <a:off x="1256822" y="1187927"/>
              <a:ext cx="539216" cy="367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/>
                <a:t>SOL</a:t>
              </a:r>
            </a:p>
          </p:txBody>
        </p:sp>
      </p:grpSp>
      <p:cxnSp>
        <p:nvCxnSpPr>
          <p:cNvPr id="21" name="Conector recto 20"/>
          <p:cNvCxnSpPr/>
          <p:nvPr/>
        </p:nvCxnSpPr>
        <p:spPr>
          <a:xfrm>
            <a:off x="1288477" y="1566267"/>
            <a:ext cx="552448" cy="1035512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1963385" y="1744023"/>
            <a:ext cx="552448" cy="1035512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>
            <a:off x="2256160" y="1399826"/>
            <a:ext cx="552448" cy="1035512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n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309" y="6372458"/>
            <a:ext cx="1292464" cy="29873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" t="3753" r="4064" b="5992"/>
          <a:stretch/>
        </p:blipFill>
        <p:spPr>
          <a:xfrm>
            <a:off x="11003989" y="184630"/>
            <a:ext cx="954934" cy="51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8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9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58333E-6 4.81481E-6 L 0.08424 0.31527 " pathEditMode="relative" rAng="0" ptsTypes="AA">
                                      <p:cBhvr>
                                        <p:cTn id="29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6" y="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"/>
                            </p:stCondLst>
                            <p:childTnLst>
                              <p:par>
                                <p:cTn id="3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11111E-6 L 0.08425 0.31528 " pathEditMode="relative" rAng="0" ptsTypes="AA">
                                      <p:cBhvr>
                                        <p:cTn id="32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6" y="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00"/>
                            </p:stCondLst>
                            <p:childTnLst>
                              <p:par>
                                <p:cTn id="3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7 L 0.10638 0.40579 " pathEditMode="relative" rAng="0" ptsTypes="AA">
                                      <p:cBhvr>
                                        <p:cTn id="35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2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"/>
                            </p:stCondLst>
                            <p:childTnLst>
                              <p:par>
                                <p:cTn id="37" presetID="9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750086" y="1452333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L’AIGUA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3004257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23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7C00098-42FA-42D0-855F-A6472F081DD3}"/>
              </a:ext>
            </a:extLst>
          </p:cNvPr>
          <p:cNvSpPr txBox="1"/>
          <p:nvPr/>
        </p:nvSpPr>
        <p:spPr>
          <a:xfrm>
            <a:off x="516138" y="507117"/>
            <a:ext cx="318520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3200" b="1" u="sng" dirty="0"/>
              <a:t>L’AIGUA</a:t>
            </a:r>
            <a:r>
              <a:rPr lang="ca-ES" sz="2800" dirty="0"/>
              <a:t> </a:t>
            </a:r>
            <a:r>
              <a:rPr lang="ca-ES" sz="2800" b="1" u="sng" dirty="0"/>
              <a:t> 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361E349-1821-4888-9590-C33721982BC2}"/>
              </a:ext>
            </a:extLst>
          </p:cNvPr>
          <p:cNvSpPr/>
          <p:nvPr/>
        </p:nvSpPr>
        <p:spPr>
          <a:xfrm>
            <a:off x="1398494" y="2141462"/>
            <a:ext cx="2160000" cy="2160000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47F909B-6699-44B5-BBA1-4F1100973CEE}"/>
              </a:ext>
            </a:extLst>
          </p:cNvPr>
          <p:cNvSpPr/>
          <p:nvPr/>
        </p:nvSpPr>
        <p:spPr>
          <a:xfrm>
            <a:off x="7370667" y="2141462"/>
            <a:ext cx="2160000" cy="2160000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3BC95C2-1D95-4654-9A12-9AE9C777A1B0}"/>
              </a:ext>
            </a:extLst>
          </p:cNvPr>
          <p:cNvSpPr txBox="1"/>
          <p:nvPr/>
        </p:nvSpPr>
        <p:spPr>
          <a:xfrm>
            <a:off x="1537089" y="4739458"/>
            <a:ext cx="188280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AIGUA</a:t>
            </a:r>
            <a:r>
              <a:rPr lang="ca-ES" sz="2800" dirty="0"/>
              <a:t>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999AC3-CAFE-4297-83AF-907919ABC3D9}"/>
              </a:ext>
            </a:extLst>
          </p:cNvPr>
          <p:cNvSpPr txBox="1"/>
          <p:nvPr/>
        </p:nvSpPr>
        <p:spPr>
          <a:xfrm>
            <a:off x="7509262" y="4739459"/>
            <a:ext cx="188280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DOLÇA</a:t>
            </a:r>
            <a:r>
              <a:rPr lang="ca-ES" sz="2800" dirty="0"/>
              <a:t> 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258C2721-D4A0-4F35-82C9-6E5305666BD4}"/>
              </a:ext>
            </a:extLst>
          </p:cNvPr>
          <p:cNvCxnSpPr/>
          <p:nvPr/>
        </p:nvCxnSpPr>
        <p:spPr>
          <a:xfrm flipV="1">
            <a:off x="9392071" y="1987677"/>
            <a:ext cx="906903" cy="547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AIGUA DOLÇA">
            <a:hlinkClick r:id="" action="ppaction://media"/>
            <a:extLst>
              <a:ext uri="{FF2B5EF4-FFF2-40B4-BE49-F238E27FC236}">
                <a16:creationId xmlns:a16="http://schemas.microsoft.com/office/drawing/2014/main" id="{3E152AD1-FD65-4A6A-AEC0-0D555E52CB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40743" y="5940612"/>
            <a:ext cx="406400" cy="4064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291" y="1339875"/>
            <a:ext cx="1074904" cy="1074904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sp>
        <p:nvSpPr>
          <p:cNvPr id="15" name="Flecha derecha 14"/>
          <p:cNvSpPr/>
          <p:nvPr/>
        </p:nvSpPr>
        <p:spPr>
          <a:xfrm>
            <a:off x="4576043" y="2828756"/>
            <a:ext cx="1777075" cy="785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899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19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7C00098-42FA-42D0-855F-A6472F081DD3}"/>
              </a:ext>
            </a:extLst>
          </p:cNvPr>
          <p:cNvSpPr txBox="1"/>
          <p:nvPr/>
        </p:nvSpPr>
        <p:spPr>
          <a:xfrm>
            <a:off x="516138" y="507117"/>
            <a:ext cx="318520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3200" b="1" u="sng" dirty="0"/>
              <a:t>L’AIGUA</a:t>
            </a:r>
            <a:r>
              <a:rPr lang="ca-ES" sz="2800" dirty="0"/>
              <a:t> </a:t>
            </a:r>
            <a:r>
              <a:rPr lang="ca-ES" sz="2800" b="1" u="sng" dirty="0"/>
              <a:t> 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361E349-1821-4888-9590-C33721982BC2}"/>
              </a:ext>
            </a:extLst>
          </p:cNvPr>
          <p:cNvSpPr/>
          <p:nvPr/>
        </p:nvSpPr>
        <p:spPr>
          <a:xfrm>
            <a:off x="1398494" y="2141462"/>
            <a:ext cx="2160000" cy="2160000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47F909B-6699-44B5-BBA1-4F1100973CEE}"/>
              </a:ext>
            </a:extLst>
          </p:cNvPr>
          <p:cNvSpPr/>
          <p:nvPr/>
        </p:nvSpPr>
        <p:spPr>
          <a:xfrm>
            <a:off x="7370667" y="2141462"/>
            <a:ext cx="2160000" cy="2160000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3BC95C2-1D95-4654-9A12-9AE9C777A1B0}"/>
              </a:ext>
            </a:extLst>
          </p:cNvPr>
          <p:cNvSpPr txBox="1"/>
          <p:nvPr/>
        </p:nvSpPr>
        <p:spPr>
          <a:xfrm>
            <a:off x="1537089" y="4585970"/>
            <a:ext cx="188280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AIGUA</a:t>
            </a:r>
            <a:r>
              <a:rPr lang="ca-ES" sz="2800" dirty="0"/>
              <a:t>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999AC3-CAFE-4297-83AF-907919ABC3D9}"/>
              </a:ext>
            </a:extLst>
          </p:cNvPr>
          <p:cNvSpPr txBox="1"/>
          <p:nvPr/>
        </p:nvSpPr>
        <p:spPr>
          <a:xfrm>
            <a:off x="7509262" y="4583322"/>
            <a:ext cx="188280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SALADA</a:t>
            </a:r>
            <a:r>
              <a:rPr lang="ca-ES" sz="2800" dirty="0"/>
              <a:t> 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258C2721-D4A0-4F35-82C9-6E5305666BD4}"/>
              </a:ext>
            </a:extLst>
          </p:cNvPr>
          <p:cNvCxnSpPr/>
          <p:nvPr/>
        </p:nvCxnSpPr>
        <p:spPr>
          <a:xfrm flipV="1">
            <a:off x="9347922" y="1859602"/>
            <a:ext cx="964681" cy="563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Elipse 19">
            <a:extLst>
              <a:ext uri="{FF2B5EF4-FFF2-40B4-BE49-F238E27FC236}">
                <a16:creationId xmlns:a16="http://schemas.microsoft.com/office/drawing/2014/main" id="{704669A8-7C72-41EF-9E82-1C22CF021232}"/>
              </a:ext>
            </a:extLst>
          </p:cNvPr>
          <p:cNvSpPr/>
          <p:nvPr/>
        </p:nvSpPr>
        <p:spPr>
          <a:xfrm>
            <a:off x="10455452" y="1061462"/>
            <a:ext cx="1080000" cy="1080000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7" name="AIGUA SALADA">
            <a:hlinkClick r:id="" action="ppaction://media"/>
            <a:extLst>
              <a:ext uri="{FF2B5EF4-FFF2-40B4-BE49-F238E27FC236}">
                <a16:creationId xmlns:a16="http://schemas.microsoft.com/office/drawing/2014/main" id="{A616C20A-34BA-400F-89A8-9962DE12E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95452" y="5940612"/>
            <a:ext cx="406400" cy="406400"/>
          </a:xfrm>
          <a:prstGeom prst="rect">
            <a:avLst/>
          </a:prstGeom>
        </p:spPr>
      </p:pic>
      <p:sp>
        <p:nvSpPr>
          <p:cNvPr id="14" name="Flecha derecha 13"/>
          <p:cNvSpPr/>
          <p:nvPr/>
        </p:nvSpPr>
        <p:spPr>
          <a:xfrm>
            <a:off x="4576043" y="2828756"/>
            <a:ext cx="1777075" cy="785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82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4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20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750086" y="1452333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L’AIRE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3004257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174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693815" y="1353859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NECESSITEM L’AIGUA I L’AIRE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2947986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33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7C00098-42FA-42D0-855F-A6472F081DD3}"/>
              </a:ext>
            </a:extLst>
          </p:cNvPr>
          <p:cNvSpPr txBox="1"/>
          <p:nvPr/>
        </p:nvSpPr>
        <p:spPr>
          <a:xfrm>
            <a:off x="516138" y="507117"/>
            <a:ext cx="318520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3200" b="1" u="sng" dirty="0"/>
              <a:t>L’AIRE</a:t>
            </a:r>
            <a:r>
              <a:rPr lang="ca-ES" sz="2800" b="1" u="sng" dirty="0"/>
              <a:t> 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361E349-1821-4888-9590-C33721982BC2}"/>
              </a:ext>
            </a:extLst>
          </p:cNvPr>
          <p:cNvSpPr/>
          <p:nvPr/>
        </p:nvSpPr>
        <p:spPr>
          <a:xfrm>
            <a:off x="1398494" y="2141462"/>
            <a:ext cx="2160000" cy="2160000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3C37D82-97D4-4B20-B27B-DCECF27C0942}"/>
              </a:ext>
            </a:extLst>
          </p:cNvPr>
          <p:cNvSpPr txBox="1"/>
          <p:nvPr/>
        </p:nvSpPr>
        <p:spPr>
          <a:xfrm>
            <a:off x="4628667" y="2567146"/>
            <a:ext cx="201913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2800" dirty="0"/>
              <a:t>OXÍGEN</a:t>
            </a:r>
            <a:r>
              <a:rPr lang="ca-ES" dirty="0"/>
              <a:t> 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47F909B-6699-44B5-BBA1-4F1100973CEE}"/>
              </a:ext>
            </a:extLst>
          </p:cNvPr>
          <p:cNvSpPr/>
          <p:nvPr/>
        </p:nvSpPr>
        <p:spPr>
          <a:xfrm>
            <a:off x="8078014" y="2141462"/>
            <a:ext cx="2160000" cy="2160000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3BC95C2-1D95-4654-9A12-9AE9C777A1B0}"/>
              </a:ext>
            </a:extLst>
          </p:cNvPr>
          <p:cNvSpPr txBox="1"/>
          <p:nvPr/>
        </p:nvSpPr>
        <p:spPr>
          <a:xfrm>
            <a:off x="1537089" y="4618894"/>
            <a:ext cx="188280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AIRE</a:t>
            </a:r>
            <a:r>
              <a:rPr lang="ca-ES" sz="2800" dirty="0"/>
              <a:t>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999AC3-CAFE-4297-83AF-907919ABC3D9}"/>
              </a:ext>
            </a:extLst>
          </p:cNvPr>
          <p:cNvSpPr txBox="1"/>
          <p:nvPr/>
        </p:nvSpPr>
        <p:spPr>
          <a:xfrm>
            <a:off x="8216609" y="4618893"/>
            <a:ext cx="188280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RESPIRAR</a:t>
            </a:r>
            <a:r>
              <a:rPr lang="ca-ES" sz="2800" dirty="0"/>
              <a:t> </a:t>
            </a:r>
          </a:p>
        </p:txBody>
      </p:sp>
      <p:pic>
        <p:nvPicPr>
          <p:cNvPr id="3" name="L'AIRE">
            <a:hlinkClick r:id="" action="ppaction://media"/>
            <a:extLst>
              <a:ext uri="{FF2B5EF4-FFF2-40B4-BE49-F238E27FC236}">
                <a16:creationId xmlns:a16="http://schemas.microsoft.com/office/drawing/2014/main" id="{60F1729C-5C30-492D-83A2-782F9955C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93166" y="6072496"/>
            <a:ext cx="406400" cy="406400"/>
          </a:xfrm>
          <a:prstGeom prst="rect">
            <a:avLst/>
          </a:prstGeom>
        </p:spPr>
      </p:pic>
      <p:sp>
        <p:nvSpPr>
          <p:cNvPr id="14" name="Flecha derecha 13"/>
          <p:cNvSpPr/>
          <p:nvPr/>
        </p:nvSpPr>
        <p:spPr>
          <a:xfrm>
            <a:off x="4929715" y="2828756"/>
            <a:ext cx="1777075" cy="785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025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2" grpId="0" animBg="1"/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7C00098-42FA-42D0-855F-A6472F081DD3}"/>
              </a:ext>
            </a:extLst>
          </p:cNvPr>
          <p:cNvSpPr txBox="1"/>
          <p:nvPr/>
        </p:nvSpPr>
        <p:spPr>
          <a:xfrm>
            <a:off x="516138" y="507117"/>
            <a:ext cx="438564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dirty="0"/>
              <a:t>L’AIRE </a:t>
            </a:r>
            <a:r>
              <a:rPr lang="ca-ES" sz="2800" b="1" u="sng" dirty="0"/>
              <a:t>NO TE FORMA</a:t>
            </a:r>
            <a:r>
              <a:rPr lang="ca-ES" sz="2800" dirty="0"/>
              <a:t> </a:t>
            </a:r>
            <a:r>
              <a:rPr lang="ca-ES" sz="2800" b="1" u="sng" dirty="0"/>
              <a:t> 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361E349-1821-4888-9590-C33721982BC2}"/>
              </a:ext>
            </a:extLst>
          </p:cNvPr>
          <p:cNvSpPr/>
          <p:nvPr/>
        </p:nvSpPr>
        <p:spPr>
          <a:xfrm>
            <a:off x="1398494" y="2141462"/>
            <a:ext cx="2160000" cy="216000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3C37D82-97D4-4B20-B27B-DCECF27C0942}"/>
              </a:ext>
            </a:extLst>
          </p:cNvPr>
          <p:cNvSpPr txBox="1"/>
          <p:nvPr/>
        </p:nvSpPr>
        <p:spPr>
          <a:xfrm>
            <a:off x="4734948" y="2569966"/>
            <a:ext cx="201913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2800" dirty="0"/>
              <a:t>OXÍGEN</a:t>
            </a:r>
            <a:r>
              <a:rPr lang="ca-ES" dirty="0"/>
              <a:t> 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47F909B-6699-44B5-BBA1-4F1100973CEE}"/>
              </a:ext>
            </a:extLst>
          </p:cNvPr>
          <p:cNvSpPr/>
          <p:nvPr/>
        </p:nvSpPr>
        <p:spPr>
          <a:xfrm>
            <a:off x="8078014" y="2141462"/>
            <a:ext cx="2160000" cy="2160000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3BC95C2-1D95-4654-9A12-9AE9C777A1B0}"/>
              </a:ext>
            </a:extLst>
          </p:cNvPr>
          <p:cNvSpPr txBox="1"/>
          <p:nvPr/>
        </p:nvSpPr>
        <p:spPr>
          <a:xfrm>
            <a:off x="1398494" y="4633642"/>
            <a:ext cx="21600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DESINFLAT</a:t>
            </a:r>
            <a:r>
              <a:rPr lang="ca-ES" sz="2800" dirty="0"/>
              <a:t>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999AC3-CAFE-4297-83AF-907919ABC3D9}"/>
              </a:ext>
            </a:extLst>
          </p:cNvPr>
          <p:cNvSpPr txBox="1"/>
          <p:nvPr/>
        </p:nvSpPr>
        <p:spPr>
          <a:xfrm>
            <a:off x="8216609" y="4633641"/>
            <a:ext cx="188280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INFLAT</a:t>
            </a:r>
            <a:r>
              <a:rPr lang="ca-ES" sz="2800" dirty="0"/>
              <a:t> 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E0CC84B1-7E51-409B-960A-523162793AB5}"/>
              </a:ext>
            </a:extLst>
          </p:cNvPr>
          <p:cNvSpPr/>
          <p:nvPr/>
        </p:nvSpPr>
        <p:spPr>
          <a:xfrm>
            <a:off x="4092288" y="442402"/>
            <a:ext cx="716400" cy="716400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Flecha derecha 13"/>
          <p:cNvSpPr/>
          <p:nvPr/>
        </p:nvSpPr>
        <p:spPr>
          <a:xfrm>
            <a:off x="5050744" y="2828756"/>
            <a:ext cx="1777075" cy="785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100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10" grpId="0"/>
      <p:bldP spid="11" grpId="0" animBg="1"/>
      <p:bldP spid="12" grpId="0" animBg="1"/>
      <p:bldP spid="13" grpId="0" animBg="1"/>
      <p:bldP spid="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602602" y="1157365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TEMPS METEOROLÒGIC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3004257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442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4071658" y="5097984"/>
            <a:ext cx="368835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SOL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76ACF5F-F5B2-4B3E-B43F-CFDF12E3EC93}"/>
              </a:ext>
            </a:extLst>
          </p:cNvPr>
          <p:cNvSpPr txBox="1"/>
          <p:nvPr/>
        </p:nvSpPr>
        <p:spPr>
          <a:xfrm>
            <a:off x="516138" y="507117"/>
            <a:ext cx="43098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u="sng" dirty="0"/>
              <a:t>EL TEMPS METEOROLÒGIC </a:t>
            </a:r>
          </a:p>
        </p:txBody>
      </p:sp>
      <p:pic>
        <p:nvPicPr>
          <p:cNvPr id="6" name="SOL">
            <a:hlinkClick r:id="" action="ppaction://media"/>
            <a:extLst>
              <a:ext uri="{FF2B5EF4-FFF2-40B4-BE49-F238E27FC236}">
                <a16:creationId xmlns:a16="http://schemas.microsoft.com/office/drawing/2014/main" id="{5B1AE806-2AFC-496B-B643-68C10266A8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0743" y="5910447"/>
            <a:ext cx="406400" cy="406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9E0469A-1512-4366-BAC8-2F977E3E9D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847" y="1532171"/>
            <a:ext cx="3063979" cy="306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67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760905" y="5056833"/>
            <a:ext cx="430986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SOL I NÚVOL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167694F-7DC6-4497-A16D-1D6D53FEC1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100" y="1469280"/>
            <a:ext cx="3053473" cy="3078000"/>
          </a:xfrm>
          <a:prstGeom prst="rect">
            <a:avLst/>
          </a:prstGeom>
        </p:spPr>
      </p:pic>
      <p:pic>
        <p:nvPicPr>
          <p:cNvPr id="5" name="SOL I NÚVOL">
            <a:hlinkClick r:id="" action="ppaction://media"/>
            <a:extLst>
              <a:ext uri="{FF2B5EF4-FFF2-40B4-BE49-F238E27FC236}">
                <a16:creationId xmlns:a16="http://schemas.microsoft.com/office/drawing/2014/main" id="{BCA56B1F-BE62-43F9-8AC5-C8923D74D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54715" y="6072496"/>
            <a:ext cx="406400" cy="4064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76ACF5F-F5B2-4B3E-B43F-CFDF12E3EC93}"/>
              </a:ext>
            </a:extLst>
          </p:cNvPr>
          <p:cNvSpPr txBox="1"/>
          <p:nvPr/>
        </p:nvSpPr>
        <p:spPr>
          <a:xfrm>
            <a:off x="516138" y="507117"/>
            <a:ext cx="43098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u="sng" dirty="0"/>
              <a:t>EL TEMPS METEOROLÒGIC </a:t>
            </a:r>
          </a:p>
        </p:txBody>
      </p:sp>
    </p:spTree>
    <p:extLst>
      <p:ext uri="{BB962C8B-B14F-4D97-AF65-F5344CB8AC3E}">
        <p14:creationId xmlns:p14="http://schemas.microsoft.com/office/powerpoint/2010/main" val="108354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4071658" y="5097984"/>
            <a:ext cx="430986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PLUJA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803D916-F6A3-42B7-8970-C924FE5CBC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446" y="1525160"/>
            <a:ext cx="2943107" cy="307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1D38D86-D696-4225-AF37-9512B414C2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846" y="1677560"/>
            <a:ext cx="2943107" cy="3078000"/>
          </a:xfrm>
          <a:prstGeom prst="rect">
            <a:avLst/>
          </a:prstGeom>
        </p:spPr>
      </p:pic>
      <p:pic>
        <p:nvPicPr>
          <p:cNvPr id="5" name="PLUJA">
            <a:hlinkClick r:id="" action="ppaction://media"/>
            <a:extLst>
              <a:ext uri="{FF2B5EF4-FFF2-40B4-BE49-F238E27FC236}">
                <a16:creationId xmlns:a16="http://schemas.microsoft.com/office/drawing/2014/main" id="{6C949332-7DAA-4F54-A123-FBC852AAD9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07750" y="6096000"/>
            <a:ext cx="406400" cy="40640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76ACF5F-F5B2-4B3E-B43F-CFDF12E3EC93}"/>
              </a:ext>
            </a:extLst>
          </p:cNvPr>
          <p:cNvSpPr txBox="1"/>
          <p:nvPr/>
        </p:nvSpPr>
        <p:spPr>
          <a:xfrm>
            <a:off x="516138" y="507117"/>
            <a:ext cx="43098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u="sng" dirty="0"/>
              <a:t>EL TEMPS METEOROLÒGIC </a:t>
            </a:r>
          </a:p>
        </p:txBody>
      </p:sp>
    </p:spTree>
    <p:extLst>
      <p:ext uri="{BB962C8B-B14F-4D97-AF65-F5344CB8AC3E}">
        <p14:creationId xmlns:p14="http://schemas.microsoft.com/office/powerpoint/2010/main" val="11077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4071657" y="4838016"/>
            <a:ext cx="430986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TEMPESTA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C955D77-180B-4CE4-89A2-C27F2090AC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035" y="1760016"/>
            <a:ext cx="2943107" cy="3078000"/>
          </a:xfrm>
          <a:prstGeom prst="rect">
            <a:avLst/>
          </a:prstGeom>
        </p:spPr>
      </p:pic>
      <p:pic>
        <p:nvPicPr>
          <p:cNvPr id="5" name="TEMPESTA">
            <a:hlinkClick r:id="" action="ppaction://media"/>
            <a:extLst>
              <a:ext uri="{FF2B5EF4-FFF2-40B4-BE49-F238E27FC236}">
                <a16:creationId xmlns:a16="http://schemas.microsoft.com/office/drawing/2014/main" id="{07F02CC2-DEDA-4A86-818D-FE0084A205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20475" y="6146800"/>
            <a:ext cx="406400" cy="4064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76ACF5F-F5B2-4B3E-B43F-CFDF12E3EC93}"/>
              </a:ext>
            </a:extLst>
          </p:cNvPr>
          <p:cNvSpPr txBox="1"/>
          <p:nvPr/>
        </p:nvSpPr>
        <p:spPr>
          <a:xfrm>
            <a:off x="516138" y="507117"/>
            <a:ext cx="43098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u="sng" dirty="0"/>
              <a:t>EL TEMPS METEOROLÒGIC </a:t>
            </a:r>
          </a:p>
        </p:txBody>
      </p:sp>
    </p:spTree>
    <p:extLst>
      <p:ext uri="{BB962C8B-B14F-4D97-AF65-F5344CB8AC3E}">
        <p14:creationId xmlns:p14="http://schemas.microsoft.com/office/powerpoint/2010/main" val="162601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4035857" y="5097983"/>
            <a:ext cx="438146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NEU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8E3F45A-4131-4481-8AB0-2E6A28E159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505" y="1525160"/>
            <a:ext cx="3468167" cy="3078000"/>
          </a:xfrm>
          <a:prstGeom prst="rect">
            <a:avLst/>
          </a:prstGeom>
        </p:spPr>
      </p:pic>
      <p:pic>
        <p:nvPicPr>
          <p:cNvPr id="5" name="NEU">
            <a:hlinkClick r:id="" action="ppaction://media"/>
            <a:extLst>
              <a:ext uri="{FF2B5EF4-FFF2-40B4-BE49-F238E27FC236}">
                <a16:creationId xmlns:a16="http://schemas.microsoft.com/office/drawing/2014/main" id="{CFBA02C5-F9A4-470F-AEC6-3C7034D150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8075" y="6218238"/>
            <a:ext cx="406400" cy="4064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76ACF5F-F5B2-4B3E-B43F-CFDF12E3EC93}"/>
              </a:ext>
            </a:extLst>
          </p:cNvPr>
          <p:cNvSpPr txBox="1"/>
          <p:nvPr/>
        </p:nvSpPr>
        <p:spPr>
          <a:xfrm>
            <a:off x="516138" y="507117"/>
            <a:ext cx="43098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u="sng" dirty="0"/>
              <a:t>EL TEMPS METEOROLÒGIC </a:t>
            </a:r>
          </a:p>
        </p:txBody>
      </p:sp>
    </p:spTree>
    <p:extLst>
      <p:ext uri="{BB962C8B-B14F-4D97-AF65-F5344CB8AC3E}">
        <p14:creationId xmlns:p14="http://schemas.microsoft.com/office/powerpoint/2010/main" val="89829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805054" y="5361517"/>
            <a:ext cx="438146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VENT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3FBCC55B-4334-4743-A23F-2DA4B081F452}"/>
              </a:ext>
            </a:extLst>
          </p:cNvPr>
          <p:cNvGrpSpPr/>
          <p:nvPr/>
        </p:nvGrpSpPr>
        <p:grpSpPr>
          <a:xfrm>
            <a:off x="3062221" y="1081635"/>
            <a:ext cx="5083819" cy="4114035"/>
            <a:chOff x="3289715" y="1193251"/>
            <a:chExt cx="5083819" cy="4114035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0B8DF17D-50D7-4B2A-86CE-889207A0A5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715" y="1193251"/>
              <a:ext cx="3603511" cy="3078000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103BE937-B26D-487C-9ECA-D586EC5F4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28964">
              <a:off x="6833767" y="2537779"/>
              <a:ext cx="1539767" cy="1539767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103BE937-B26D-487C-9ECA-D586EC5F4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7976" y="3767519"/>
              <a:ext cx="1539767" cy="1539767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103BE937-B26D-487C-9ECA-D586EC5F4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28964">
              <a:off x="3753962" y="3582557"/>
              <a:ext cx="1539767" cy="1539767"/>
            </a:xfrm>
            <a:prstGeom prst="rect">
              <a:avLst/>
            </a:prstGeom>
          </p:spPr>
        </p:pic>
      </p:grpSp>
      <p:pic>
        <p:nvPicPr>
          <p:cNvPr id="14" name="VENT">
            <a:hlinkClick r:id="" action="ppaction://media"/>
            <a:extLst>
              <a:ext uri="{FF2B5EF4-FFF2-40B4-BE49-F238E27FC236}">
                <a16:creationId xmlns:a16="http://schemas.microsoft.com/office/drawing/2014/main" id="{06CCE0DE-AA85-405D-8DBF-6353A92F1A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79200" y="6096000"/>
            <a:ext cx="406400" cy="4064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76ACF5F-F5B2-4B3E-B43F-CFDF12E3EC93}"/>
              </a:ext>
            </a:extLst>
          </p:cNvPr>
          <p:cNvSpPr txBox="1"/>
          <p:nvPr/>
        </p:nvSpPr>
        <p:spPr>
          <a:xfrm>
            <a:off x="516138" y="507117"/>
            <a:ext cx="43098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u="sng" dirty="0"/>
              <a:t>EL TEMPS METEOROLÒGIC </a:t>
            </a:r>
          </a:p>
        </p:txBody>
      </p:sp>
      <p:sp>
        <p:nvSpPr>
          <p:cNvPr id="2" name="Rectángulo redondeado 1"/>
          <p:cNvSpPr/>
          <p:nvPr/>
        </p:nvSpPr>
        <p:spPr>
          <a:xfrm>
            <a:off x="7589151" y="3404037"/>
            <a:ext cx="635342" cy="5037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redondeado 15"/>
          <p:cNvSpPr/>
          <p:nvPr/>
        </p:nvSpPr>
        <p:spPr>
          <a:xfrm>
            <a:off x="4546305" y="4451084"/>
            <a:ext cx="635342" cy="5037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606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9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860638" y="5097984"/>
            <a:ext cx="438146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BOIRA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2CE0412-A208-4365-A447-57790C9240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010" y="1525160"/>
            <a:ext cx="3078000" cy="3078000"/>
          </a:xfrm>
          <a:prstGeom prst="rect">
            <a:avLst/>
          </a:prstGeom>
        </p:spPr>
      </p:pic>
      <p:pic>
        <p:nvPicPr>
          <p:cNvPr id="4" name="BOIRA">
            <a:hlinkClick r:id="" action="ppaction://media"/>
            <a:extLst>
              <a:ext uri="{FF2B5EF4-FFF2-40B4-BE49-F238E27FC236}">
                <a16:creationId xmlns:a16="http://schemas.microsoft.com/office/drawing/2014/main" id="{62315338-F204-4C8E-AF9B-D3BC0DB93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0313" y="6167438"/>
            <a:ext cx="406400" cy="4064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76ACF5F-F5B2-4B3E-B43F-CFDF12E3EC93}"/>
              </a:ext>
            </a:extLst>
          </p:cNvPr>
          <p:cNvSpPr txBox="1"/>
          <p:nvPr/>
        </p:nvSpPr>
        <p:spPr>
          <a:xfrm>
            <a:off x="516138" y="507117"/>
            <a:ext cx="43098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u="sng" dirty="0"/>
              <a:t>EL TEMPS METEOROLÒGIC </a:t>
            </a:r>
          </a:p>
        </p:txBody>
      </p:sp>
    </p:spTree>
    <p:extLst>
      <p:ext uri="{BB962C8B-B14F-4D97-AF65-F5344CB8AC3E}">
        <p14:creationId xmlns:p14="http://schemas.microsoft.com/office/powerpoint/2010/main" val="37439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390938" y="4955744"/>
            <a:ext cx="472690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LES PERSONES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7CC257B5-93EB-4CD9-BAC9-506BD1AA1339}"/>
              </a:ext>
            </a:extLst>
          </p:cNvPr>
          <p:cNvSpPr txBox="1"/>
          <p:nvPr/>
        </p:nvSpPr>
        <p:spPr>
          <a:xfrm>
            <a:off x="139039" y="247219"/>
            <a:ext cx="658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200" dirty="0"/>
              <a:t>Qui necessita </a:t>
            </a:r>
            <a:r>
              <a:rPr lang="ca-ES" sz="3200" b="1" u="sng" dirty="0"/>
              <a:t>l’aigua i l’aire</a:t>
            </a:r>
            <a:r>
              <a:rPr lang="ca-ES" sz="3200" b="1" dirty="0"/>
              <a:t> </a:t>
            </a:r>
            <a:r>
              <a:rPr lang="ca-ES" sz="3200" dirty="0"/>
              <a:t>per viure?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D16CDC8-A47F-4BCE-8905-DB09021C5C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837" y="1770151"/>
            <a:ext cx="3078000" cy="3078000"/>
          </a:xfrm>
          <a:prstGeom prst="rect">
            <a:avLst/>
          </a:prstGeom>
        </p:spPr>
      </p:pic>
      <p:pic>
        <p:nvPicPr>
          <p:cNvPr id="11" name="Qui necessita l'aigua i l'aire per viure">
            <a:hlinkClick r:id="" action="ppaction://media"/>
            <a:extLst>
              <a:ext uri="{FF2B5EF4-FFF2-40B4-BE49-F238E27FC236}">
                <a16:creationId xmlns:a16="http://schemas.microsoft.com/office/drawing/2014/main" id="{DA6349E4-9354-4E18-A6E6-036701124B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84473" y="6204381"/>
            <a:ext cx="406400" cy="406400"/>
          </a:xfrm>
          <a:prstGeom prst="rect">
            <a:avLst/>
          </a:prstGeom>
        </p:spPr>
      </p:pic>
      <p:pic>
        <p:nvPicPr>
          <p:cNvPr id="12" name="Les persones">
            <a:hlinkClick r:id="" action="ppaction://media"/>
            <a:extLst>
              <a:ext uri="{FF2B5EF4-FFF2-40B4-BE49-F238E27FC236}">
                <a16:creationId xmlns:a16="http://schemas.microsoft.com/office/drawing/2014/main" id="{88E3EE08-559D-4993-83B4-9568BD05D6D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43943" y="61806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3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0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9ECF2E3-6C73-45EB-8E83-ACF14F19B669}"/>
              </a:ext>
            </a:extLst>
          </p:cNvPr>
          <p:cNvSpPr/>
          <p:nvPr/>
        </p:nvSpPr>
        <p:spPr>
          <a:xfrm>
            <a:off x="1567208" y="1545290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es-ES" sz="6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ACTIVITATS</a:t>
            </a:r>
            <a:r>
              <a:rPr lang="es-ES" sz="1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08266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693815" y="1353859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NECESSITEM L’AIGUA I L’AIRE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2947986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416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663460" y="5169466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PERSONES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799127" y="5169466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PEDRES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14" y="4184215"/>
            <a:ext cx="978891" cy="978891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328358" y="4263731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B6E5FED-00AC-4B66-B3A6-AB911E67D5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000" y="591671"/>
            <a:ext cx="3240000" cy="3240000"/>
          </a:xfrm>
          <a:prstGeom prst="rect">
            <a:avLst/>
          </a:prstGeom>
        </p:spPr>
      </p:pic>
      <p:pic>
        <p:nvPicPr>
          <p:cNvPr id="11" name="Les persones">
            <a:hlinkClick r:id="" action="ppaction://media"/>
            <a:extLst>
              <a:ext uri="{FF2B5EF4-FFF2-40B4-BE49-F238E27FC236}">
                <a16:creationId xmlns:a16="http://schemas.microsoft.com/office/drawing/2014/main" id="{F5265743-EEFA-4445-8DE5-29F414DF12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99934" y="63470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0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35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0.28412 -0.17408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6" y="-8704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0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10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410048" y="5326794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ANIMALS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811659" y="5326794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SOL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991" y="4166514"/>
            <a:ext cx="1084114" cy="1084114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389336" y="4374893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1EDF10B-8D99-4F0B-8B70-2E5491817D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000" y="935117"/>
            <a:ext cx="3078000" cy="3078000"/>
          </a:xfrm>
          <a:prstGeom prst="rect">
            <a:avLst/>
          </a:prstGeom>
        </p:spPr>
      </p:pic>
      <p:pic>
        <p:nvPicPr>
          <p:cNvPr id="3" name="Els animals">
            <a:hlinkClick r:id="" action="ppaction://media"/>
            <a:extLst>
              <a:ext uri="{FF2B5EF4-FFF2-40B4-BE49-F238E27FC236}">
                <a16:creationId xmlns:a16="http://schemas.microsoft.com/office/drawing/2014/main" id="{15CB4D0F-819E-49DF-A7A8-4FB42E21CD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15772" y="636099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"/>
                            </p:stCondLst>
                            <p:childTnLst>
                              <p:par>
                                <p:cTn id="38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29492 -0.13241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-662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0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147258" y="5101933"/>
            <a:ext cx="337488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PLANTES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76437" y="5098853"/>
            <a:ext cx="407721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NUVOLS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173" y="3889457"/>
            <a:ext cx="1120193" cy="1120193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037503" y="4289212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74C4644-9508-4587-AA79-6FFDC99F45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934" y="440464"/>
            <a:ext cx="3240000" cy="3240000"/>
          </a:xfrm>
          <a:prstGeom prst="rect">
            <a:avLst/>
          </a:prstGeom>
        </p:spPr>
      </p:pic>
      <p:pic>
        <p:nvPicPr>
          <p:cNvPr id="11" name="LES PLANTES">
            <a:hlinkClick r:id="" action="ppaction://media"/>
            <a:extLst>
              <a:ext uri="{FF2B5EF4-FFF2-40B4-BE49-F238E27FC236}">
                <a16:creationId xmlns:a16="http://schemas.microsoft.com/office/drawing/2014/main" id="{DE12A3DC-89E3-4E04-AA3A-904D90B8D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43943" y="63470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2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6.25E-7 -0.00209 L -0.32513 -0.175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63" y="-865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016096" y="5129462"/>
            <a:ext cx="38812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PERSONES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26995" y="5055517"/>
            <a:ext cx="38812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SOL</a:t>
            </a:r>
            <a:endParaRPr lang="es-ES" sz="6000" dirty="0">
              <a:ln w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286" y="3826055"/>
            <a:ext cx="1142882" cy="1142882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354408" y="4177561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018C0BC-AB0F-456A-996C-B5A82580EA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957" y="591671"/>
            <a:ext cx="3240000" cy="3240000"/>
          </a:xfrm>
          <a:prstGeom prst="rect">
            <a:avLst/>
          </a:prstGeom>
        </p:spPr>
      </p:pic>
      <p:pic>
        <p:nvPicPr>
          <p:cNvPr id="17" name="Les persones">
            <a:hlinkClick r:id="" action="ppaction://media"/>
            <a:extLst>
              <a:ext uri="{FF2B5EF4-FFF2-40B4-BE49-F238E27FC236}">
                <a16:creationId xmlns:a16="http://schemas.microsoft.com/office/drawing/2014/main" id="{89EF5971-6767-491B-BAFF-5BE0DE7FA8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91374" y="621331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35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0.00586 0.00208 L -0.30977 -0.16158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95" y="-819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09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10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856311" y="5342851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ANIMALS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96047" y="5342851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PEDRES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358" y="3751635"/>
            <a:ext cx="1441327" cy="1441327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172829" y="4379285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5" name="Els animals">
            <a:hlinkClick r:id="" action="ppaction://media"/>
            <a:extLst>
              <a:ext uri="{FF2B5EF4-FFF2-40B4-BE49-F238E27FC236}">
                <a16:creationId xmlns:a16="http://schemas.microsoft.com/office/drawing/2014/main" id="{4EC2E00A-782F-4463-8345-4AA7A8FD91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15772" y="6360999"/>
            <a:ext cx="406400" cy="4064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3B7C7E9-C4FA-46C3-9388-3CE0EA4CBE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000" y="673635"/>
            <a:ext cx="3078000" cy="30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4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1.04167E-6 3.7037E-6 L -0.29609 -0.20764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05" y="-1039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09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78851" y="5314772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PLANTES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481860" y="5314773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SOL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214" y="3726069"/>
            <a:ext cx="1459631" cy="1459631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7912821" y="4455885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5DF3EE4-B3A6-44C9-9E19-A91D145238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210" y="486069"/>
            <a:ext cx="3240000" cy="3240000"/>
          </a:xfrm>
          <a:prstGeom prst="rect">
            <a:avLst/>
          </a:prstGeom>
        </p:spPr>
      </p:pic>
      <p:pic>
        <p:nvPicPr>
          <p:cNvPr id="13" name="LES PLANTES">
            <a:hlinkClick r:id="" action="ppaction://media"/>
            <a:extLst>
              <a:ext uri="{FF2B5EF4-FFF2-40B4-BE49-F238E27FC236}">
                <a16:creationId xmlns:a16="http://schemas.microsoft.com/office/drawing/2014/main" id="{296C5F3C-25DF-4882-B5A5-2845AFD09A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43943" y="63470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6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70833E-6 -1.11111E-6 L 0.26666 -0.19259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-963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4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693817" y="1438266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L’AIGUA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2947986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0662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019612" y="5198513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MAR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96254" y="5244679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AIRE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76" y="3849497"/>
            <a:ext cx="1298896" cy="129889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273036" y="429277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FA9F3BE-7A63-454F-AC7B-7A665FAC8CCA}"/>
              </a:ext>
            </a:extLst>
          </p:cNvPr>
          <p:cNvSpPr txBox="1"/>
          <p:nvPr/>
        </p:nvSpPr>
        <p:spPr>
          <a:xfrm>
            <a:off x="161592" y="341213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E744241-4DD0-43B0-92E0-EABE09721F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254" y="864433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1" name="MAR">
            <a:hlinkClick r:id="" action="ppaction://media"/>
            <a:extLst>
              <a:ext uri="{FF2B5EF4-FFF2-40B4-BE49-F238E27FC236}">
                <a16:creationId xmlns:a16="http://schemas.microsoft.com/office/drawing/2014/main" id="{266454FA-9514-4B06-A8DD-8306648FF8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88459" y="636084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8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-4.44444E-6 L -0.30352 -0.13958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82" y="-699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4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1" animBg="1"/>
      <p:bldP spid="8" grpId="2" animBg="1"/>
      <p:bldP spid="8" grpId="3" animBg="1"/>
      <p:bldP spid="5" grpId="1" animBg="1"/>
      <p:bldP spid="5" grpId="2" animBg="1"/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390938" y="4955744"/>
            <a:ext cx="472690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ELS ANIMALS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7CC257B5-93EB-4CD9-BAC9-506BD1AA1339}"/>
              </a:ext>
            </a:extLst>
          </p:cNvPr>
          <p:cNvSpPr txBox="1"/>
          <p:nvPr/>
        </p:nvSpPr>
        <p:spPr>
          <a:xfrm>
            <a:off x="139039" y="247219"/>
            <a:ext cx="658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200" dirty="0"/>
              <a:t>Qui necessita </a:t>
            </a:r>
            <a:r>
              <a:rPr lang="ca-ES" sz="3200" b="1" u="sng" dirty="0"/>
              <a:t>l’aigua i l’aire</a:t>
            </a:r>
            <a:r>
              <a:rPr lang="ca-ES" sz="3200" b="1" dirty="0"/>
              <a:t> </a:t>
            </a:r>
            <a:r>
              <a:rPr lang="ca-ES" sz="3200" dirty="0"/>
              <a:t>per viure?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FDC0CEE-AB28-414C-9FCA-282B989259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818" y="1595517"/>
            <a:ext cx="3078000" cy="3078000"/>
          </a:xfrm>
          <a:prstGeom prst="rect">
            <a:avLst/>
          </a:prstGeom>
        </p:spPr>
      </p:pic>
      <p:pic>
        <p:nvPicPr>
          <p:cNvPr id="4" name="Els animals">
            <a:hlinkClick r:id="" action="ppaction://media"/>
            <a:extLst>
              <a:ext uri="{FF2B5EF4-FFF2-40B4-BE49-F238E27FC236}">
                <a16:creationId xmlns:a16="http://schemas.microsoft.com/office/drawing/2014/main" id="{D0458629-6E5B-41B3-9017-8C93A41673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15092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6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0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03360" y="527060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RIU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37269" y="527060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MUNTANYA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837" y="3708492"/>
            <a:ext cx="1524003" cy="1524003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329709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6E95647-E914-45F8-B33F-2A4C9A6C7E81}"/>
              </a:ext>
            </a:extLst>
          </p:cNvPr>
          <p:cNvSpPr txBox="1"/>
          <p:nvPr/>
        </p:nvSpPr>
        <p:spPr>
          <a:xfrm>
            <a:off x="161592" y="341213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6196815-2CE5-44F2-B089-600A0A4D93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948" y="864433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7" name="RIU">
            <a:hlinkClick r:id="" action="ppaction://media"/>
            <a:extLst>
              <a:ext uri="{FF2B5EF4-FFF2-40B4-BE49-F238E27FC236}">
                <a16:creationId xmlns:a16="http://schemas.microsoft.com/office/drawing/2014/main" id="{FD857322-9FAF-4F9A-866C-975A13340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10869" y="63171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3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2.08333E-7 3.7037E-7 L 0.29063 -0.15417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31" y="-770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0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925577" y="4947463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LLAC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20396" y="4947463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MADERA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607" y="3310072"/>
            <a:ext cx="1533677" cy="1533677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051358" y="4076911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22D20E3A-E4AE-4BFB-9064-8DE6CA400119}"/>
              </a:ext>
            </a:extLst>
          </p:cNvPr>
          <p:cNvSpPr txBox="1"/>
          <p:nvPr/>
        </p:nvSpPr>
        <p:spPr>
          <a:xfrm>
            <a:off x="161592" y="341213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9FD3568-0BC0-4A1D-8A57-C86DA0AD97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396" y="864433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1" name="LLAC">
            <a:hlinkClick r:id="" action="ppaction://media"/>
            <a:extLst>
              <a:ext uri="{FF2B5EF4-FFF2-40B4-BE49-F238E27FC236}">
                <a16:creationId xmlns:a16="http://schemas.microsoft.com/office/drawing/2014/main" id="{C4514FFA-EA50-469E-A8C3-1C3ACD4C01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68075" y="62595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9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1.875E-6 2.59259E-6 L -0.30912 -0.09838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56" y="-493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925577" y="4933395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CAMP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20396" y="4933395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SORRA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797" y="3373715"/>
            <a:ext cx="1421135" cy="1421135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051358" y="4062843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2A10CB96-6CC8-4233-8E3B-7CE8E854F400}"/>
              </a:ext>
            </a:extLst>
          </p:cNvPr>
          <p:cNvSpPr txBox="1"/>
          <p:nvPr/>
        </p:nvSpPr>
        <p:spPr>
          <a:xfrm>
            <a:off x="161592" y="341213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8BE0C16-282E-4178-862C-A36C1F5605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396" y="844282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1" name="CAMP">
            <a:hlinkClick r:id="" action="ppaction://media"/>
            <a:extLst>
              <a:ext uri="{FF2B5EF4-FFF2-40B4-BE49-F238E27FC236}">
                <a16:creationId xmlns:a16="http://schemas.microsoft.com/office/drawing/2014/main" id="{D2E70C9A-65D3-4200-9AB4-7FE09553C6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85259" y="60724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1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1.875E-6 -4.07407E-6 L -0.31159 -0.0986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86" y="-493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0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09580" y="4947255"/>
            <a:ext cx="387879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CIUTAT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333017" y="4947256"/>
            <a:ext cx="410044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VENT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98" y="3314701"/>
            <a:ext cx="1524003" cy="1524003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176066" y="4076703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D91749A-5192-494F-91CB-BD6CDCF4C1DF}"/>
              </a:ext>
            </a:extLst>
          </p:cNvPr>
          <p:cNvSpPr txBox="1"/>
          <p:nvPr/>
        </p:nvSpPr>
        <p:spPr>
          <a:xfrm>
            <a:off x="161592" y="341213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F38A105-2CEE-4F7D-AF77-F91D153A54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000" y="469567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1" name="CIUTAT">
            <a:hlinkClick r:id="" action="ppaction://media"/>
            <a:extLst>
              <a:ext uri="{FF2B5EF4-FFF2-40B4-BE49-F238E27FC236}">
                <a16:creationId xmlns:a16="http://schemas.microsoft.com/office/drawing/2014/main" id="{F027179C-CC31-4FA4-B997-7286F2090E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40743" y="6143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6.25E-7 2.59259E-6 L 0.27109 -0.12199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55" y="-611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9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961983" y="5016526"/>
            <a:ext cx="378735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CASA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64992" y="5016527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MUNTANYA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58" y="3429000"/>
            <a:ext cx="1524003" cy="1524003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7995953" y="4145974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20C1D65-DE38-4A72-8048-38C8646F6092}"/>
              </a:ext>
            </a:extLst>
          </p:cNvPr>
          <p:cNvSpPr txBox="1"/>
          <p:nvPr/>
        </p:nvSpPr>
        <p:spPr>
          <a:xfrm>
            <a:off x="267555" y="418254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4B3ED85-110C-4B5E-AF49-F25590A060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473" y="951001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1" name="CASA">
            <a:hlinkClick r:id="" action="ppaction://media"/>
            <a:extLst>
              <a:ext uri="{FF2B5EF4-FFF2-40B4-BE49-F238E27FC236}">
                <a16:creationId xmlns:a16="http://schemas.microsoft.com/office/drawing/2014/main" id="{040947E3-1C84-448E-8723-C8B556584E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37543" y="6143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4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4.79167E-6 -2.59259E-6 L 0.27748 -0.09768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67" y="-488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4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1057355" y="4961109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MAR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37269" y="490327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PEDRA</a:t>
            </a:r>
            <a:r>
              <a:rPr lang="es-E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812" y="3298777"/>
            <a:ext cx="1583559" cy="1583559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090557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7728E8A-9CA2-4383-9758-8962641E881E}"/>
              </a:ext>
            </a:extLst>
          </p:cNvPr>
          <p:cNvSpPr txBox="1"/>
          <p:nvPr/>
        </p:nvSpPr>
        <p:spPr>
          <a:xfrm>
            <a:off x="161592" y="341213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AF75BC3-030C-4CB5-B18E-C26A9AF6FB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039" y="943206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6" name="MAR">
            <a:hlinkClick r:id="" action="ppaction://media"/>
            <a:extLst>
              <a:ext uri="{FF2B5EF4-FFF2-40B4-BE49-F238E27FC236}">
                <a16:creationId xmlns:a16="http://schemas.microsoft.com/office/drawing/2014/main" id="{34F89267-8A8C-40C7-88D1-59C6D8ED2F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88459" y="636084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1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157 -0.00162 L 0.25312 -0.09398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34" y="-463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5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925577" y="4933395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RIU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20396" y="4933395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SOL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507" y="3304304"/>
            <a:ext cx="1517078" cy="151707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051358" y="4062843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E21615E-2B8F-41B9-B7AD-8D6101497CD6}"/>
              </a:ext>
            </a:extLst>
          </p:cNvPr>
          <p:cNvSpPr txBox="1"/>
          <p:nvPr/>
        </p:nvSpPr>
        <p:spPr>
          <a:xfrm>
            <a:off x="161592" y="341213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43B5E88-8FDC-4E4C-91B1-C19C64D617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756" y="864433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7" name="RIU">
            <a:hlinkClick r:id="" action="ppaction://media"/>
            <a:extLst>
              <a:ext uri="{FF2B5EF4-FFF2-40B4-BE49-F238E27FC236}">
                <a16:creationId xmlns:a16="http://schemas.microsoft.com/office/drawing/2014/main" id="{1C86AFED-6D33-4C50-9161-A308418A88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10869" y="63171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93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1.875E-6 -4.07407E-6 L -0.31029 -0.10486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21" y="-525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0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560199" y="5002667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LLAC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675818" y="5002668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VENT</a:t>
            </a:r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563" y="3370113"/>
            <a:ext cx="1524003" cy="1524003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231485" y="4132115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254B788-A7AA-495A-AF6E-39819909E93D}"/>
              </a:ext>
            </a:extLst>
          </p:cNvPr>
          <p:cNvSpPr txBox="1"/>
          <p:nvPr/>
        </p:nvSpPr>
        <p:spPr>
          <a:xfrm>
            <a:off x="161592" y="341213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974C775-92E5-4095-8751-03EBB68060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818" y="1014910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7" name="LLAC">
            <a:hlinkClick r:id="" action="ppaction://media"/>
            <a:extLst>
              <a:ext uri="{FF2B5EF4-FFF2-40B4-BE49-F238E27FC236}">
                <a16:creationId xmlns:a16="http://schemas.microsoft.com/office/drawing/2014/main" id="{1208247B-D13E-42AB-AC9E-D02DFC6E85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68075" y="62595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4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45833E-6 0.00023 L 0.29258 -0.083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22" y="-416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7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68015" y="5058086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CAMP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37269" y="5058086"/>
            <a:ext cx="381306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FUSTA</a:t>
            </a:r>
            <a:endParaRPr lang="es-E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139" y="3491085"/>
            <a:ext cx="1392896" cy="139289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187533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8018F4B-D3CB-418B-B0CB-3F4DE7859100}"/>
              </a:ext>
            </a:extLst>
          </p:cNvPr>
          <p:cNvSpPr txBox="1"/>
          <p:nvPr/>
        </p:nvSpPr>
        <p:spPr>
          <a:xfrm>
            <a:off x="161592" y="341213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8542D2B-27F8-499D-A639-6A204FBDF8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269" y="947533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8" name="CAMP">
            <a:hlinkClick r:id="" action="ppaction://media"/>
            <a:extLst>
              <a:ext uri="{FF2B5EF4-FFF2-40B4-BE49-F238E27FC236}">
                <a16:creationId xmlns:a16="http://schemas.microsoft.com/office/drawing/2014/main" id="{6FCBD6E4-E52A-4963-8AAE-7C73AD44FD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43934" y="6143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2.70833E-6 -1.11111E-6 L 0.26732 -0.09259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59" y="-463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0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363943" y="5107787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CIUTAT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48536" y="5059061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MUNTANYA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146" y="3450099"/>
            <a:ext cx="1542138" cy="154213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049343" y="4167551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887BBB-58C2-4471-B198-7CB7C352BC3D}"/>
              </a:ext>
            </a:extLst>
          </p:cNvPr>
          <p:cNvSpPr txBox="1"/>
          <p:nvPr/>
        </p:nvSpPr>
        <p:spPr>
          <a:xfrm>
            <a:off x="161592" y="341213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8FC2785-DA4B-4F3B-BEB8-8F0A5F7460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536" y="981168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7" name="CIUTAT">
            <a:hlinkClick r:id="" action="ppaction://media"/>
            <a:extLst>
              <a:ext uri="{FF2B5EF4-FFF2-40B4-BE49-F238E27FC236}">
                <a16:creationId xmlns:a16="http://schemas.microsoft.com/office/drawing/2014/main" id="{B3BF3F9F-2654-448C-BBA0-2703F64FE5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40743" y="6143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6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4.375E-6 2.96296E-6 L -0.26419 -0.10672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16" y="-534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9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390938" y="4955744"/>
            <a:ext cx="472690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LES PLANTES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7CC257B5-93EB-4CD9-BAC9-506BD1AA1339}"/>
              </a:ext>
            </a:extLst>
          </p:cNvPr>
          <p:cNvSpPr txBox="1"/>
          <p:nvPr/>
        </p:nvSpPr>
        <p:spPr>
          <a:xfrm>
            <a:off x="139039" y="247219"/>
            <a:ext cx="658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200" dirty="0"/>
              <a:t>Qui necessita </a:t>
            </a:r>
            <a:r>
              <a:rPr lang="ca-ES" sz="3200" b="1" u="sng" dirty="0"/>
              <a:t>l’aigua i l’aire</a:t>
            </a:r>
            <a:r>
              <a:rPr lang="ca-ES" sz="3200" b="1" dirty="0"/>
              <a:t> </a:t>
            </a:r>
            <a:r>
              <a:rPr lang="ca-ES" sz="3200" dirty="0"/>
              <a:t>per viure?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E96E200-B8F0-44F9-8B71-242E05D6E2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577" y="1316976"/>
            <a:ext cx="3078000" cy="3078000"/>
          </a:xfrm>
          <a:prstGeom prst="rect">
            <a:avLst/>
          </a:prstGeom>
        </p:spPr>
      </p:pic>
      <p:pic>
        <p:nvPicPr>
          <p:cNvPr id="6" name="LES PLANTES">
            <a:hlinkClick r:id="" action="ppaction://media"/>
            <a:extLst>
              <a:ext uri="{FF2B5EF4-FFF2-40B4-BE49-F238E27FC236}">
                <a16:creationId xmlns:a16="http://schemas.microsoft.com/office/drawing/2014/main" id="{FFB4E2D6-B5D5-4FFC-8DE5-96340F98C5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14416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6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726509" y="472075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CASA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03524" y="472075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SOL</a:t>
            </a:r>
            <a:r>
              <a:rPr lang="es-E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390" y="3272124"/>
            <a:ext cx="1387487" cy="1387487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134486" y="396586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B76ABEB-DA36-4553-9CE9-63D8EE05970A}"/>
              </a:ext>
            </a:extLst>
          </p:cNvPr>
          <p:cNvSpPr txBox="1"/>
          <p:nvPr/>
        </p:nvSpPr>
        <p:spPr>
          <a:xfrm>
            <a:off x="267555" y="418254"/>
            <a:ext cx="53248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2800" b="1" u="sng" dirty="0"/>
              <a:t>L’aigua</a:t>
            </a:r>
            <a:r>
              <a:rPr lang="ca-ES" sz="2800" dirty="0"/>
              <a:t> la podem trobar...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CB33B28-91A2-46AE-836B-119B1D901E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325" y="794407"/>
            <a:ext cx="3240000" cy="3240000"/>
          </a:xfrm>
          <a:prstGeom prst="ellipse">
            <a:avLst/>
          </a:prstGeom>
          <a:ln w="3175" cap="rnd">
            <a:solidFill>
              <a:srgbClr val="333333"/>
            </a:solidFill>
          </a:ln>
          <a:effectLst/>
        </p:spPr>
      </p:pic>
      <p:pic>
        <p:nvPicPr>
          <p:cNvPr id="17" name="CASA">
            <a:hlinkClick r:id="" action="ppaction://media"/>
            <a:extLst>
              <a:ext uri="{FF2B5EF4-FFF2-40B4-BE49-F238E27FC236}">
                <a16:creationId xmlns:a16="http://schemas.microsoft.com/office/drawing/2014/main" id="{36137A1E-7824-4F54-B36A-ABF6632DA4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37543" y="6143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5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875E-6 1.48148E-6 L -0.29271 -0.08287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35" y="-414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4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567208" y="1480469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ALIMENTS QUE DE LES PLANTES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2821377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2221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726509" y="472075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LÍQUIDA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03524" y="472075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SOL</a:t>
            </a:r>
            <a:r>
              <a:rPr lang="es-E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677" y="3309049"/>
            <a:ext cx="1387487" cy="1387487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134486" y="396586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0BB9492-D5EF-49E8-919F-8D768EB81CD1}"/>
              </a:ext>
            </a:extLst>
          </p:cNvPr>
          <p:cNvSpPr txBox="1"/>
          <p:nvPr/>
        </p:nvSpPr>
        <p:spPr>
          <a:xfrm>
            <a:off x="377190" y="399693"/>
            <a:ext cx="2547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800" dirty="0"/>
              <a:t>Com és </a:t>
            </a:r>
            <a:r>
              <a:rPr lang="ca-ES" sz="2800" b="1" u="sng" dirty="0"/>
              <a:t>l’aigua</a:t>
            </a:r>
            <a:r>
              <a:rPr lang="ca-ES" sz="2800" dirty="0"/>
              <a:t>?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7A0634D-D611-4B72-89E1-8AC52C37DA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884" y="922913"/>
            <a:ext cx="3098007" cy="3240000"/>
          </a:xfrm>
          <a:prstGeom prst="rect">
            <a:avLst/>
          </a:prstGeom>
        </p:spPr>
      </p:pic>
      <p:pic>
        <p:nvPicPr>
          <p:cNvPr id="11" name="LÍQUIDA">
            <a:hlinkClick r:id="" action="ppaction://media"/>
            <a:extLst>
              <a:ext uri="{FF2B5EF4-FFF2-40B4-BE49-F238E27FC236}">
                <a16:creationId xmlns:a16="http://schemas.microsoft.com/office/drawing/2014/main" id="{C9E99178-7DCE-4AF3-A0F0-57A0AD3CE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40743" y="59406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6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875E-6 1.48148E-6 L -0.2987 -0.1257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35" y="-629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4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95720" y="501652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SÒLIDA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37269" y="5016524"/>
            <a:ext cx="373457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NÚVOL</a:t>
            </a:r>
            <a:endParaRPr lang="es-ES" sz="5400" dirty="0">
              <a:ln w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768" y="3881503"/>
            <a:ext cx="947658" cy="94765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145970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5DB9725-1DE9-48AC-84B5-B15F22087A3A}"/>
              </a:ext>
            </a:extLst>
          </p:cNvPr>
          <p:cNvSpPr txBox="1"/>
          <p:nvPr/>
        </p:nvSpPr>
        <p:spPr>
          <a:xfrm>
            <a:off x="377190" y="370196"/>
            <a:ext cx="2547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800" dirty="0"/>
              <a:t>Com és </a:t>
            </a:r>
            <a:r>
              <a:rPr lang="ca-ES" sz="2800" b="1" u="sng" dirty="0"/>
              <a:t>l’aigua</a:t>
            </a:r>
            <a:r>
              <a:rPr lang="ca-ES" sz="2800" dirty="0"/>
              <a:t>?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7D91017-9CE7-4229-9E1F-85DA2AAF4C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000" y="936097"/>
            <a:ext cx="3240000" cy="3240000"/>
          </a:xfrm>
          <a:prstGeom prst="rect">
            <a:avLst/>
          </a:prstGeom>
        </p:spPr>
      </p:pic>
      <p:pic>
        <p:nvPicPr>
          <p:cNvPr id="13" name="SÒLIDA">
            <a:hlinkClick r:id="" action="ppaction://media"/>
            <a:extLst>
              <a:ext uri="{FF2B5EF4-FFF2-40B4-BE49-F238E27FC236}">
                <a16:creationId xmlns:a16="http://schemas.microsoft.com/office/drawing/2014/main" id="{95C53AC6-910A-4DE9-9E3B-F13D523D13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39358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8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9167E-6 -2.59259E-6 L 0.27878 -0.16227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32" y="-812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95720" y="501652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GASOSA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638869" y="5016522"/>
            <a:ext cx="373457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LLARGA</a:t>
            </a:r>
            <a:endParaRPr lang="es-ES" sz="5400" dirty="0">
              <a:ln w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863" y="3405445"/>
            <a:ext cx="1481050" cy="1481050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145970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36BAAAE1-7A52-43AE-BB92-CE278EFB87C3}"/>
              </a:ext>
            </a:extLst>
          </p:cNvPr>
          <p:cNvSpPr txBox="1"/>
          <p:nvPr/>
        </p:nvSpPr>
        <p:spPr>
          <a:xfrm>
            <a:off x="377190" y="399693"/>
            <a:ext cx="2547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800" dirty="0"/>
              <a:t>Com és </a:t>
            </a:r>
            <a:r>
              <a:rPr lang="ca-ES" sz="2800" b="1" u="sng" dirty="0"/>
              <a:t>l’aigua</a:t>
            </a:r>
            <a:r>
              <a:rPr lang="ca-ES" sz="2800" dirty="0"/>
              <a:t>?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7168DB7-EF52-4C56-B38E-162E9DD0D6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869" y="661303"/>
            <a:ext cx="3078000" cy="3078000"/>
          </a:xfrm>
          <a:prstGeom prst="rect">
            <a:avLst/>
          </a:prstGeom>
        </p:spPr>
      </p:pic>
      <p:pic>
        <p:nvPicPr>
          <p:cNvPr id="16" name="GASOSA">
            <a:hlinkClick r:id="" action="ppaction://media"/>
            <a:extLst>
              <a:ext uri="{FF2B5EF4-FFF2-40B4-BE49-F238E27FC236}">
                <a16:creationId xmlns:a16="http://schemas.microsoft.com/office/drawing/2014/main" id="{7F10D73B-571C-40D1-9547-79CF0E62A0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67039" y="62756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7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9167E-6 -2.59259E-6 L 0.27696 -0.15162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41" y="-759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9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95720" y="501652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LÍQUIDA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37269" y="5016524"/>
            <a:ext cx="373457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SOL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591" y="3429318"/>
            <a:ext cx="1433303" cy="1433303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145970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B9BE2EF-F908-40DF-A9BE-A26A9BC6D865}"/>
              </a:ext>
            </a:extLst>
          </p:cNvPr>
          <p:cNvSpPr txBox="1"/>
          <p:nvPr/>
        </p:nvSpPr>
        <p:spPr>
          <a:xfrm>
            <a:off x="377190" y="399693"/>
            <a:ext cx="2547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800" dirty="0"/>
              <a:t>Com és </a:t>
            </a:r>
            <a:r>
              <a:rPr lang="ca-ES" sz="2800" b="1" u="sng" dirty="0"/>
              <a:t>l’aigua</a:t>
            </a:r>
            <a:r>
              <a:rPr lang="ca-ES" sz="2800" dirty="0"/>
              <a:t>?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1751B53-AE0B-40A5-A0A3-D81760538D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720" y="905969"/>
            <a:ext cx="3098007" cy="3240000"/>
          </a:xfrm>
          <a:prstGeom prst="rect">
            <a:avLst/>
          </a:prstGeom>
        </p:spPr>
      </p:pic>
      <p:pic>
        <p:nvPicPr>
          <p:cNvPr id="16" name="LÍQUIDA">
            <a:hlinkClick r:id="" action="ppaction://media"/>
            <a:extLst>
              <a:ext uri="{FF2B5EF4-FFF2-40B4-BE49-F238E27FC236}">
                <a16:creationId xmlns:a16="http://schemas.microsoft.com/office/drawing/2014/main" id="{FEFF912D-A14E-43A5-B70D-6158DE4838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31469" y="6038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6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9167E-6 -2.59259E-6 L 0.28906 -0.17083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53" y="-854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4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811659" y="472075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SÒLIDA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03524" y="472075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NÚVOL</a:t>
            </a:r>
            <a:r>
              <a:rPr lang="es-E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031" y="3179110"/>
            <a:ext cx="1387487" cy="1387487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180306" y="3815023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42B66369-103C-4588-88E4-D2789F5F8D5F}"/>
              </a:ext>
            </a:extLst>
          </p:cNvPr>
          <p:cNvSpPr txBox="1"/>
          <p:nvPr/>
        </p:nvSpPr>
        <p:spPr>
          <a:xfrm>
            <a:off x="377190" y="399693"/>
            <a:ext cx="2547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800" dirty="0"/>
              <a:t>Com és </a:t>
            </a:r>
            <a:r>
              <a:rPr lang="ca-ES" sz="2800" b="1" u="sng" dirty="0"/>
              <a:t>l’aigua</a:t>
            </a:r>
            <a:r>
              <a:rPr lang="ca-ES" sz="2800" dirty="0"/>
              <a:t>? </a:t>
            </a:r>
          </a:p>
        </p:txBody>
      </p:sp>
      <p:pic>
        <p:nvPicPr>
          <p:cNvPr id="17" name="SÒLIDA">
            <a:hlinkClick r:id="" action="ppaction://media"/>
            <a:extLst>
              <a:ext uri="{FF2B5EF4-FFF2-40B4-BE49-F238E27FC236}">
                <a16:creationId xmlns:a16="http://schemas.microsoft.com/office/drawing/2014/main" id="{45D33BFE-AADF-4A1A-9CD1-CF1D37F2D6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39358" y="6204381"/>
            <a:ext cx="406400" cy="4064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B8A62F5-A3AD-4790-9419-A32A74F9C9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524" y="870167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7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1.48148E-6 L -0.28763 -0.14213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88" y="-710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9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726509" y="472075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GASOSA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03524" y="4720758"/>
            <a:ext cx="4031036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LLARGA</a:t>
            </a:r>
            <a:r>
              <a:rPr lang="es-E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865" y="3272124"/>
            <a:ext cx="1387487" cy="1387487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134486" y="396586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ABD9846-9A27-48B9-91D9-E8335897C190}"/>
              </a:ext>
            </a:extLst>
          </p:cNvPr>
          <p:cNvSpPr txBox="1"/>
          <p:nvPr/>
        </p:nvSpPr>
        <p:spPr>
          <a:xfrm>
            <a:off x="377190" y="399693"/>
            <a:ext cx="2547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800" dirty="0"/>
              <a:t>Com és </a:t>
            </a:r>
            <a:r>
              <a:rPr lang="ca-ES" sz="2800" b="1" u="sng" dirty="0"/>
              <a:t>l’aigua</a:t>
            </a:r>
            <a:r>
              <a:rPr lang="ca-ES" sz="2800" dirty="0"/>
              <a:t>?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FF0F6DBB-3A7A-42DF-9FCF-5F94F9DD49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509" y="586179"/>
            <a:ext cx="3078000" cy="3078000"/>
          </a:xfrm>
          <a:prstGeom prst="rect">
            <a:avLst/>
          </a:prstGeom>
        </p:spPr>
      </p:pic>
      <p:pic>
        <p:nvPicPr>
          <p:cNvPr id="17" name="GASOSA">
            <a:hlinkClick r:id="" action="ppaction://media"/>
            <a:extLst>
              <a:ext uri="{FF2B5EF4-FFF2-40B4-BE49-F238E27FC236}">
                <a16:creationId xmlns:a16="http://schemas.microsoft.com/office/drawing/2014/main" id="{A88E145A-9634-4D3F-9AB1-8A112B6849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67039" y="62756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2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875E-6 1.48148E-6 L -0.27943 -0.1257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1" y="-629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9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693817" y="1438266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CICLE DE L’AIGUA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2947986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027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95720" y="501652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SOL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37269" y="5016524"/>
            <a:ext cx="373457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LLUNA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33" y="3528431"/>
            <a:ext cx="1281405" cy="1281405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145970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C68EF667-0772-4086-BB2B-516EB83EDBD4}"/>
              </a:ext>
            </a:extLst>
          </p:cNvPr>
          <p:cNvSpPr txBox="1"/>
          <p:nvPr/>
        </p:nvSpPr>
        <p:spPr>
          <a:xfrm>
            <a:off x="377190" y="399693"/>
            <a:ext cx="4495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L’aigua </a:t>
            </a:r>
            <a:r>
              <a:rPr lang="ca-ES" sz="3600" b="1" u="sng" dirty="0"/>
              <a:t>s’evapora</a:t>
            </a:r>
            <a:r>
              <a:rPr lang="ca-ES" sz="3600" dirty="0"/>
              <a:t> pel... 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CC1C4DC4-5DCF-4700-B0E3-B8F5FE4C2487}"/>
              </a:ext>
            </a:extLst>
          </p:cNvPr>
          <p:cNvCxnSpPr/>
          <p:nvPr/>
        </p:nvCxnSpPr>
        <p:spPr>
          <a:xfrm flipV="1">
            <a:off x="7669161" y="1430594"/>
            <a:ext cx="1548581" cy="722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Elipse 16">
            <a:extLst>
              <a:ext uri="{FF2B5EF4-FFF2-40B4-BE49-F238E27FC236}">
                <a16:creationId xmlns:a16="http://schemas.microsoft.com/office/drawing/2014/main" id="{16E20F4D-696B-4D32-910E-456F343DAD26}"/>
              </a:ext>
            </a:extLst>
          </p:cNvPr>
          <p:cNvSpPr/>
          <p:nvPr/>
        </p:nvSpPr>
        <p:spPr>
          <a:xfrm>
            <a:off x="9506154" y="591671"/>
            <a:ext cx="1080000" cy="1080000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0" name="SOL">
            <a:hlinkClick r:id="" action="ppaction://media"/>
            <a:extLst>
              <a:ext uri="{FF2B5EF4-FFF2-40B4-BE49-F238E27FC236}">
                <a16:creationId xmlns:a16="http://schemas.microsoft.com/office/drawing/2014/main" id="{16381F84-0A24-4BE5-88EB-E12F5F0CA9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19372" y="6275696"/>
            <a:ext cx="406400" cy="4064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9E0469A-1512-4366-BAC8-2F977E3E9D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182" y="929710"/>
            <a:ext cx="3063979" cy="321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0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9167E-6 -2.59259E-6 L 0.28308 -0.1169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54" y="-585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45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693817" y="1438266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L’AIGUA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2947986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78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03524" y="4720758"/>
            <a:ext cx="4031036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AIRE</a:t>
            </a:r>
            <a:r>
              <a:rPr lang="es-E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AE2CEC-0E12-4498-96F7-95C2049589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987" y="1361929"/>
            <a:ext cx="3030522" cy="258857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765" y="3286455"/>
            <a:ext cx="1387487" cy="1387487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305824" y="3872854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52066C4-F228-4694-8B2A-B2474686F5CE}"/>
              </a:ext>
            </a:extLst>
          </p:cNvPr>
          <p:cNvSpPr txBox="1"/>
          <p:nvPr/>
        </p:nvSpPr>
        <p:spPr>
          <a:xfrm>
            <a:off x="377190" y="399693"/>
            <a:ext cx="1038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/>
              <a:t>Les </a:t>
            </a:r>
            <a:r>
              <a:rPr lang="ca-ES" sz="3600" b="1" u="sng" dirty="0"/>
              <a:t>gotes d’aigua </a:t>
            </a:r>
            <a:r>
              <a:rPr lang="ca-ES" sz="3600" dirty="0"/>
              <a:t>es converteixen en ... </a:t>
            </a:r>
          </a:p>
        </p:txBody>
      </p:sp>
      <p:pic>
        <p:nvPicPr>
          <p:cNvPr id="10" name="NÚVOLS">
            <a:hlinkClick r:id="" action="ppaction://media"/>
            <a:extLst>
              <a:ext uri="{FF2B5EF4-FFF2-40B4-BE49-F238E27FC236}">
                <a16:creationId xmlns:a16="http://schemas.microsoft.com/office/drawing/2014/main" id="{B9A8022C-D5D1-409B-B28F-441F4D7DD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55350" y="6248400"/>
            <a:ext cx="406400" cy="40640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7726509" y="472075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NÚVOLS</a:t>
            </a:r>
          </a:p>
        </p:txBody>
      </p:sp>
    </p:spTree>
    <p:extLst>
      <p:ext uri="{BB962C8B-B14F-4D97-AF65-F5344CB8AC3E}">
        <p14:creationId xmlns:p14="http://schemas.microsoft.com/office/powerpoint/2010/main" val="232078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875E-6 1.48148E-6 L -0.27291 -0.1449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46" y="-724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0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8" grpId="2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726508" y="5203024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AIGUA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03524" y="5249190"/>
            <a:ext cx="403103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SORRA</a:t>
            </a:r>
            <a:endParaRPr lang="es-ES" sz="6000" dirty="0">
              <a:ln w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765" y="3690811"/>
            <a:ext cx="1387487" cy="1387487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305824" y="4377313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0D14FB9-D4F2-47FC-BB61-4C422EA2C2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002" y="1091668"/>
            <a:ext cx="3098007" cy="32400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48599861-B3E8-46D4-B9A5-A1DCD432234E}"/>
              </a:ext>
            </a:extLst>
          </p:cNvPr>
          <p:cNvSpPr txBox="1"/>
          <p:nvPr/>
        </p:nvSpPr>
        <p:spPr>
          <a:xfrm>
            <a:off x="377190" y="399693"/>
            <a:ext cx="4382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Des dels núvols </a:t>
            </a:r>
            <a:r>
              <a:rPr lang="ca-ES" sz="3600" b="1" u="sng" dirty="0"/>
              <a:t>cau </a:t>
            </a:r>
            <a:r>
              <a:rPr lang="ca-ES" sz="3600" dirty="0"/>
              <a:t>... </a:t>
            </a:r>
          </a:p>
        </p:txBody>
      </p:sp>
      <p:pic>
        <p:nvPicPr>
          <p:cNvPr id="10" name="AIGUA">
            <a:hlinkClick r:id="" action="ppaction://media"/>
            <a:extLst>
              <a:ext uri="{FF2B5EF4-FFF2-40B4-BE49-F238E27FC236}">
                <a16:creationId xmlns:a16="http://schemas.microsoft.com/office/drawing/2014/main" id="{33287ABF-85AF-45A7-9D84-A0595B6E52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00108" y="64075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7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875E-6 1.11111E-6 L -0.30117 -0.17662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65" y="-884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2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811659" y="472075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NEU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03524" y="472075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PEDRES</a:t>
            </a:r>
            <a:r>
              <a:rPr lang="es-E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031" y="3179110"/>
            <a:ext cx="1387487" cy="1387487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180306" y="3815023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B8566F7-344F-44E9-BDD9-3312F67D6E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524" y="1054004"/>
            <a:ext cx="3176166" cy="2818849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C0497C0-6C1F-4DCA-9772-26D695549D73}"/>
              </a:ext>
            </a:extLst>
          </p:cNvPr>
          <p:cNvSpPr txBox="1"/>
          <p:nvPr/>
        </p:nvSpPr>
        <p:spPr>
          <a:xfrm>
            <a:off x="377190" y="399693"/>
            <a:ext cx="4382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Des dels núvols </a:t>
            </a:r>
            <a:r>
              <a:rPr lang="ca-ES" sz="3600" b="1" u="sng" dirty="0"/>
              <a:t>cau </a:t>
            </a:r>
            <a:r>
              <a:rPr lang="ca-ES" sz="3600" dirty="0"/>
              <a:t>... </a:t>
            </a:r>
          </a:p>
        </p:txBody>
      </p:sp>
      <p:pic>
        <p:nvPicPr>
          <p:cNvPr id="17" name="NEU">
            <a:hlinkClick r:id="" action="ppaction://media"/>
            <a:extLst>
              <a:ext uri="{FF2B5EF4-FFF2-40B4-BE49-F238E27FC236}">
                <a16:creationId xmlns:a16="http://schemas.microsoft.com/office/drawing/2014/main" id="{2256FA9F-6B14-4B6B-B2D2-2A96035325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76000" y="6167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3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351 1.48148E-6 L -0.30208 -0.07384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35" y="-370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9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95720" y="501652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MAR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37268" y="5016522"/>
            <a:ext cx="4187371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AIRE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30" y="3506395"/>
            <a:ext cx="1424779" cy="1424779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317507" y="4053193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783C182E-1B9F-40A2-9522-6ADCD49F9302}"/>
              </a:ext>
            </a:extLst>
          </p:cNvPr>
          <p:cNvSpPr txBox="1"/>
          <p:nvPr/>
        </p:nvSpPr>
        <p:spPr>
          <a:xfrm>
            <a:off x="377190" y="399693"/>
            <a:ext cx="3585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b="1" u="sng" dirty="0"/>
              <a:t>L’aigua</a:t>
            </a:r>
            <a:r>
              <a:rPr lang="ca-ES" sz="3600" dirty="0"/>
              <a:t> torna al ...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14840D1-3331-4051-A424-6BB734243F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000" y="399693"/>
            <a:ext cx="3240000" cy="3240000"/>
          </a:xfrm>
          <a:prstGeom prst="rect">
            <a:avLst/>
          </a:prstGeom>
        </p:spPr>
      </p:pic>
      <p:pic>
        <p:nvPicPr>
          <p:cNvPr id="10" name="MAR">
            <a:hlinkClick r:id="" action="ppaction://media"/>
            <a:extLst>
              <a:ext uri="{FF2B5EF4-FFF2-40B4-BE49-F238E27FC236}">
                <a16:creationId xmlns:a16="http://schemas.microsoft.com/office/drawing/2014/main" id="{F742B6CC-43FF-40E4-A5DE-CB61C0511E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31091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27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9167E-6 -2.59259E-6 L 0.2737 -0.12824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85" y="-641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03524" y="5142788"/>
            <a:ext cx="4031036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LLUNA</a:t>
            </a:r>
            <a:r>
              <a:rPr lang="es-E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697" y="3637883"/>
            <a:ext cx="1387487" cy="1387487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366180" y="4331627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C576628-494B-4F4E-831E-CCE6718B3502}"/>
              </a:ext>
            </a:extLst>
          </p:cNvPr>
          <p:cNvSpPr txBox="1"/>
          <p:nvPr/>
        </p:nvSpPr>
        <p:spPr>
          <a:xfrm>
            <a:off x="377190" y="399693"/>
            <a:ext cx="4495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L’aigua </a:t>
            </a:r>
            <a:r>
              <a:rPr lang="ca-ES" sz="3600" b="1" u="sng" dirty="0"/>
              <a:t>s’evapora</a:t>
            </a:r>
            <a:r>
              <a:rPr lang="ca-ES" sz="3600" dirty="0"/>
              <a:t> pel... 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F058AE8B-7C9C-43D4-9D7D-787372DFC248}"/>
              </a:ext>
            </a:extLst>
          </p:cNvPr>
          <p:cNvCxnSpPr/>
          <p:nvPr/>
        </p:nvCxnSpPr>
        <p:spPr>
          <a:xfrm flipV="1">
            <a:off x="7669161" y="1884919"/>
            <a:ext cx="1185443" cy="442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Elipse 16">
            <a:extLst>
              <a:ext uri="{FF2B5EF4-FFF2-40B4-BE49-F238E27FC236}">
                <a16:creationId xmlns:a16="http://schemas.microsoft.com/office/drawing/2014/main" id="{F3D96D2F-B765-4048-8FB9-4CC1D3F5B89C}"/>
              </a:ext>
            </a:extLst>
          </p:cNvPr>
          <p:cNvSpPr/>
          <p:nvPr/>
        </p:nvSpPr>
        <p:spPr>
          <a:xfrm>
            <a:off x="9062440" y="1078196"/>
            <a:ext cx="1080000" cy="1080000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19" name="SOL">
            <a:hlinkClick r:id="" action="ppaction://media"/>
            <a:extLst>
              <a:ext uri="{FF2B5EF4-FFF2-40B4-BE49-F238E27FC236}">
                <a16:creationId xmlns:a16="http://schemas.microsoft.com/office/drawing/2014/main" id="{DE398435-62F5-46D2-A796-A32F5294BA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19372" y="6275696"/>
            <a:ext cx="406400" cy="40640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7726509" y="514278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SOL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9E0469A-1512-4366-BAC8-2F977E3E9D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182" y="929710"/>
            <a:ext cx="3063979" cy="321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1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875E-6 -2.59259E-6 L -0.28789 -0.1419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01" y="-710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45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17" grpId="0" animBg="1"/>
      <p:bldP spid="8" grpId="0" animBg="1"/>
      <p:bldP spid="8" grpId="1" animBg="1"/>
      <p:bldP spid="8" grpId="2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95720" y="5255674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NÚVOLS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638869" y="5255674"/>
            <a:ext cx="373457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CALOR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527" y="3668929"/>
            <a:ext cx="1432386" cy="143238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385122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53A2F29-3FBF-41D8-811E-180A447277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15" y="1145122"/>
            <a:ext cx="3793170" cy="324000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4EEE6773-546E-4E63-A53D-248ED05148F8}"/>
              </a:ext>
            </a:extLst>
          </p:cNvPr>
          <p:cNvSpPr txBox="1"/>
          <p:nvPr/>
        </p:nvSpPr>
        <p:spPr>
          <a:xfrm>
            <a:off x="377190" y="399693"/>
            <a:ext cx="1038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/>
              <a:t>Les </a:t>
            </a:r>
            <a:r>
              <a:rPr lang="ca-ES" sz="3600" b="1" u="sng" dirty="0"/>
              <a:t>gotes d’aigua </a:t>
            </a:r>
            <a:r>
              <a:rPr lang="ca-ES" sz="3600" dirty="0"/>
              <a:t>es converteixen en ... </a:t>
            </a:r>
          </a:p>
        </p:txBody>
      </p:sp>
      <p:pic>
        <p:nvPicPr>
          <p:cNvPr id="16" name="NÚVOLS">
            <a:hlinkClick r:id="" action="ppaction://media"/>
            <a:extLst>
              <a:ext uri="{FF2B5EF4-FFF2-40B4-BE49-F238E27FC236}">
                <a16:creationId xmlns:a16="http://schemas.microsoft.com/office/drawing/2014/main" id="{AF9F42EC-A894-41AE-93AB-5854882C74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99818" y="633539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3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9167E-6 -4.81481E-6 L 0.27214 -0.13472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7" y="-673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02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920480" y="5044108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AIGUA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54144" y="5136440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PEDRES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0268" y="3601329"/>
            <a:ext cx="1378274" cy="1378274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85106" y="421887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EAC64A9-9FB6-4388-86F9-73CA26965A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152" y="1050466"/>
            <a:ext cx="3098007" cy="324000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AF48242F-A2BE-48BC-BF3A-1AB63F0663F4}"/>
              </a:ext>
            </a:extLst>
          </p:cNvPr>
          <p:cNvSpPr txBox="1"/>
          <p:nvPr/>
        </p:nvSpPr>
        <p:spPr>
          <a:xfrm>
            <a:off x="377190" y="399693"/>
            <a:ext cx="4382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Des dels núvols </a:t>
            </a:r>
            <a:r>
              <a:rPr lang="ca-ES" sz="3600" b="1" u="sng" dirty="0"/>
              <a:t>cau</a:t>
            </a:r>
            <a:r>
              <a:rPr lang="ca-ES" sz="3600" dirty="0"/>
              <a:t> ... </a:t>
            </a:r>
          </a:p>
        </p:txBody>
      </p:sp>
      <p:pic>
        <p:nvPicPr>
          <p:cNvPr id="16" name="AIGUA">
            <a:hlinkClick r:id="" action="ppaction://media"/>
            <a:extLst>
              <a:ext uri="{FF2B5EF4-FFF2-40B4-BE49-F238E27FC236}">
                <a16:creationId xmlns:a16="http://schemas.microsoft.com/office/drawing/2014/main" id="{52FFDF95-D658-4D56-8188-76F3E02888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00108" y="64075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70833E-6 -7.40741E-7 L -0.30742 -0.12477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78" y="-625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21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23856" y="5343063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NEU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65405" y="5340401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RIU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525" y="3849633"/>
            <a:ext cx="1282671" cy="1282671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47956" y="4406562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FA71877-1075-4467-8934-D839E5987B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856" y="938173"/>
            <a:ext cx="3650702" cy="324000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24C73EBE-EFF1-45BD-8144-68CDB19550B0}"/>
              </a:ext>
            </a:extLst>
          </p:cNvPr>
          <p:cNvSpPr txBox="1"/>
          <p:nvPr/>
        </p:nvSpPr>
        <p:spPr>
          <a:xfrm>
            <a:off x="377190" y="399693"/>
            <a:ext cx="4382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Des dels núvols </a:t>
            </a:r>
            <a:r>
              <a:rPr lang="ca-ES" sz="3600" b="1" u="sng" dirty="0"/>
              <a:t>cau</a:t>
            </a:r>
            <a:r>
              <a:rPr lang="ca-ES" sz="3600" dirty="0"/>
              <a:t> ... </a:t>
            </a:r>
          </a:p>
        </p:txBody>
      </p:sp>
      <p:pic>
        <p:nvPicPr>
          <p:cNvPr id="17" name="NEU">
            <a:hlinkClick r:id="" action="ppaction://media"/>
            <a:extLst>
              <a:ext uri="{FF2B5EF4-FFF2-40B4-BE49-F238E27FC236}">
                <a16:creationId xmlns:a16="http://schemas.microsoft.com/office/drawing/2014/main" id="{E1A5251F-D539-440A-918C-D955C861FF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68248" y="62756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8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3.95833E-6 3.7037E-6 L 0.27825 -0.13496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6" y="-675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9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026094" y="5048066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MAR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54144" y="509423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MUNTANYA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646" y="3832499"/>
            <a:ext cx="1104896" cy="110489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932196" y="4153996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71CDC8D-9D87-4CAB-940B-DD4EFBADC426}"/>
              </a:ext>
            </a:extLst>
          </p:cNvPr>
          <p:cNvSpPr txBox="1"/>
          <p:nvPr/>
        </p:nvSpPr>
        <p:spPr>
          <a:xfrm>
            <a:off x="377190" y="399693"/>
            <a:ext cx="3585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b="1" u="sng" dirty="0"/>
              <a:t>L’aigua</a:t>
            </a:r>
            <a:r>
              <a:rPr lang="ca-ES" sz="3600" dirty="0"/>
              <a:t> torna al ...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6BBB2D2-57FB-499A-AEBD-8EF1C83ACD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000" y="399693"/>
            <a:ext cx="3240000" cy="3240000"/>
          </a:xfrm>
          <a:prstGeom prst="rect">
            <a:avLst/>
          </a:prstGeom>
        </p:spPr>
      </p:pic>
      <p:pic>
        <p:nvPicPr>
          <p:cNvPr id="16" name="MAR">
            <a:hlinkClick r:id="" action="ppaction://media"/>
            <a:extLst>
              <a:ext uri="{FF2B5EF4-FFF2-40B4-BE49-F238E27FC236}">
                <a16:creationId xmlns:a16="http://schemas.microsoft.com/office/drawing/2014/main" id="{76096F20-02CA-44FF-A7EC-3EF1A71811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31091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2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25E-6 4.81481E-6 L -0.30221 -0.0787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-393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5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750086" y="1452333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L’AIGUA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3004257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261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33226931-29BB-4B52-93F7-57F9C774319F}"/>
              </a:ext>
            </a:extLst>
          </p:cNvPr>
          <p:cNvSpPr/>
          <p:nvPr/>
        </p:nvSpPr>
        <p:spPr>
          <a:xfrm>
            <a:off x="797891" y="1525050"/>
            <a:ext cx="1736855" cy="17999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71E4C2B-C0AD-4856-A4DA-0E91BCC4C125}"/>
              </a:ext>
            </a:extLst>
          </p:cNvPr>
          <p:cNvSpPr txBox="1"/>
          <p:nvPr/>
        </p:nvSpPr>
        <p:spPr>
          <a:xfrm>
            <a:off x="161592" y="341213"/>
            <a:ext cx="532480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a-ES" sz="3200" b="1" u="sng" dirty="0"/>
              <a:t>L’aigua</a:t>
            </a:r>
            <a:r>
              <a:rPr lang="ca-ES" sz="3200" dirty="0"/>
              <a:t> la podem trobar... 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C9F4DE93-5A65-444A-97F8-50B03DC868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14" y="1263223"/>
            <a:ext cx="1800000" cy="1800000"/>
          </a:xfrm>
          <a:prstGeom prst="ellipse">
            <a:avLst/>
          </a:prstGeom>
          <a:ln w="3175" cap="rnd">
            <a:solidFill>
              <a:schemeClr val="tx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Elipse 40">
            <a:extLst>
              <a:ext uri="{FF2B5EF4-FFF2-40B4-BE49-F238E27FC236}">
                <a16:creationId xmlns:a16="http://schemas.microsoft.com/office/drawing/2014/main" id="{4AA3B6A5-73C8-4E30-8D61-2EA8C7163F8A}"/>
              </a:ext>
            </a:extLst>
          </p:cNvPr>
          <p:cNvSpPr/>
          <p:nvPr/>
        </p:nvSpPr>
        <p:spPr>
          <a:xfrm>
            <a:off x="3652429" y="1255224"/>
            <a:ext cx="1800000" cy="1800000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ysClr val="windowText" lastClr="000000"/>
              </a:solidFill>
            </a:endParaRPr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C7FC9EA8-2FA2-4E87-A539-E47010ACA849}"/>
              </a:ext>
            </a:extLst>
          </p:cNvPr>
          <p:cNvSpPr/>
          <p:nvPr/>
        </p:nvSpPr>
        <p:spPr>
          <a:xfrm>
            <a:off x="6438144" y="1255224"/>
            <a:ext cx="1800000" cy="1800000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ysClr val="windowText" lastClr="000000"/>
              </a:solidFill>
            </a:endParaRPr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C8DD4F6-8A6D-4DA2-A9FA-EE3034D203BB}"/>
              </a:ext>
            </a:extLst>
          </p:cNvPr>
          <p:cNvSpPr/>
          <p:nvPr/>
        </p:nvSpPr>
        <p:spPr>
          <a:xfrm>
            <a:off x="9198879" y="1213091"/>
            <a:ext cx="1800000" cy="1800000"/>
          </a:xfrm>
          <a:prstGeom prst="ellipse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ysClr val="windowText" lastClr="000000"/>
              </a:solidFill>
            </a:endParaRPr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9D0373C2-ABE5-4891-B62F-E88D669DE035}"/>
              </a:ext>
            </a:extLst>
          </p:cNvPr>
          <p:cNvSpPr/>
          <p:nvPr/>
        </p:nvSpPr>
        <p:spPr>
          <a:xfrm>
            <a:off x="2321171" y="4025287"/>
            <a:ext cx="1800000" cy="1800000"/>
          </a:xfrm>
          <a:prstGeom prst="ellipse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ysClr val="windowText" lastClr="000000"/>
              </a:solidFill>
            </a:endParaRPr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A4F1F51D-CD79-4578-8024-25AB6B3B940E}"/>
              </a:ext>
            </a:extLst>
          </p:cNvPr>
          <p:cNvSpPr/>
          <p:nvPr/>
        </p:nvSpPr>
        <p:spPr>
          <a:xfrm>
            <a:off x="7846835" y="4025287"/>
            <a:ext cx="1800000" cy="1800000"/>
          </a:xfrm>
          <a:prstGeom prst="ellips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ysClr val="windowText" lastClr="000000"/>
              </a:solidFill>
            </a:endParaRPr>
          </a:p>
        </p:txBody>
      </p:sp>
      <p:pic>
        <p:nvPicPr>
          <p:cNvPr id="50" name="L'AIGUA la podem trobar">
            <a:hlinkClick r:id="" action="ppaction://media"/>
            <a:extLst>
              <a:ext uri="{FF2B5EF4-FFF2-40B4-BE49-F238E27FC236}">
                <a16:creationId xmlns:a16="http://schemas.microsoft.com/office/drawing/2014/main" id="{8E9C61A4-2318-45B2-B22C-98F6373E2F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40743" y="5940612"/>
            <a:ext cx="406400" cy="406400"/>
          </a:xfrm>
          <a:prstGeom prst="rect">
            <a:avLst/>
          </a:prstGeom>
        </p:spPr>
      </p:pic>
      <p:sp>
        <p:nvSpPr>
          <p:cNvPr id="51" name="CuadroTexto 50">
            <a:extLst>
              <a:ext uri="{FF2B5EF4-FFF2-40B4-BE49-F238E27FC236}">
                <a16:creationId xmlns:a16="http://schemas.microsoft.com/office/drawing/2014/main" id="{A15BD994-D57C-4DF0-BC22-6153BB74A525}"/>
              </a:ext>
            </a:extLst>
          </p:cNvPr>
          <p:cNvSpPr txBox="1"/>
          <p:nvPr/>
        </p:nvSpPr>
        <p:spPr>
          <a:xfrm>
            <a:off x="826995" y="3307520"/>
            <a:ext cx="188280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MAR</a:t>
            </a:r>
            <a:r>
              <a:rPr lang="ca-ES" sz="2800" dirty="0"/>
              <a:t> 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3EE66412-36D3-4A80-BA66-2277EFEB9A1E}"/>
              </a:ext>
            </a:extLst>
          </p:cNvPr>
          <p:cNvSpPr txBox="1"/>
          <p:nvPr/>
        </p:nvSpPr>
        <p:spPr>
          <a:xfrm>
            <a:off x="3611025" y="3283359"/>
            <a:ext cx="188280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RIU</a:t>
            </a:r>
            <a:r>
              <a:rPr lang="ca-ES" sz="2800" dirty="0"/>
              <a:t> 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FE7F9073-EF26-4DD7-B075-CADA03FC6CDF}"/>
              </a:ext>
            </a:extLst>
          </p:cNvPr>
          <p:cNvSpPr txBox="1"/>
          <p:nvPr/>
        </p:nvSpPr>
        <p:spPr>
          <a:xfrm>
            <a:off x="6393888" y="3334116"/>
            <a:ext cx="188280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LLAC</a:t>
            </a:r>
            <a:r>
              <a:rPr lang="ca-ES" sz="2800" dirty="0"/>
              <a:t> 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57E3E97E-D385-488D-A471-FA1EF1C2A0B5}"/>
              </a:ext>
            </a:extLst>
          </p:cNvPr>
          <p:cNvSpPr txBox="1"/>
          <p:nvPr/>
        </p:nvSpPr>
        <p:spPr>
          <a:xfrm>
            <a:off x="9157475" y="3307520"/>
            <a:ext cx="188280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CAMP</a:t>
            </a:r>
            <a:r>
              <a:rPr lang="ca-ES" sz="2800" dirty="0"/>
              <a:t> 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AFFE5D8F-A62F-4319-8CE4-B0E48C6474AC}"/>
              </a:ext>
            </a:extLst>
          </p:cNvPr>
          <p:cNvSpPr txBox="1"/>
          <p:nvPr/>
        </p:nvSpPr>
        <p:spPr>
          <a:xfrm>
            <a:off x="2238362" y="5916688"/>
            <a:ext cx="188280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CIUTAT</a:t>
            </a:r>
            <a:r>
              <a:rPr lang="ca-ES" sz="2800" dirty="0"/>
              <a:t> 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30DD15BB-E273-4765-AF25-484A530E1356}"/>
              </a:ext>
            </a:extLst>
          </p:cNvPr>
          <p:cNvSpPr txBox="1"/>
          <p:nvPr/>
        </p:nvSpPr>
        <p:spPr>
          <a:xfrm>
            <a:off x="7928048" y="5916687"/>
            <a:ext cx="188280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3200" dirty="0"/>
              <a:t>CASA</a:t>
            </a:r>
            <a:r>
              <a:rPr lang="ca-E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68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09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09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391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991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991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0" nodeType="withEffect">
                                  <p:stCondLst>
                                    <p:cond delay="2791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3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7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1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026094" y="5048066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DOLÇA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54144" y="509423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PICANT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646" y="3832499"/>
            <a:ext cx="1104896" cy="110489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932196" y="4153996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71CDC8D-9D87-4CAB-940B-DD4EFBADC426}"/>
              </a:ext>
            </a:extLst>
          </p:cNvPr>
          <p:cNvSpPr txBox="1"/>
          <p:nvPr/>
        </p:nvSpPr>
        <p:spPr>
          <a:xfrm>
            <a:off x="306277" y="334920"/>
            <a:ext cx="3452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b="1" u="sng" dirty="0"/>
              <a:t>L’aigua</a:t>
            </a:r>
            <a:r>
              <a:rPr lang="ca-ES" sz="3600" dirty="0"/>
              <a:t> pot ser ...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EE0A090-5129-4F05-97C1-B6C0CEF81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646" y="913996"/>
            <a:ext cx="3240000" cy="3240000"/>
          </a:xfrm>
          <a:prstGeom prst="rect">
            <a:avLst/>
          </a:prstGeom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DDCA2D82-D23B-4790-AB48-91AD96317F78}"/>
              </a:ext>
            </a:extLst>
          </p:cNvPr>
          <p:cNvCxnSpPr/>
          <p:nvPr/>
        </p:nvCxnSpPr>
        <p:spPr>
          <a:xfrm flipV="1">
            <a:off x="7260097" y="1434014"/>
            <a:ext cx="1940560" cy="375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Elipse 9">
            <a:extLst>
              <a:ext uri="{FF2B5EF4-FFF2-40B4-BE49-F238E27FC236}">
                <a16:creationId xmlns:a16="http://schemas.microsoft.com/office/drawing/2014/main" id="{B89837EC-20C9-4E6C-B4EA-D13D69F72A2F}"/>
              </a:ext>
            </a:extLst>
          </p:cNvPr>
          <p:cNvSpPr/>
          <p:nvPr/>
        </p:nvSpPr>
        <p:spPr>
          <a:xfrm>
            <a:off x="9631680" y="658086"/>
            <a:ext cx="1080000" cy="1080000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12" name="AIGUA DOLÇA">
            <a:hlinkClick r:id="" action="ppaction://media"/>
            <a:extLst>
              <a:ext uri="{FF2B5EF4-FFF2-40B4-BE49-F238E27FC236}">
                <a16:creationId xmlns:a16="http://schemas.microsoft.com/office/drawing/2014/main" id="{413F8B69-B05B-40F2-AAF9-078C34D925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98238" y="6280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1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25E-6 4.81481E-6 L -0.30221 -0.0787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-393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19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23856" y="5343063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SALADA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65405" y="5340401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AMARGA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525" y="3849633"/>
            <a:ext cx="1282671" cy="1282671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47956" y="4406562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0B1739D-D65F-4256-9D6E-6F196C64F1A4}"/>
              </a:ext>
            </a:extLst>
          </p:cNvPr>
          <p:cNvSpPr txBox="1"/>
          <p:nvPr/>
        </p:nvSpPr>
        <p:spPr>
          <a:xfrm>
            <a:off x="306277" y="334920"/>
            <a:ext cx="3452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b="1" u="sng" dirty="0"/>
              <a:t>L’aigua</a:t>
            </a:r>
            <a:r>
              <a:rPr lang="ca-ES" sz="3600" dirty="0"/>
              <a:t> pot ser ...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AC72897-8132-49FE-8682-E449DF6DDD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646" y="913996"/>
            <a:ext cx="3240000" cy="3240000"/>
          </a:xfrm>
          <a:prstGeom prst="rect">
            <a:avLst/>
          </a:prstGeom>
        </p:spPr>
      </p:pic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83C3F82-DB3D-4D73-949B-8535472BF867}"/>
              </a:ext>
            </a:extLst>
          </p:cNvPr>
          <p:cNvCxnSpPr/>
          <p:nvPr/>
        </p:nvCxnSpPr>
        <p:spPr>
          <a:xfrm flipV="1">
            <a:off x="7260097" y="1434014"/>
            <a:ext cx="1940560" cy="375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Elipse 13">
            <a:extLst>
              <a:ext uri="{FF2B5EF4-FFF2-40B4-BE49-F238E27FC236}">
                <a16:creationId xmlns:a16="http://schemas.microsoft.com/office/drawing/2014/main" id="{725D725E-A928-462C-9C65-DD581890673C}"/>
              </a:ext>
            </a:extLst>
          </p:cNvPr>
          <p:cNvSpPr/>
          <p:nvPr/>
        </p:nvSpPr>
        <p:spPr>
          <a:xfrm>
            <a:off x="9631680" y="658086"/>
            <a:ext cx="1080000" cy="1080000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15" name="AIGUA SALADA">
            <a:hlinkClick r:id="" action="ppaction://media"/>
            <a:extLst>
              <a:ext uri="{FF2B5EF4-FFF2-40B4-BE49-F238E27FC236}">
                <a16:creationId xmlns:a16="http://schemas.microsoft.com/office/drawing/2014/main" id="{05BD96B5-DAE7-4B91-B088-A171559253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5259" y="642380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07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3.95833E-6 3.7037E-6 L 0.27825 -0.13496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6" y="-675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4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23856" y="5343063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DOLÇA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65405" y="5340401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PICANT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525" y="3849633"/>
            <a:ext cx="1282671" cy="1282671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47956" y="4406562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0B1739D-D65F-4256-9D6E-6F196C64F1A4}"/>
              </a:ext>
            </a:extLst>
          </p:cNvPr>
          <p:cNvSpPr txBox="1"/>
          <p:nvPr/>
        </p:nvSpPr>
        <p:spPr>
          <a:xfrm>
            <a:off x="306277" y="334920"/>
            <a:ext cx="3452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b="1" u="sng" dirty="0"/>
              <a:t>L’aigua</a:t>
            </a:r>
            <a:r>
              <a:rPr lang="ca-ES" sz="3600" dirty="0"/>
              <a:t> pot ser ...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AC72897-8132-49FE-8682-E449DF6DDD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646" y="913996"/>
            <a:ext cx="3240000" cy="3240000"/>
          </a:xfrm>
          <a:prstGeom prst="rect">
            <a:avLst/>
          </a:prstGeom>
        </p:spPr>
      </p:pic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83C3F82-DB3D-4D73-949B-8535472BF867}"/>
              </a:ext>
            </a:extLst>
          </p:cNvPr>
          <p:cNvCxnSpPr/>
          <p:nvPr/>
        </p:nvCxnSpPr>
        <p:spPr>
          <a:xfrm flipV="1">
            <a:off x="7260097" y="1434014"/>
            <a:ext cx="1940560" cy="375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Elipse 13">
            <a:extLst>
              <a:ext uri="{FF2B5EF4-FFF2-40B4-BE49-F238E27FC236}">
                <a16:creationId xmlns:a16="http://schemas.microsoft.com/office/drawing/2014/main" id="{725D725E-A928-462C-9C65-DD581890673C}"/>
              </a:ext>
            </a:extLst>
          </p:cNvPr>
          <p:cNvSpPr/>
          <p:nvPr/>
        </p:nvSpPr>
        <p:spPr>
          <a:xfrm>
            <a:off x="9631680" y="658086"/>
            <a:ext cx="1080000" cy="1080000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18" name="AIGUA DOLÇA">
            <a:hlinkClick r:id="" action="ppaction://media"/>
            <a:extLst>
              <a:ext uri="{FF2B5EF4-FFF2-40B4-BE49-F238E27FC236}">
                <a16:creationId xmlns:a16="http://schemas.microsoft.com/office/drawing/2014/main" id="{977A0FF7-AC8A-485B-A6C0-5D086D750F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30104" y="63470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9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3.95833E-6 3.7037E-6 L 0.27825 -0.13496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6" y="-675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19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026094" y="5048066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SALADA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54144" y="509423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AMARGA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646" y="3832499"/>
            <a:ext cx="1104896" cy="110489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932196" y="4153996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71CDC8D-9D87-4CAB-940B-DD4EFBADC426}"/>
              </a:ext>
            </a:extLst>
          </p:cNvPr>
          <p:cNvSpPr txBox="1"/>
          <p:nvPr/>
        </p:nvSpPr>
        <p:spPr>
          <a:xfrm>
            <a:off x="377190" y="399693"/>
            <a:ext cx="3452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b="1" u="sng" dirty="0"/>
              <a:t>L’aigua</a:t>
            </a:r>
            <a:r>
              <a:rPr lang="ca-ES" sz="3600" dirty="0"/>
              <a:t> pot ser ...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EE0A090-5129-4F05-97C1-B6C0CEF81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646" y="913996"/>
            <a:ext cx="3240000" cy="3240000"/>
          </a:xfrm>
          <a:prstGeom prst="rect">
            <a:avLst/>
          </a:prstGeom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DDCA2D82-D23B-4790-AB48-91AD96317F78}"/>
              </a:ext>
            </a:extLst>
          </p:cNvPr>
          <p:cNvCxnSpPr/>
          <p:nvPr/>
        </p:nvCxnSpPr>
        <p:spPr>
          <a:xfrm flipV="1">
            <a:off x="7260097" y="1434014"/>
            <a:ext cx="1940560" cy="375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Elipse 9">
            <a:extLst>
              <a:ext uri="{FF2B5EF4-FFF2-40B4-BE49-F238E27FC236}">
                <a16:creationId xmlns:a16="http://schemas.microsoft.com/office/drawing/2014/main" id="{B89837EC-20C9-4E6C-B4EA-D13D69F72A2F}"/>
              </a:ext>
            </a:extLst>
          </p:cNvPr>
          <p:cNvSpPr/>
          <p:nvPr/>
        </p:nvSpPr>
        <p:spPr>
          <a:xfrm>
            <a:off x="9631680" y="658086"/>
            <a:ext cx="1080000" cy="1080000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15" name="AIGUA SALADA">
            <a:hlinkClick r:id="" action="ppaction://media"/>
            <a:extLst>
              <a:ext uri="{FF2B5EF4-FFF2-40B4-BE49-F238E27FC236}">
                <a16:creationId xmlns:a16="http://schemas.microsoft.com/office/drawing/2014/main" id="{A1132CC1-B0A9-4CBF-BC29-C1E115A24F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56604" y="62756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1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25E-6 4.81481E-6 L -0.30221 -0.0787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-393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4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750086" y="1452333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L’AIRE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3004257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8065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026094" y="5048066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OXÍGEN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54144" y="509423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NEU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646" y="3832499"/>
            <a:ext cx="1104896" cy="110489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932196" y="4153996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71CDC8D-9D87-4CAB-940B-DD4EFBADC426}"/>
              </a:ext>
            </a:extLst>
          </p:cNvPr>
          <p:cNvSpPr txBox="1"/>
          <p:nvPr/>
        </p:nvSpPr>
        <p:spPr>
          <a:xfrm>
            <a:off x="377190" y="399693"/>
            <a:ext cx="4829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b="1" u="sng" dirty="0"/>
              <a:t>L’aire</a:t>
            </a:r>
            <a:r>
              <a:rPr lang="ca-ES" sz="3600" dirty="0"/>
              <a:t> que respirem és ... 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DDCA2D82-D23B-4790-AB48-91AD96317F78}"/>
              </a:ext>
            </a:extLst>
          </p:cNvPr>
          <p:cNvCxnSpPr/>
          <p:nvPr/>
        </p:nvCxnSpPr>
        <p:spPr>
          <a:xfrm flipV="1">
            <a:off x="7475611" y="1989549"/>
            <a:ext cx="1565150" cy="607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Elipse 9">
            <a:extLst>
              <a:ext uri="{FF2B5EF4-FFF2-40B4-BE49-F238E27FC236}">
                <a16:creationId xmlns:a16="http://schemas.microsoft.com/office/drawing/2014/main" id="{B89837EC-20C9-4E6C-B4EA-D13D69F72A2F}"/>
              </a:ext>
            </a:extLst>
          </p:cNvPr>
          <p:cNvSpPr/>
          <p:nvPr/>
        </p:nvSpPr>
        <p:spPr>
          <a:xfrm>
            <a:off x="9139293" y="1199869"/>
            <a:ext cx="1080000" cy="1080000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15" name="AIGUA SALADA">
            <a:hlinkClick r:id="" action="ppaction://media"/>
            <a:extLst>
              <a:ext uri="{FF2B5EF4-FFF2-40B4-BE49-F238E27FC236}">
                <a16:creationId xmlns:a16="http://schemas.microsoft.com/office/drawing/2014/main" id="{A1132CC1-B0A9-4CBF-BC29-C1E115A24F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56604" y="6275696"/>
            <a:ext cx="406400" cy="406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5666B00-CBFD-4976-8ED3-AC63D60353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135" y="1434014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4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25E-6 4.81481E-6 L -0.32213 -0.07408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7" y="-370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4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1750086" y="1452333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ca-ES" sz="4800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TEMPS METEOROLÒGIC</a:t>
            </a:r>
            <a:endParaRPr lang="es-ES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3004257" y="5937437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pictogramas: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Licencia: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Propiedad: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Gobierno de Aragón 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Editado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29289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264400" y="5048066"/>
            <a:ext cx="4541694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SOL I NÚVOL</a:t>
            </a:r>
            <a:endParaRPr lang="es-ES" sz="5400" dirty="0">
              <a:ln w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54144" y="509423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NÚVOL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799" y="3815666"/>
            <a:ext cx="1104896" cy="110489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932196" y="4153996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71CDC8D-9D87-4CAB-940B-DD4EFBADC426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9EAA396-ABB8-4F2E-A993-3D13478D8F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344" y="913996"/>
            <a:ext cx="3214183" cy="3240000"/>
          </a:xfrm>
          <a:prstGeom prst="rect">
            <a:avLst/>
          </a:prstGeom>
        </p:spPr>
      </p:pic>
      <p:pic>
        <p:nvPicPr>
          <p:cNvPr id="15" name="SOL I NÚVOL">
            <a:hlinkClick r:id="" action="ppaction://media"/>
            <a:extLst>
              <a:ext uri="{FF2B5EF4-FFF2-40B4-BE49-F238E27FC236}">
                <a16:creationId xmlns:a16="http://schemas.microsoft.com/office/drawing/2014/main" id="{D4B60F91-50A7-488F-B2A8-DC41FE7940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43943" y="619123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25E-6 4.81481E-6 L -0.30221 -0.0787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-393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81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57597" y="5294819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PLUJA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090308" y="5294819"/>
            <a:ext cx="2694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GOTA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23" y="4157815"/>
            <a:ext cx="947658" cy="94765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34291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31F8511-B08B-431B-BD3B-91DF95A240E6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F0C4008-9CDD-4245-A173-65852B935B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597" y="1102918"/>
            <a:ext cx="3098007" cy="3240000"/>
          </a:xfrm>
          <a:prstGeom prst="rect">
            <a:avLst/>
          </a:prstGeom>
        </p:spPr>
      </p:pic>
      <p:pic>
        <p:nvPicPr>
          <p:cNvPr id="18" name="PLUJA">
            <a:hlinkClick r:id="" action="ppaction://media"/>
            <a:extLst>
              <a:ext uri="{FF2B5EF4-FFF2-40B4-BE49-F238E27FC236}">
                <a16:creationId xmlns:a16="http://schemas.microsoft.com/office/drawing/2014/main" id="{0EE20D16-DEFA-40A6-BB9F-7ECA93DB19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35158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3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234 -1.85185E-6 L 0.28489 -0.15324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28" y="-766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2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264400" y="5048066"/>
            <a:ext cx="4541694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TEMPESTA</a:t>
            </a:r>
            <a:endParaRPr lang="es-ES" sz="5400" dirty="0">
              <a:ln w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54144" y="509423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NÚVOL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646" y="3832499"/>
            <a:ext cx="1104896" cy="110489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932196" y="4153996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71CDC8D-9D87-4CAB-940B-DD4EFBADC426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DCD6AB4-2F64-4B98-AC35-033A5EB11D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332" y="966975"/>
            <a:ext cx="3098007" cy="3240000"/>
          </a:xfrm>
          <a:prstGeom prst="rect">
            <a:avLst/>
          </a:prstGeom>
        </p:spPr>
      </p:pic>
      <p:pic>
        <p:nvPicPr>
          <p:cNvPr id="10" name="TEMPESTA">
            <a:hlinkClick r:id="" action="ppaction://media"/>
            <a:extLst>
              <a:ext uri="{FF2B5EF4-FFF2-40B4-BE49-F238E27FC236}">
                <a16:creationId xmlns:a16="http://schemas.microsoft.com/office/drawing/2014/main" id="{280F1EE5-AFA8-4128-B780-13E1FCB943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91554" y="62756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84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25E-6 4.81481E-6 L -0.29818 -0.16297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09" y="-814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98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817658" y="5108144"/>
            <a:ext cx="368835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LÍQUIDA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7CC257B5-93EB-4CD9-BAC9-506BD1AA1339}"/>
              </a:ext>
            </a:extLst>
          </p:cNvPr>
          <p:cNvSpPr txBox="1"/>
          <p:nvPr/>
        </p:nvSpPr>
        <p:spPr>
          <a:xfrm>
            <a:off x="377190" y="399693"/>
            <a:ext cx="2882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200" dirty="0"/>
              <a:t>Com és </a:t>
            </a:r>
            <a:r>
              <a:rPr lang="ca-ES" sz="3200" b="1" u="sng" dirty="0"/>
              <a:t>l’aigua</a:t>
            </a:r>
            <a:r>
              <a:rPr lang="ca-ES" sz="3200" dirty="0"/>
              <a:t>?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BC534E5-6D53-4BD2-8C03-D2C6F0D748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396" y="1422668"/>
            <a:ext cx="3078000" cy="3078000"/>
          </a:xfrm>
          <a:prstGeom prst="rect">
            <a:avLst/>
          </a:prstGeom>
        </p:spPr>
      </p:pic>
      <p:sp>
        <p:nvSpPr>
          <p:cNvPr id="3" name="Llamada rectangular redondeada 2"/>
          <p:cNvSpPr/>
          <p:nvPr/>
        </p:nvSpPr>
        <p:spPr>
          <a:xfrm>
            <a:off x="7997605" y="1368063"/>
            <a:ext cx="1924944" cy="1364566"/>
          </a:xfrm>
          <a:prstGeom prst="wedgeRoundRectCallout">
            <a:avLst>
              <a:gd name="adj1" fmla="val -101953"/>
              <a:gd name="adj2" fmla="val 9445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Com és l'aigua">
            <a:hlinkClick r:id="" action="ppaction://media"/>
            <a:extLst>
              <a:ext uri="{FF2B5EF4-FFF2-40B4-BE49-F238E27FC236}">
                <a16:creationId xmlns:a16="http://schemas.microsoft.com/office/drawing/2014/main" id="{F3E1C1BC-9456-4415-8665-4371BAF00B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63518" y="6204381"/>
            <a:ext cx="406400" cy="406400"/>
          </a:xfrm>
          <a:prstGeom prst="rect">
            <a:avLst/>
          </a:prstGeom>
        </p:spPr>
      </p:pic>
      <p:pic>
        <p:nvPicPr>
          <p:cNvPr id="16" name="LÍQUIDA">
            <a:hlinkClick r:id="" action="ppaction://media"/>
            <a:extLst>
              <a:ext uri="{FF2B5EF4-FFF2-40B4-BE49-F238E27FC236}">
                <a16:creationId xmlns:a16="http://schemas.microsoft.com/office/drawing/2014/main" id="{81336F70-17D3-4A6F-8C40-E5CD4E73EC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43943" y="6204381"/>
            <a:ext cx="406400" cy="406400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940DC129-1933-4829-A00D-54A9F6F1F065}"/>
              </a:ext>
            </a:extLst>
          </p:cNvPr>
          <p:cNvSpPr txBox="1"/>
          <p:nvPr/>
        </p:nvSpPr>
        <p:spPr>
          <a:xfrm>
            <a:off x="8528277" y="1865680"/>
            <a:ext cx="86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AIGUA</a:t>
            </a:r>
          </a:p>
        </p:txBody>
      </p:sp>
    </p:spTree>
    <p:extLst>
      <p:ext uri="{BB962C8B-B14F-4D97-AF65-F5344CB8AC3E}">
        <p14:creationId xmlns:p14="http://schemas.microsoft.com/office/powerpoint/2010/main" val="426266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74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/>
      <p:bldP spid="3" grpId="0" animBg="1"/>
      <p:bldP spid="18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264400" y="5048066"/>
            <a:ext cx="4541694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NEU</a:t>
            </a:r>
            <a:endParaRPr lang="es-ES" sz="5400" dirty="0">
              <a:ln w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54144" y="5094232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SOL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646" y="3832499"/>
            <a:ext cx="1104896" cy="110489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932196" y="4153996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71CDC8D-9D87-4CAB-940B-DD4EFBADC426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32407EF4-6B7E-4468-9533-24F318A430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921" y="726491"/>
            <a:ext cx="3650702" cy="3240000"/>
          </a:xfrm>
          <a:prstGeom prst="rect">
            <a:avLst/>
          </a:prstGeom>
        </p:spPr>
      </p:pic>
      <p:pic>
        <p:nvPicPr>
          <p:cNvPr id="15" name="NEU">
            <a:hlinkClick r:id="" action="ppaction://media"/>
            <a:extLst>
              <a:ext uri="{FF2B5EF4-FFF2-40B4-BE49-F238E27FC236}">
                <a16:creationId xmlns:a16="http://schemas.microsoft.com/office/drawing/2014/main" id="{7FB4948B-9D0D-4FF8-99C5-C369CA2BF0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59804" y="63470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2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25E-6 4.81481E-6 L -0.29453 -0.14144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-708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9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57597" y="5294819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VENT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090308" y="5294819"/>
            <a:ext cx="2694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GEL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23" y="4157815"/>
            <a:ext cx="947658" cy="94765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34291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31F8511-B08B-431B-BD3B-91DF95A240E6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C276C3F1-E081-44B2-90AF-DF28A4432F49}"/>
              </a:ext>
            </a:extLst>
          </p:cNvPr>
          <p:cNvGrpSpPr/>
          <p:nvPr/>
        </p:nvGrpSpPr>
        <p:grpSpPr>
          <a:xfrm>
            <a:off x="4513511" y="1031005"/>
            <a:ext cx="3603511" cy="3311913"/>
            <a:chOff x="4582553" y="1264250"/>
            <a:chExt cx="3603511" cy="3311913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4D4CD2B8-11F2-48D0-B267-7A242BE55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2553" y="1264250"/>
              <a:ext cx="3603511" cy="3078000"/>
            </a:xfrm>
            <a:prstGeom prst="rect">
              <a:avLst/>
            </a:prstGeom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93EBD450-8235-43D4-9FA1-E276AEC59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4153" y="3036396"/>
              <a:ext cx="1539767" cy="1539767"/>
            </a:xfrm>
            <a:prstGeom prst="rect">
              <a:avLst/>
            </a:prstGeom>
          </p:spPr>
        </p:pic>
      </p:grpSp>
      <p:pic>
        <p:nvPicPr>
          <p:cNvPr id="12" name="VENT">
            <a:hlinkClick r:id="" action="ppaction://media"/>
            <a:extLst>
              <a:ext uri="{FF2B5EF4-FFF2-40B4-BE49-F238E27FC236}">
                <a16:creationId xmlns:a16="http://schemas.microsoft.com/office/drawing/2014/main" id="{5E21B183-5592-476A-A13C-8FD84636EB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06566" y="614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234 -1.85185E-6 L 0.27682 -0.10926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4" y="-546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9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24052" y="5294819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BOIRA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090308" y="5294819"/>
            <a:ext cx="2694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PLUJA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23" y="4157815"/>
            <a:ext cx="947658" cy="94765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34291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31F8511-B08B-431B-BD3B-91DF95A240E6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BBD7F94-E959-48E2-BC29-3AE7D872F3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277" y="399693"/>
            <a:ext cx="3240000" cy="3240000"/>
          </a:xfrm>
          <a:prstGeom prst="rect">
            <a:avLst/>
          </a:prstGeom>
        </p:spPr>
      </p:pic>
      <p:pic>
        <p:nvPicPr>
          <p:cNvPr id="10" name="BOIRA">
            <a:hlinkClick r:id="" action="ppaction://media"/>
            <a:extLst>
              <a:ext uri="{FF2B5EF4-FFF2-40B4-BE49-F238E27FC236}">
                <a16:creationId xmlns:a16="http://schemas.microsoft.com/office/drawing/2014/main" id="{D4A3E0F3-E668-4606-834C-3E4CF28FD1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64748" y="60724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9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235 -1.85185E-6 L 0.27683 -0.10926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4" y="-546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57597" y="5294819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SOL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090308" y="5294819"/>
            <a:ext cx="2694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NEU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951" y="3895064"/>
            <a:ext cx="1270892" cy="1270892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34291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31F8511-B08B-431B-BD3B-91DF95A240E6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pic>
        <p:nvPicPr>
          <p:cNvPr id="17" name="SOL">
            <a:hlinkClick r:id="" action="ppaction://media"/>
            <a:extLst>
              <a:ext uri="{FF2B5EF4-FFF2-40B4-BE49-F238E27FC236}">
                <a16:creationId xmlns:a16="http://schemas.microsoft.com/office/drawing/2014/main" id="{D34A3A97-0AFA-470D-96BC-9F32FAEF88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59804" y="6275696"/>
            <a:ext cx="406400" cy="406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9E0469A-1512-4366-BAC8-2F977E3E9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182" y="929710"/>
            <a:ext cx="3063979" cy="321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1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234 -1.85185E-6 L 0.28489 -0.13819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28" y="-692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45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94898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57597" y="5294819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SOL I NÚVOL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090308" y="5294819"/>
            <a:ext cx="2694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NÚVOL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23" y="4157815"/>
            <a:ext cx="947658" cy="94765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34291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59B5F51-A81A-4D6F-9970-BC30D7F83092}"/>
              </a:ext>
            </a:extLst>
          </p:cNvPr>
          <p:cNvSpPr txBox="1"/>
          <p:nvPr/>
        </p:nvSpPr>
        <p:spPr>
          <a:xfrm>
            <a:off x="377190" y="399693"/>
            <a:ext cx="3049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?...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F46506D-00CA-443F-961B-1BD94E37BB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344" y="913996"/>
            <a:ext cx="3214183" cy="3240000"/>
          </a:xfrm>
          <a:prstGeom prst="rect">
            <a:avLst/>
          </a:prstGeom>
        </p:spPr>
      </p:pic>
      <p:pic>
        <p:nvPicPr>
          <p:cNvPr id="13" name="SOL I NÚVOL">
            <a:hlinkClick r:id="" action="ppaction://media"/>
            <a:extLst>
              <a:ext uri="{FF2B5EF4-FFF2-40B4-BE49-F238E27FC236}">
                <a16:creationId xmlns:a16="http://schemas.microsoft.com/office/drawing/2014/main" id="{DC0746E4-C220-418F-A33D-C866216ED8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43943" y="619123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6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234 -1.85185E-6 L 0.25234 -0.17708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886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81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033022" y="5014675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PLUJA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019357" y="5014675"/>
            <a:ext cx="308597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GOTA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6951" y="3737645"/>
            <a:ext cx="1104896" cy="110489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979887" y="4121281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C763BDCA-D2DC-43AA-8994-0AEC8254C3BF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98F1511-D656-4477-9F32-B9815EA45E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241" y="639851"/>
            <a:ext cx="3098007" cy="3240000"/>
          </a:xfrm>
          <a:prstGeom prst="rect">
            <a:avLst/>
          </a:prstGeom>
        </p:spPr>
      </p:pic>
      <p:pic>
        <p:nvPicPr>
          <p:cNvPr id="16" name="PLUJA">
            <a:hlinkClick r:id="" action="ppaction://media"/>
            <a:extLst>
              <a:ext uri="{FF2B5EF4-FFF2-40B4-BE49-F238E27FC236}">
                <a16:creationId xmlns:a16="http://schemas.microsoft.com/office/drawing/2014/main" id="{EF63880F-5DE4-48D3-AC26-F99D4F6720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88459" y="619123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4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2.08333E-6 -4.07407E-6 L -0.31224 -0.1773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12" y="-886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2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643329" y="5148795"/>
            <a:ext cx="395118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TEMPESTA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37269" y="5172125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NÚVOL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953" y="3899793"/>
            <a:ext cx="1146470" cy="1146470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4301572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015BBC3-02AD-4B0B-A964-F62542769544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A98B0E11-9645-4496-A71C-E63C418C1D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332" y="966975"/>
            <a:ext cx="3098007" cy="3240000"/>
          </a:xfrm>
          <a:prstGeom prst="rect">
            <a:avLst/>
          </a:prstGeom>
        </p:spPr>
      </p:pic>
      <p:pic>
        <p:nvPicPr>
          <p:cNvPr id="19" name="TEMPESTA">
            <a:hlinkClick r:id="" action="ppaction://media"/>
            <a:extLst>
              <a:ext uri="{FF2B5EF4-FFF2-40B4-BE49-F238E27FC236}">
                <a16:creationId xmlns:a16="http://schemas.microsoft.com/office/drawing/2014/main" id="{8968CC3E-42E8-4676-8407-6E84955CF4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91554" y="62756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3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3.54167E-6 0.00833 L 0.2655 -0.18959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68" y="-990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98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608909" y="5075310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NEU</a:t>
            </a:r>
            <a:endParaRPr lang="es-ES" sz="6000" dirty="0">
              <a:ln w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8324828" y="5121838"/>
            <a:ext cx="272288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SOL</a:t>
            </a:r>
            <a:r>
              <a:rPr lang="es-E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999" y="3453246"/>
            <a:ext cx="1524003" cy="1524003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273050" y="4216421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05AD282-1ACC-485E-B951-06C59052941A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7A68C91A-C4A7-4573-A35E-A4CFDF67FC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921" y="726491"/>
            <a:ext cx="3650702" cy="3240000"/>
          </a:xfrm>
          <a:prstGeom prst="rect">
            <a:avLst/>
          </a:prstGeom>
        </p:spPr>
      </p:pic>
      <p:pic>
        <p:nvPicPr>
          <p:cNvPr id="18" name="NEU">
            <a:hlinkClick r:id="" action="ppaction://media"/>
            <a:extLst>
              <a:ext uri="{FF2B5EF4-FFF2-40B4-BE49-F238E27FC236}">
                <a16:creationId xmlns:a16="http://schemas.microsoft.com/office/drawing/2014/main" id="{6E8B6148-D69C-4A96-8297-98F0D6D43B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48754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9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2.08333E-6 2.59259E-6 L 0.27161 -0.15139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81" y="-756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9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532547" y="5116494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 VENT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42074" y="5116494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GEL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978" y="3934255"/>
            <a:ext cx="1087138" cy="108713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273036" y="4245942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306C13C9-4BBA-45C8-A696-5CCAB67EE168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ED91D549-86BF-4891-9BC0-73ADA57D0801}"/>
              </a:ext>
            </a:extLst>
          </p:cNvPr>
          <p:cNvGrpSpPr/>
          <p:nvPr/>
        </p:nvGrpSpPr>
        <p:grpSpPr>
          <a:xfrm>
            <a:off x="4099472" y="956963"/>
            <a:ext cx="3603511" cy="3385955"/>
            <a:chOff x="4168514" y="1190208"/>
            <a:chExt cx="3603511" cy="3385955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03E56E28-ED54-4073-AD09-193F9C155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8514" y="1190208"/>
              <a:ext cx="3603511" cy="3078000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7505FA79-DCBC-4096-8083-DDECF88E6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4153" y="3036396"/>
              <a:ext cx="1539767" cy="1539767"/>
            </a:xfrm>
            <a:prstGeom prst="rect">
              <a:avLst/>
            </a:prstGeom>
          </p:spPr>
        </p:pic>
      </p:grpSp>
      <p:pic>
        <p:nvPicPr>
          <p:cNvPr id="20" name="VENT">
            <a:hlinkClick r:id="" action="ppaction://media"/>
            <a:extLst>
              <a:ext uri="{FF2B5EF4-FFF2-40B4-BE49-F238E27FC236}">
                <a16:creationId xmlns:a16="http://schemas.microsoft.com/office/drawing/2014/main" id="{1464730B-C28C-4C8E-B034-516EC9121B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06147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2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3.54167E-6 4.07407E-6 L -0.29597 -0.11459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05" y="-574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9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359533" y="4960880"/>
            <a:ext cx="37800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6000" dirty="0">
                <a:ln w="0"/>
              </a:rPr>
              <a:t> </a:t>
            </a:r>
            <a:r>
              <a:rPr lang="es-ES" sz="5400" dirty="0">
                <a:ln w="0"/>
              </a:rPr>
              <a:t>BOIRA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42075" y="5007046"/>
            <a:ext cx="3780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5400" dirty="0">
                <a:ln w="0"/>
              </a:rPr>
              <a:t>PLUJA</a:t>
            </a:r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766" y="3713895"/>
            <a:ext cx="1139534" cy="1139534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273036" y="4159824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0E989D7-6F40-42C2-A467-1E4B93B8A555}"/>
              </a:ext>
            </a:extLst>
          </p:cNvPr>
          <p:cNvSpPr txBox="1"/>
          <p:nvPr/>
        </p:nvSpPr>
        <p:spPr>
          <a:xfrm>
            <a:off x="377190" y="399693"/>
            <a:ext cx="279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dirty="0"/>
              <a:t>Quin </a:t>
            </a:r>
            <a:r>
              <a:rPr lang="ca-ES" sz="3600" b="1" u="sng" dirty="0"/>
              <a:t>dia </a:t>
            </a:r>
            <a:r>
              <a:rPr lang="ca-ES" sz="3600" dirty="0"/>
              <a:t>fa ...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B962EEB-0EC7-4C93-B620-C6D1B4D0BB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75" y="1046024"/>
            <a:ext cx="2593669" cy="2593669"/>
          </a:xfrm>
          <a:prstGeom prst="rect">
            <a:avLst/>
          </a:prstGeom>
        </p:spPr>
      </p:pic>
      <p:pic>
        <p:nvPicPr>
          <p:cNvPr id="18" name="BOIRA">
            <a:hlinkClick r:id="" action="ppaction://media"/>
            <a:extLst>
              <a:ext uri="{FF2B5EF4-FFF2-40B4-BE49-F238E27FC236}">
                <a16:creationId xmlns:a16="http://schemas.microsoft.com/office/drawing/2014/main" id="{18AE611B-9D20-4B3E-B2B7-9623C66B7A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64748" y="60724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72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3.75E-6 -3.7037E-6 L -0.26263 -0.13935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38" y="-696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7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817658" y="5108144"/>
            <a:ext cx="368835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n w="0"/>
              </a:rPr>
              <a:t>SÒLIDA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7CC257B5-93EB-4CD9-BAC9-506BD1AA1339}"/>
              </a:ext>
            </a:extLst>
          </p:cNvPr>
          <p:cNvSpPr txBox="1"/>
          <p:nvPr/>
        </p:nvSpPr>
        <p:spPr>
          <a:xfrm>
            <a:off x="377190" y="399693"/>
            <a:ext cx="2882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200" dirty="0"/>
              <a:t>Com és </a:t>
            </a:r>
            <a:r>
              <a:rPr lang="ca-ES" sz="3200" b="1" u="sng" dirty="0"/>
              <a:t>l’aigua</a:t>
            </a:r>
            <a:r>
              <a:rPr lang="ca-ES" sz="3200" dirty="0"/>
              <a:t>? </a:t>
            </a:r>
          </a:p>
        </p:txBody>
      </p:sp>
      <p:sp>
        <p:nvSpPr>
          <p:cNvPr id="3" name="Llamada rectangular redondeada 2"/>
          <p:cNvSpPr/>
          <p:nvPr/>
        </p:nvSpPr>
        <p:spPr>
          <a:xfrm>
            <a:off x="7997605" y="1368063"/>
            <a:ext cx="1924944" cy="1364566"/>
          </a:xfrm>
          <a:prstGeom prst="wedgeRoundRectCallout">
            <a:avLst>
              <a:gd name="adj1" fmla="val -116749"/>
              <a:gd name="adj2" fmla="val 2305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Com és l'aigua">
            <a:hlinkClick r:id="" action="ppaction://media"/>
            <a:extLst>
              <a:ext uri="{FF2B5EF4-FFF2-40B4-BE49-F238E27FC236}">
                <a16:creationId xmlns:a16="http://schemas.microsoft.com/office/drawing/2014/main" id="{F3E1C1BC-9456-4415-8665-4371BAF00B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363518" y="6204381"/>
            <a:ext cx="406400" cy="406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D5256AF-9005-42DA-9139-3E9018C7C2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837" y="1494146"/>
            <a:ext cx="3078000" cy="3078000"/>
          </a:xfrm>
          <a:prstGeom prst="rect">
            <a:avLst/>
          </a:prstGeom>
        </p:spPr>
      </p:pic>
      <p:pic>
        <p:nvPicPr>
          <p:cNvPr id="5" name="SÒLIDA">
            <a:hlinkClick r:id="" action="ppaction://media"/>
            <a:extLst>
              <a:ext uri="{FF2B5EF4-FFF2-40B4-BE49-F238E27FC236}">
                <a16:creationId xmlns:a16="http://schemas.microsoft.com/office/drawing/2014/main" id="{12006479-AF81-475D-A3EF-5BF27884DC0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55033" y="6204381"/>
            <a:ext cx="406400" cy="40640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0F1C502F-2FB3-40D2-A9DA-AF9025F52CF0}"/>
              </a:ext>
            </a:extLst>
          </p:cNvPr>
          <p:cNvSpPr txBox="1"/>
          <p:nvPr/>
        </p:nvSpPr>
        <p:spPr>
          <a:xfrm>
            <a:off x="8629877" y="1865680"/>
            <a:ext cx="86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GLAÇ</a:t>
            </a:r>
          </a:p>
        </p:txBody>
      </p:sp>
    </p:spTree>
    <p:extLst>
      <p:ext uri="{BB962C8B-B14F-4D97-AF65-F5344CB8AC3E}">
        <p14:creationId xmlns:p14="http://schemas.microsoft.com/office/powerpoint/2010/main" val="241105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1"/>
      <p:bldP spid="3" grpId="0" animBg="1"/>
      <p:bldP spid="17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9746</TotalTime>
  <Words>955</Words>
  <Application>Microsoft Office PowerPoint</Application>
  <PresentationFormat>Panorámica</PresentationFormat>
  <Paragraphs>275</Paragraphs>
  <Slides>89</Slides>
  <Notes>0</Notes>
  <HiddenSlides>0</HiddenSlides>
  <MMClips>80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89</vt:i4>
      </vt:variant>
    </vt:vector>
  </HeadingPairs>
  <TitlesOfParts>
    <vt:vector size="94" baseType="lpstr">
      <vt:lpstr>Arial</vt:lpstr>
      <vt:lpstr>Calibri</vt:lpstr>
      <vt:lpstr>Calibri Light</vt:lpstr>
      <vt:lpstr>Tahoma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JAVIER VACA ROMAN</dc:creator>
  <cp:lastModifiedBy>FRANCISCO JAVIER VACA ROMAN</cp:lastModifiedBy>
  <cp:revision>277</cp:revision>
  <dcterms:created xsi:type="dcterms:W3CDTF">2020-04-09T18:31:45Z</dcterms:created>
  <dcterms:modified xsi:type="dcterms:W3CDTF">2026-02-18T07:03:40Z</dcterms:modified>
</cp:coreProperties>
</file>