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511" r:id="rId2"/>
    <p:sldId id="371" r:id="rId3"/>
    <p:sldId id="257" r:id="rId4"/>
    <p:sldId id="455" r:id="rId5"/>
    <p:sldId id="456" r:id="rId6"/>
    <p:sldId id="285" r:id="rId7"/>
    <p:sldId id="457" r:id="rId8"/>
    <p:sldId id="462" r:id="rId9"/>
    <p:sldId id="463" r:id="rId10"/>
    <p:sldId id="464" r:id="rId11"/>
    <p:sldId id="465" r:id="rId12"/>
    <p:sldId id="471" r:id="rId13"/>
    <p:sldId id="507" r:id="rId14"/>
    <p:sldId id="508" r:id="rId15"/>
    <p:sldId id="510" r:id="rId16"/>
    <p:sldId id="374" r:id="rId17"/>
    <p:sldId id="490" r:id="rId18"/>
    <p:sldId id="491" r:id="rId19"/>
    <p:sldId id="489" r:id="rId20"/>
    <p:sldId id="474" r:id="rId21"/>
    <p:sldId id="475" r:id="rId22"/>
    <p:sldId id="476" r:id="rId23"/>
    <p:sldId id="478" r:id="rId24"/>
    <p:sldId id="479" r:id="rId25"/>
    <p:sldId id="480" r:id="rId26"/>
    <p:sldId id="481" r:id="rId27"/>
    <p:sldId id="482" r:id="rId28"/>
    <p:sldId id="483" r:id="rId29"/>
    <p:sldId id="484" r:id="rId30"/>
    <p:sldId id="278" r:id="rId31"/>
    <p:sldId id="485" r:id="rId32"/>
    <p:sldId id="271" r:id="rId33"/>
    <p:sldId id="259" r:id="rId34"/>
    <p:sldId id="258" r:id="rId35"/>
    <p:sldId id="274" r:id="rId36"/>
    <p:sldId id="276" r:id="rId37"/>
    <p:sldId id="262" r:id="rId38"/>
    <p:sldId id="486" r:id="rId39"/>
    <p:sldId id="261" r:id="rId40"/>
    <p:sldId id="320" r:id="rId41"/>
    <p:sldId id="260" r:id="rId42"/>
    <p:sldId id="442" r:id="rId43"/>
    <p:sldId id="273" r:id="rId44"/>
    <p:sldId id="279" r:id="rId45"/>
    <p:sldId id="316" r:id="rId46"/>
    <p:sldId id="391" r:id="rId47"/>
    <p:sldId id="324" r:id="rId48"/>
    <p:sldId id="330" r:id="rId49"/>
    <p:sldId id="319" r:id="rId50"/>
    <p:sldId id="322" r:id="rId51"/>
    <p:sldId id="315" r:id="rId52"/>
    <p:sldId id="400" r:id="rId53"/>
    <p:sldId id="401" r:id="rId54"/>
    <p:sldId id="402" r:id="rId55"/>
    <p:sldId id="405" r:id="rId56"/>
    <p:sldId id="403" r:id="rId57"/>
    <p:sldId id="404" r:id="rId58"/>
    <p:sldId id="487" r:id="rId59"/>
    <p:sldId id="406" r:id="rId60"/>
    <p:sldId id="407" r:id="rId61"/>
    <p:sldId id="408" r:id="rId62"/>
    <p:sldId id="454" r:id="rId63"/>
    <p:sldId id="409" r:id="rId64"/>
    <p:sldId id="410" r:id="rId65"/>
    <p:sldId id="332" r:id="rId66"/>
    <p:sldId id="326" r:id="rId67"/>
    <p:sldId id="393" r:id="rId68"/>
    <p:sldId id="394" r:id="rId69"/>
    <p:sldId id="488" r:id="rId70"/>
    <p:sldId id="493" r:id="rId71"/>
    <p:sldId id="496" r:id="rId72"/>
    <p:sldId id="495" r:id="rId73"/>
    <p:sldId id="494" r:id="rId74"/>
    <p:sldId id="492" r:id="rId75"/>
    <p:sldId id="497" r:id="rId76"/>
    <p:sldId id="498" r:id="rId77"/>
    <p:sldId id="500" r:id="rId78"/>
    <p:sldId id="396" r:id="rId79"/>
    <p:sldId id="503" r:id="rId80"/>
    <p:sldId id="504" r:id="rId81"/>
    <p:sldId id="502" r:id="rId82"/>
    <p:sldId id="506" r:id="rId83"/>
    <p:sldId id="505" r:id="rId84"/>
    <p:sldId id="501" r:id="rId85"/>
    <p:sldId id="395" r:id="rId86"/>
    <p:sldId id="318" r:id="rId87"/>
    <p:sldId id="323" r:id="rId88"/>
    <p:sldId id="328" r:id="rId89"/>
    <p:sldId id="317" r:id="rId9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wZiP0KgeCfWvnauJgkZag==" hashData="qZImca17VyDTupQ4TfhaBa/4ZN+fC+Q4ERIuKjKmMNoqZwyPW6tzFYHUyobQXdhdKv20wzRKSgki8b7NdYsql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F0"/>
    <a:srgbClr val="F92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3842" autoAdjust="0"/>
  </p:normalViewPr>
  <p:slideViewPr>
    <p:cSldViewPr snapToGrid="0">
      <p:cViewPr varScale="1">
        <p:scale>
          <a:sx n="79" d="100"/>
          <a:sy n="79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F002C-4B30-442A-8AB3-2B63FCB05802}" type="datetimeFigureOut">
              <a:rPr lang="ca-ES" smtClean="0"/>
              <a:t>18/2/2026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9FB88-C503-4A44-8407-24464BFA055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0582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72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0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88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35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04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40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11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8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2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6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43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7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9.m4a"/><Relationship Id="rId7" Type="http://schemas.openxmlformats.org/officeDocument/2006/relationships/image" Target="../media/image2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9.m4a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openxmlformats.org/officeDocument/2006/relationships/slideLayout" Target="../slideLayouts/slideLayout1.xml"/><Relationship Id="rId3" Type="http://schemas.microsoft.com/office/2007/relationships/media" Target="../media/media11.m4a"/><Relationship Id="rId7" Type="http://schemas.microsoft.com/office/2007/relationships/media" Target="../media/media13.m4a"/><Relationship Id="rId12" Type="http://schemas.openxmlformats.org/officeDocument/2006/relationships/audio" Target="../media/media15.m4a"/><Relationship Id="rId17" Type="http://schemas.openxmlformats.org/officeDocument/2006/relationships/image" Target="../media/image4.png"/><Relationship Id="rId2" Type="http://schemas.openxmlformats.org/officeDocument/2006/relationships/audio" Target="../media/media10.m4a"/><Relationship Id="rId16" Type="http://schemas.openxmlformats.org/officeDocument/2006/relationships/image" Target="../media/image16.png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microsoft.com/office/2007/relationships/media" Target="../media/media15.m4a"/><Relationship Id="rId5" Type="http://schemas.microsoft.com/office/2007/relationships/media" Target="../media/media12.m4a"/><Relationship Id="rId15" Type="http://schemas.openxmlformats.org/officeDocument/2006/relationships/image" Target="../media/image2.jpeg"/><Relationship Id="rId10" Type="http://schemas.openxmlformats.org/officeDocument/2006/relationships/audio" Target="../media/media14.m4a"/><Relationship Id="rId4" Type="http://schemas.openxmlformats.org/officeDocument/2006/relationships/audio" Target="../media/media11.m4a"/><Relationship Id="rId9" Type="http://schemas.microsoft.com/office/2007/relationships/media" Target="../media/media14.m4a"/><Relationship Id="rId1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1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3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3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3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3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8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1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1.png"/><Relationship Id="rId5" Type="http://schemas.openxmlformats.org/officeDocument/2006/relationships/image" Target="../media/image50.png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0.png"/><Relationship Id="rId9" Type="http://schemas.openxmlformats.org/officeDocument/2006/relationships/image" Target="../media/image3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2.jpe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8.png"/><Relationship Id="rId9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1.png"/><Relationship Id="rId9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1.png"/><Relationship Id="rId9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8.png"/><Relationship Id="rId9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8.png"/><Relationship Id="rId9" Type="http://schemas.openxmlformats.org/officeDocument/2006/relationships/image" Target="../media/image2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7.m4a"/><Relationship Id="rId7" Type="http://schemas.openxmlformats.org/officeDocument/2006/relationships/image" Target="../media/image2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.m4a"/><Relationship Id="rId9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1.png"/><Relationship Id="rId9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2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4.png"/><Relationship Id="rId9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8.m4a"/><Relationship Id="rId7" Type="http://schemas.openxmlformats.org/officeDocument/2006/relationships/image" Target="../media/image2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.m4a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5" y="1353859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L’AIGUA  I  L’AIRE</a:t>
            </a:r>
            <a:endParaRPr lang="es-ES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2947986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0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817658" y="5108144"/>
            <a:ext cx="368835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GASOSA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377190" y="399693"/>
            <a:ext cx="2882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/>
              <a:t>Com és </a:t>
            </a:r>
            <a:r>
              <a:rPr lang="ca-ES" sz="3200" b="1" u="sng" dirty="0"/>
              <a:t>l’aigua</a:t>
            </a:r>
            <a:r>
              <a:rPr lang="ca-ES" sz="3200" dirty="0"/>
              <a:t>? </a:t>
            </a:r>
          </a:p>
        </p:txBody>
      </p:sp>
      <p:sp>
        <p:nvSpPr>
          <p:cNvPr id="3" name="Llamada rectangular redondeada 2"/>
          <p:cNvSpPr/>
          <p:nvPr/>
        </p:nvSpPr>
        <p:spPr>
          <a:xfrm>
            <a:off x="7832713" y="1630417"/>
            <a:ext cx="1924944" cy="1364566"/>
          </a:xfrm>
          <a:prstGeom prst="wedgeRoundRectCallout">
            <a:avLst>
              <a:gd name="adj1" fmla="val -118306"/>
              <a:gd name="adj2" fmla="val 987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Com és l'aigua">
            <a:hlinkClick r:id="" action="ppaction://media"/>
            <a:extLst>
              <a:ext uri="{FF2B5EF4-FFF2-40B4-BE49-F238E27FC236}">
                <a16:creationId xmlns:a16="http://schemas.microsoft.com/office/drawing/2014/main" id="{F3E1C1BC-9456-4415-8665-4371BAF00B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63518" y="6204381"/>
            <a:ext cx="406400" cy="406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CD72517-8C42-4624-9D8C-7768AE526E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37" y="1630417"/>
            <a:ext cx="3078000" cy="3078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97FE58A-D73E-44FF-92FD-21B495DE73D9}"/>
              </a:ext>
            </a:extLst>
          </p:cNvPr>
          <p:cNvSpPr txBox="1"/>
          <p:nvPr/>
        </p:nvSpPr>
        <p:spPr>
          <a:xfrm>
            <a:off x="8363385" y="2128034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VAPOR</a:t>
            </a:r>
          </a:p>
        </p:txBody>
      </p:sp>
      <p:pic>
        <p:nvPicPr>
          <p:cNvPr id="10" name="GASOSA">
            <a:hlinkClick r:id="" action="ppaction://media"/>
            <a:extLst>
              <a:ext uri="{FF2B5EF4-FFF2-40B4-BE49-F238E27FC236}">
                <a16:creationId xmlns:a16="http://schemas.microsoft.com/office/drawing/2014/main" id="{74887EF6-6BB9-407C-A7CC-9A17DB0599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5190" y="6204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1"/>
      <p:bldP spid="3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7" y="1438266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CICLE DE L’AIGUA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2947986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9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CAB511-F9A9-4267-BA82-D6369F46B19E}"/>
              </a:ext>
            </a:extLst>
          </p:cNvPr>
          <p:cNvSpPr txBox="1"/>
          <p:nvPr/>
        </p:nvSpPr>
        <p:spPr>
          <a:xfrm>
            <a:off x="516138" y="253117"/>
            <a:ext cx="43301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dirty="0"/>
              <a:t>El </a:t>
            </a:r>
            <a:r>
              <a:rPr lang="ca-ES" sz="2800" b="1" u="sng" dirty="0"/>
              <a:t>CICLE DE L’AIGUA</a:t>
            </a:r>
            <a:r>
              <a:rPr lang="ca-ES" sz="2800" dirty="0"/>
              <a:t> </a:t>
            </a:r>
            <a:r>
              <a:rPr lang="ca-ES" sz="2800" b="1" u="sng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543F0A-9343-455C-8E26-5406EE78420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r="1911"/>
          <a:stretch/>
        </p:blipFill>
        <p:spPr>
          <a:xfrm>
            <a:off x="3341389" y="922356"/>
            <a:ext cx="6210322" cy="5278635"/>
          </a:xfrm>
          <a:prstGeom prst="rect">
            <a:avLst/>
          </a:prstGeom>
        </p:spPr>
      </p:pic>
      <p:sp>
        <p:nvSpPr>
          <p:cNvPr id="10" name="Flecha: curvada hacia la derecha 9">
            <a:extLst>
              <a:ext uri="{FF2B5EF4-FFF2-40B4-BE49-F238E27FC236}">
                <a16:creationId xmlns:a16="http://schemas.microsoft.com/office/drawing/2014/main" id="{47531025-C340-406F-8B07-2EE76731AC90}"/>
              </a:ext>
            </a:extLst>
          </p:cNvPr>
          <p:cNvSpPr/>
          <p:nvPr/>
        </p:nvSpPr>
        <p:spPr>
          <a:xfrm>
            <a:off x="2458720" y="2855554"/>
            <a:ext cx="830558" cy="1412240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BE1810A0-7B93-4D5E-A911-434F1A48972C}"/>
              </a:ext>
            </a:extLst>
          </p:cNvPr>
          <p:cNvSpPr/>
          <p:nvPr/>
        </p:nvSpPr>
        <p:spPr>
          <a:xfrm rot="16818989">
            <a:off x="4817732" y="3156104"/>
            <a:ext cx="1216602" cy="2820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310759F8-7EFD-4A15-86E9-F48F45AAD3F4}"/>
              </a:ext>
            </a:extLst>
          </p:cNvPr>
          <p:cNvSpPr/>
          <p:nvPr/>
        </p:nvSpPr>
        <p:spPr>
          <a:xfrm rot="5612586">
            <a:off x="6355776" y="2236533"/>
            <a:ext cx="515927" cy="16318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58CAAE49-A6BA-4814-829E-F8D9321299F8}"/>
              </a:ext>
            </a:extLst>
          </p:cNvPr>
          <p:cNvSpPr/>
          <p:nvPr/>
        </p:nvSpPr>
        <p:spPr>
          <a:xfrm rot="5612586">
            <a:off x="8245536" y="2197540"/>
            <a:ext cx="515927" cy="16318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05344AA7-140B-4C0C-8520-DCCE825A75F1}"/>
              </a:ext>
            </a:extLst>
          </p:cNvPr>
          <p:cNvSpPr/>
          <p:nvPr/>
        </p:nvSpPr>
        <p:spPr>
          <a:xfrm rot="5713435">
            <a:off x="6518783" y="4651601"/>
            <a:ext cx="972454" cy="22091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058FEBA-DBFC-4FF3-807B-97C59C804E51}"/>
              </a:ext>
            </a:extLst>
          </p:cNvPr>
          <p:cNvSpPr txBox="1"/>
          <p:nvPr/>
        </p:nvSpPr>
        <p:spPr>
          <a:xfrm>
            <a:off x="293476" y="3297905"/>
            <a:ext cx="20191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L’AIGUA S’ESCALFA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90CBA18-B4D2-4B6E-A36D-D64B2F686553}"/>
              </a:ext>
            </a:extLst>
          </p:cNvPr>
          <p:cNvSpPr txBox="1"/>
          <p:nvPr/>
        </p:nvSpPr>
        <p:spPr>
          <a:xfrm>
            <a:off x="4756914" y="2172316"/>
            <a:ext cx="15270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S’EVAPORA </a:t>
            </a:r>
          </a:p>
        </p:txBody>
      </p:sp>
      <p:sp>
        <p:nvSpPr>
          <p:cNvPr id="2" name="Flecha: curvada hacia abajo 1">
            <a:extLst>
              <a:ext uri="{FF2B5EF4-FFF2-40B4-BE49-F238E27FC236}">
                <a16:creationId xmlns:a16="http://schemas.microsoft.com/office/drawing/2014/main" id="{4B4D8057-29C2-43DE-8DD3-12CF7D819962}"/>
              </a:ext>
            </a:extLst>
          </p:cNvPr>
          <p:cNvSpPr/>
          <p:nvPr/>
        </p:nvSpPr>
        <p:spPr>
          <a:xfrm>
            <a:off x="5673724" y="1227650"/>
            <a:ext cx="1850808" cy="514159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48A8BEA-50C7-4464-B78C-4DC8449A63EA}"/>
              </a:ext>
            </a:extLst>
          </p:cNvPr>
          <p:cNvSpPr txBox="1"/>
          <p:nvPr/>
        </p:nvSpPr>
        <p:spPr>
          <a:xfrm>
            <a:off x="5835598" y="797143"/>
            <a:ext cx="15270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 NÚVOL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5329D8-9B99-4792-8C94-EF15DE50DB6F}"/>
              </a:ext>
            </a:extLst>
          </p:cNvPr>
          <p:cNvSpPr txBox="1"/>
          <p:nvPr/>
        </p:nvSpPr>
        <p:spPr>
          <a:xfrm>
            <a:off x="6886252" y="2450804"/>
            <a:ext cx="147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AIGUA – NEU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3DCB4C-4144-4930-8A83-E4591C65CD5D}"/>
              </a:ext>
            </a:extLst>
          </p:cNvPr>
          <p:cNvSpPr txBox="1"/>
          <p:nvPr/>
        </p:nvSpPr>
        <p:spPr>
          <a:xfrm>
            <a:off x="6613739" y="5381538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MAR</a:t>
            </a:r>
          </a:p>
        </p:txBody>
      </p:sp>
      <p:pic>
        <p:nvPicPr>
          <p:cNvPr id="18" name="EL CICLE DE L'AIGUA">
            <a:hlinkClick r:id="" action="ppaction://media"/>
            <a:extLst>
              <a:ext uri="{FF2B5EF4-FFF2-40B4-BE49-F238E27FC236}">
                <a16:creationId xmlns:a16="http://schemas.microsoft.com/office/drawing/2014/main" id="{4EF8C42E-04F2-4F09-8454-3A9B291F2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60489" y="6242033"/>
            <a:ext cx="406400" cy="406400"/>
          </a:xfrm>
          <a:prstGeom prst="rect">
            <a:avLst/>
          </a:prstGeom>
        </p:spPr>
      </p:pic>
      <p:pic>
        <p:nvPicPr>
          <p:cNvPr id="6" name="L'AIGUA S'ESCALFA">
            <a:hlinkClick r:id="" action="ppaction://media"/>
            <a:extLst>
              <a:ext uri="{FF2B5EF4-FFF2-40B4-BE49-F238E27FC236}">
                <a16:creationId xmlns:a16="http://schemas.microsoft.com/office/drawing/2014/main" id="{30F564AF-5FF7-43A4-8C10-1A080EE05A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201314" y="3392539"/>
            <a:ext cx="274698" cy="274698"/>
          </a:xfrm>
          <a:prstGeom prst="rect">
            <a:avLst/>
          </a:prstGeom>
        </p:spPr>
      </p:pic>
      <p:pic>
        <p:nvPicPr>
          <p:cNvPr id="15" name="S'EVAPORA">
            <a:hlinkClick r:id="" action="ppaction://media"/>
            <a:extLst>
              <a:ext uri="{FF2B5EF4-FFF2-40B4-BE49-F238E27FC236}">
                <a16:creationId xmlns:a16="http://schemas.microsoft.com/office/drawing/2014/main" id="{9D625597-2404-47FB-A818-469603A44C9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96000" y="2246588"/>
            <a:ext cx="182880" cy="182880"/>
          </a:xfrm>
          <a:prstGeom prst="rect">
            <a:avLst/>
          </a:prstGeom>
        </p:spPr>
      </p:pic>
      <p:pic>
        <p:nvPicPr>
          <p:cNvPr id="17" name="L'AIGUA ES REFREDA I">
            <a:hlinkClick r:id="" action="ppaction://media"/>
            <a:extLst>
              <a:ext uri="{FF2B5EF4-FFF2-40B4-BE49-F238E27FC236}">
                <a16:creationId xmlns:a16="http://schemas.microsoft.com/office/drawing/2014/main" id="{14C2C5CA-CABE-43DF-8F88-BAB377D9716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79278" y="884636"/>
            <a:ext cx="180003" cy="180003"/>
          </a:xfrm>
          <a:prstGeom prst="rect">
            <a:avLst/>
          </a:prstGeom>
        </p:spPr>
      </p:pic>
      <p:pic>
        <p:nvPicPr>
          <p:cNvPr id="19" name="CAU EN FORMA D'AIGUA O NEU">
            <a:hlinkClick r:id="" action="ppaction://media"/>
            <a:extLst>
              <a:ext uri="{FF2B5EF4-FFF2-40B4-BE49-F238E27FC236}">
                <a16:creationId xmlns:a16="http://schemas.microsoft.com/office/drawing/2014/main" id="{484D0DC4-167C-4254-BA56-E55AAB3AD06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201791" y="2543364"/>
            <a:ext cx="184212" cy="184212"/>
          </a:xfrm>
          <a:prstGeom prst="rect">
            <a:avLst/>
          </a:prstGeom>
        </p:spPr>
      </p:pic>
      <p:pic>
        <p:nvPicPr>
          <p:cNvPr id="20" name="ARRIBA AL MAR">
            <a:hlinkClick r:id="" action="ppaction://media"/>
            <a:extLst>
              <a:ext uri="{FF2B5EF4-FFF2-40B4-BE49-F238E27FC236}">
                <a16:creationId xmlns:a16="http://schemas.microsoft.com/office/drawing/2014/main" id="{3F341C7C-0230-4252-BDBB-D45A2AD57C7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271853" y="5487834"/>
            <a:ext cx="142516" cy="14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16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26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91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0" grpId="0" animBg="1"/>
      <p:bldP spid="12" grpId="0" animBg="1"/>
      <p:bldP spid="22" grpId="0" animBg="1"/>
      <p:bldP spid="23" grpId="0" animBg="1"/>
      <p:bldP spid="25" grpId="0" animBg="1"/>
      <p:bldP spid="11" grpId="0"/>
      <p:bldP spid="13" grpId="0"/>
      <p:bldP spid="2" grpId="0" animBg="1"/>
      <p:bldP spid="14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25077" y="509583"/>
            <a:ext cx="5420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</a:rPr>
              <a:t>EVAPORACIÓ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711413" y="5040258"/>
            <a:ext cx="155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VAPOR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5346609" y="3176996"/>
            <a:ext cx="1777075" cy="78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2139340" y="5040258"/>
            <a:ext cx="208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AIGUA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340" y="2410325"/>
            <a:ext cx="1977845" cy="1977845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991620" y="147592"/>
            <a:ext cx="1524003" cy="1524003"/>
            <a:chOff x="753035" y="623044"/>
            <a:chExt cx="1524003" cy="1524003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6796">
              <a:off x="753035" y="623044"/>
              <a:ext cx="1524003" cy="1524003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1256822" y="1187927"/>
              <a:ext cx="539216" cy="36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SOL</a:t>
              </a:r>
            </a:p>
          </p:txBody>
        </p:sp>
      </p:grpSp>
      <p:cxnSp>
        <p:nvCxnSpPr>
          <p:cNvPr id="18" name="Conector recto 17"/>
          <p:cNvCxnSpPr/>
          <p:nvPr/>
        </p:nvCxnSpPr>
        <p:spPr>
          <a:xfrm>
            <a:off x="1386087" y="1493839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2060995" y="1671595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353770" y="1327398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7957728" y="1663839"/>
            <a:ext cx="2688061" cy="2908237"/>
            <a:chOff x="7957728" y="1663839"/>
            <a:chExt cx="2688061" cy="290823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35124">
              <a:off x="7957728" y="1884015"/>
              <a:ext cx="2688061" cy="2688061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9007368" y="1663839"/>
              <a:ext cx="1260764" cy="69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" name="L'AIGUA S'ESCALFA">
            <a:hlinkClick r:id="" action="ppaction://media"/>
            <a:extLst>
              <a:ext uri="{FF2B5EF4-FFF2-40B4-BE49-F238E27FC236}">
                <a16:creationId xmlns:a16="http://schemas.microsoft.com/office/drawing/2014/main" id="{30F564AF-5FF7-43A4-8C10-1A080EE05A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55764" y="6247125"/>
            <a:ext cx="274698" cy="27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-7.40741E-7 L 0.08425 0.31528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08425 0.31527 " pathEditMode="relative" rAng="0" ptsTypes="AA">
                                      <p:cBhvr>
                                        <p:cTn id="3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10638 0.40578 " pathEditMode="relative" rAng="0" ptsTypes="AA">
                                      <p:cBhvr>
                                        <p:cTn id="3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34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/>
      <p:bldP spid="7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25077" y="509583"/>
            <a:ext cx="5420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</a:rPr>
              <a:t>CONDENSACIÓ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5443591" y="3176995"/>
            <a:ext cx="1777075" cy="78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1970050" y="4558624"/>
            <a:ext cx="208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VAPOR</a:t>
            </a:r>
          </a:p>
        </p:txBody>
      </p:sp>
      <p:pic>
        <p:nvPicPr>
          <p:cNvPr id="12" name="Imagen 1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5" b="95385" l="5385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98" y="334550"/>
            <a:ext cx="1119505" cy="1119505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1188208" y="1504965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2888264" y="1617225"/>
            <a:ext cx="1260764" cy="695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19530">
            <a:off x="1864172" y="1970223"/>
            <a:ext cx="2298384" cy="2298384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1863116" y="1682721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155891" y="1338524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8500519" y="4558624"/>
            <a:ext cx="208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AIGUA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4913" y="2374036"/>
            <a:ext cx="1977845" cy="197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2.59259E-6 L 0.08425 0.31528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08425 0.31528 " pathEditMode="relative" rAng="0" ptsTypes="AA">
                                      <p:cBhvr>
                                        <p:cTn id="3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0638 0.40579 " pathEditMode="relative" rAng="0" ptsTypes="AA">
                                      <p:cBhvr>
                                        <p:cTn id="3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25077" y="509583"/>
            <a:ext cx="5420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FF0000"/>
                </a:solidFill>
              </a:rPr>
              <a:t>FUNCIÓ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665286" y="5023606"/>
            <a:ext cx="194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AIGUA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5471300" y="3176995"/>
            <a:ext cx="1777075" cy="78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1838254" y="5023606"/>
            <a:ext cx="2688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70C0"/>
                </a:solidFill>
              </a:rPr>
              <a:t>GEL/NEU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592" y="2580779"/>
            <a:ext cx="1977845" cy="19778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211" y="2011257"/>
            <a:ext cx="3116888" cy="3116888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894010" y="220020"/>
            <a:ext cx="1524003" cy="1524003"/>
            <a:chOff x="753035" y="623044"/>
            <a:chExt cx="1524003" cy="1524003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6796">
              <a:off x="753035" y="623044"/>
              <a:ext cx="1524003" cy="1524003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1256822" y="1187927"/>
              <a:ext cx="539216" cy="36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SOL</a:t>
              </a:r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1288477" y="1566267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1963385" y="1744023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2256160" y="1399826"/>
            <a:ext cx="552448" cy="10355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3753" r="4064" b="5992"/>
          <a:stretch/>
        </p:blipFill>
        <p:spPr>
          <a:xfrm>
            <a:off x="11003989" y="184630"/>
            <a:ext cx="954934" cy="5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4.81481E-6 L 0.08424 0.31527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08425 0.31528 " pathEditMode="relative" rAng="0" ptsTypes="AA">
                                      <p:cBhvr>
                                        <p:cTn id="3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10638 0.40579 " pathEditMode="relative" rAng="0" ptsTypes="AA">
                                      <p:cBhvr>
                                        <p:cTn id="3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750086" y="1452333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L’AIGUA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004257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7C00098-42FA-42D0-855F-A6472F081DD3}"/>
              </a:ext>
            </a:extLst>
          </p:cNvPr>
          <p:cNvSpPr txBox="1"/>
          <p:nvPr/>
        </p:nvSpPr>
        <p:spPr>
          <a:xfrm>
            <a:off x="516138" y="507117"/>
            <a:ext cx="31852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3200" b="1" u="sng" dirty="0"/>
              <a:t>L’AIGUA</a:t>
            </a:r>
            <a:r>
              <a:rPr lang="ca-ES" sz="2800" dirty="0"/>
              <a:t> </a:t>
            </a:r>
            <a:r>
              <a:rPr lang="ca-ES" sz="2800" b="1" u="sng" dirty="0"/>
              <a:t>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361E349-1821-4888-9590-C33721982BC2}"/>
              </a:ext>
            </a:extLst>
          </p:cNvPr>
          <p:cNvSpPr/>
          <p:nvPr/>
        </p:nvSpPr>
        <p:spPr>
          <a:xfrm>
            <a:off x="1398494" y="2141462"/>
            <a:ext cx="2160000" cy="2160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47F909B-6699-44B5-BBA1-4F1100973CEE}"/>
              </a:ext>
            </a:extLst>
          </p:cNvPr>
          <p:cNvSpPr/>
          <p:nvPr/>
        </p:nvSpPr>
        <p:spPr>
          <a:xfrm>
            <a:off x="7370667" y="2141462"/>
            <a:ext cx="2160000" cy="216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BC95C2-1D95-4654-9A12-9AE9C777A1B0}"/>
              </a:ext>
            </a:extLst>
          </p:cNvPr>
          <p:cNvSpPr txBox="1"/>
          <p:nvPr/>
        </p:nvSpPr>
        <p:spPr>
          <a:xfrm>
            <a:off x="1537089" y="4739458"/>
            <a:ext cx="188280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AIGUA</a:t>
            </a:r>
            <a:r>
              <a:rPr lang="ca-ES" sz="2800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999AC3-CAFE-4297-83AF-907919ABC3D9}"/>
              </a:ext>
            </a:extLst>
          </p:cNvPr>
          <p:cNvSpPr txBox="1"/>
          <p:nvPr/>
        </p:nvSpPr>
        <p:spPr>
          <a:xfrm>
            <a:off x="7509262" y="4739459"/>
            <a:ext cx="188280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DOLÇA</a:t>
            </a:r>
            <a:r>
              <a:rPr lang="ca-ES" sz="2800" dirty="0"/>
              <a:t> 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58C2721-D4A0-4F35-82C9-6E5305666BD4}"/>
              </a:ext>
            </a:extLst>
          </p:cNvPr>
          <p:cNvCxnSpPr/>
          <p:nvPr/>
        </p:nvCxnSpPr>
        <p:spPr>
          <a:xfrm flipV="1">
            <a:off x="9392071" y="1987677"/>
            <a:ext cx="906903" cy="547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AIGUA DOLÇA">
            <a:hlinkClick r:id="" action="ppaction://media"/>
            <a:extLst>
              <a:ext uri="{FF2B5EF4-FFF2-40B4-BE49-F238E27FC236}">
                <a16:creationId xmlns:a16="http://schemas.microsoft.com/office/drawing/2014/main" id="{3E152AD1-FD65-4A6A-AEC0-0D555E52CB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0743" y="5940612"/>
            <a:ext cx="406400" cy="406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291" y="1339875"/>
            <a:ext cx="1074904" cy="1074904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15" name="Flecha derecha 14"/>
          <p:cNvSpPr/>
          <p:nvPr/>
        </p:nvSpPr>
        <p:spPr>
          <a:xfrm>
            <a:off x="4576043" y="2828756"/>
            <a:ext cx="1777075" cy="78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9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9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7C00098-42FA-42D0-855F-A6472F081DD3}"/>
              </a:ext>
            </a:extLst>
          </p:cNvPr>
          <p:cNvSpPr txBox="1"/>
          <p:nvPr/>
        </p:nvSpPr>
        <p:spPr>
          <a:xfrm>
            <a:off x="516138" y="507117"/>
            <a:ext cx="31852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3200" b="1" u="sng" dirty="0"/>
              <a:t>L’AIGUA</a:t>
            </a:r>
            <a:r>
              <a:rPr lang="ca-ES" sz="2800" dirty="0"/>
              <a:t> </a:t>
            </a:r>
            <a:r>
              <a:rPr lang="ca-ES" sz="2800" b="1" u="sng" dirty="0"/>
              <a:t>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361E349-1821-4888-9590-C33721982BC2}"/>
              </a:ext>
            </a:extLst>
          </p:cNvPr>
          <p:cNvSpPr/>
          <p:nvPr/>
        </p:nvSpPr>
        <p:spPr>
          <a:xfrm>
            <a:off x="1398494" y="2141462"/>
            <a:ext cx="2160000" cy="2160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47F909B-6699-44B5-BBA1-4F1100973CEE}"/>
              </a:ext>
            </a:extLst>
          </p:cNvPr>
          <p:cNvSpPr/>
          <p:nvPr/>
        </p:nvSpPr>
        <p:spPr>
          <a:xfrm>
            <a:off x="7370667" y="2141462"/>
            <a:ext cx="2160000" cy="216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BC95C2-1D95-4654-9A12-9AE9C777A1B0}"/>
              </a:ext>
            </a:extLst>
          </p:cNvPr>
          <p:cNvSpPr txBox="1"/>
          <p:nvPr/>
        </p:nvSpPr>
        <p:spPr>
          <a:xfrm>
            <a:off x="1537089" y="4585970"/>
            <a:ext cx="188280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AIGUA</a:t>
            </a:r>
            <a:r>
              <a:rPr lang="ca-ES" sz="2800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999AC3-CAFE-4297-83AF-907919ABC3D9}"/>
              </a:ext>
            </a:extLst>
          </p:cNvPr>
          <p:cNvSpPr txBox="1"/>
          <p:nvPr/>
        </p:nvSpPr>
        <p:spPr>
          <a:xfrm>
            <a:off x="7509262" y="4583322"/>
            <a:ext cx="188280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SALADA</a:t>
            </a:r>
            <a:r>
              <a:rPr lang="ca-ES" sz="2800" dirty="0"/>
              <a:t> 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58C2721-D4A0-4F35-82C9-6E5305666BD4}"/>
              </a:ext>
            </a:extLst>
          </p:cNvPr>
          <p:cNvCxnSpPr/>
          <p:nvPr/>
        </p:nvCxnSpPr>
        <p:spPr>
          <a:xfrm flipV="1">
            <a:off x="9347922" y="1859602"/>
            <a:ext cx="964681" cy="563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704669A8-7C72-41EF-9E82-1C22CF021232}"/>
              </a:ext>
            </a:extLst>
          </p:cNvPr>
          <p:cNvSpPr/>
          <p:nvPr/>
        </p:nvSpPr>
        <p:spPr>
          <a:xfrm>
            <a:off x="10455452" y="1061462"/>
            <a:ext cx="1080000" cy="10800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AIGUA SALADA">
            <a:hlinkClick r:id="" action="ppaction://media"/>
            <a:extLst>
              <a:ext uri="{FF2B5EF4-FFF2-40B4-BE49-F238E27FC236}">
                <a16:creationId xmlns:a16="http://schemas.microsoft.com/office/drawing/2014/main" id="{A616C20A-34BA-400F-89A8-9962DE12E2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95452" y="5940612"/>
            <a:ext cx="406400" cy="406400"/>
          </a:xfrm>
          <a:prstGeom prst="rect">
            <a:avLst/>
          </a:prstGeom>
        </p:spPr>
      </p:pic>
      <p:sp>
        <p:nvSpPr>
          <p:cNvPr id="14" name="Flecha derecha 13"/>
          <p:cNvSpPr/>
          <p:nvPr/>
        </p:nvSpPr>
        <p:spPr>
          <a:xfrm>
            <a:off x="4576043" y="2828756"/>
            <a:ext cx="1777075" cy="78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82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20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750086" y="1452333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L’AIRE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004257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7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5" y="1353859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NECESSITEM L’AIGUA I L’AIRE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2947986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7C00098-42FA-42D0-855F-A6472F081DD3}"/>
              </a:ext>
            </a:extLst>
          </p:cNvPr>
          <p:cNvSpPr txBox="1"/>
          <p:nvPr/>
        </p:nvSpPr>
        <p:spPr>
          <a:xfrm>
            <a:off x="516138" y="507117"/>
            <a:ext cx="31852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3200" b="1" u="sng" dirty="0"/>
              <a:t>L’AIRE</a:t>
            </a:r>
            <a:r>
              <a:rPr lang="ca-ES" sz="2800" b="1" u="sng" dirty="0"/>
              <a:t>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361E349-1821-4888-9590-C33721982BC2}"/>
              </a:ext>
            </a:extLst>
          </p:cNvPr>
          <p:cNvSpPr/>
          <p:nvPr/>
        </p:nvSpPr>
        <p:spPr>
          <a:xfrm>
            <a:off x="1398494" y="2141462"/>
            <a:ext cx="2160000" cy="2160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C37D82-97D4-4B20-B27B-DCECF27C0942}"/>
              </a:ext>
            </a:extLst>
          </p:cNvPr>
          <p:cNvSpPr txBox="1"/>
          <p:nvPr/>
        </p:nvSpPr>
        <p:spPr>
          <a:xfrm>
            <a:off x="4628667" y="2567146"/>
            <a:ext cx="20191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dirty="0"/>
              <a:t>OXÍGEN</a:t>
            </a:r>
            <a:r>
              <a:rPr lang="ca-ES" dirty="0"/>
              <a:t>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47F909B-6699-44B5-BBA1-4F1100973CEE}"/>
              </a:ext>
            </a:extLst>
          </p:cNvPr>
          <p:cNvSpPr/>
          <p:nvPr/>
        </p:nvSpPr>
        <p:spPr>
          <a:xfrm>
            <a:off x="8078014" y="2141462"/>
            <a:ext cx="2160000" cy="2160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BC95C2-1D95-4654-9A12-9AE9C777A1B0}"/>
              </a:ext>
            </a:extLst>
          </p:cNvPr>
          <p:cNvSpPr txBox="1"/>
          <p:nvPr/>
        </p:nvSpPr>
        <p:spPr>
          <a:xfrm>
            <a:off x="1537089" y="4618894"/>
            <a:ext cx="188280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AIRE</a:t>
            </a:r>
            <a:r>
              <a:rPr lang="ca-ES" sz="2800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999AC3-CAFE-4297-83AF-907919ABC3D9}"/>
              </a:ext>
            </a:extLst>
          </p:cNvPr>
          <p:cNvSpPr txBox="1"/>
          <p:nvPr/>
        </p:nvSpPr>
        <p:spPr>
          <a:xfrm>
            <a:off x="8216609" y="4618893"/>
            <a:ext cx="188280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RESPIRAR</a:t>
            </a:r>
            <a:r>
              <a:rPr lang="ca-ES" sz="2800" dirty="0"/>
              <a:t> </a:t>
            </a:r>
          </a:p>
        </p:txBody>
      </p:sp>
      <p:pic>
        <p:nvPicPr>
          <p:cNvPr id="3" name="L'AIRE">
            <a:hlinkClick r:id="" action="ppaction://media"/>
            <a:extLst>
              <a:ext uri="{FF2B5EF4-FFF2-40B4-BE49-F238E27FC236}">
                <a16:creationId xmlns:a16="http://schemas.microsoft.com/office/drawing/2014/main" id="{60F1729C-5C30-492D-83A2-782F9955CC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93166" y="6072496"/>
            <a:ext cx="406400" cy="406400"/>
          </a:xfrm>
          <a:prstGeom prst="rect">
            <a:avLst/>
          </a:prstGeom>
        </p:spPr>
      </p:pic>
      <p:sp>
        <p:nvSpPr>
          <p:cNvPr id="14" name="Flecha derecha 13"/>
          <p:cNvSpPr/>
          <p:nvPr/>
        </p:nvSpPr>
        <p:spPr>
          <a:xfrm>
            <a:off x="4929715" y="2828756"/>
            <a:ext cx="1777075" cy="78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25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2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7C00098-42FA-42D0-855F-A6472F081DD3}"/>
              </a:ext>
            </a:extLst>
          </p:cNvPr>
          <p:cNvSpPr txBox="1"/>
          <p:nvPr/>
        </p:nvSpPr>
        <p:spPr>
          <a:xfrm>
            <a:off x="516138" y="507117"/>
            <a:ext cx="43856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dirty="0"/>
              <a:t>L’AIRE </a:t>
            </a:r>
            <a:r>
              <a:rPr lang="ca-ES" sz="2800" b="1" u="sng" dirty="0"/>
              <a:t>NO TE FORMA</a:t>
            </a:r>
            <a:r>
              <a:rPr lang="ca-ES" sz="2800" dirty="0"/>
              <a:t> </a:t>
            </a:r>
            <a:r>
              <a:rPr lang="ca-ES" sz="2800" b="1" u="sng" dirty="0"/>
              <a:t>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361E349-1821-4888-9590-C33721982BC2}"/>
              </a:ext>
            </a:extLst>
          </p:cNvPr>
          <p:cNvSpPr/>
          <p:nvPr/>
        </p:nvSpPr>
        <p:spPr>
          <a:xfrm>
            <a:off x="1398494" y="2141462"/>
            <a:ext cx="2160000" cy="216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C37D82-97D4-4B20-B27B-DCECF27C0942}"/>
              </a:ext>
            </a:extLst>
          </p:cNvPr>
          <p:cNvSpPr txBox="1"/>
          <p:nvPr/>
        </p:nvSpPr>
        <p:spPr>
          <a:xfrm>
            <a:off x="4734948" y="2569966"/>
            <a:ext cx="20191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dirty="0"/>
              <a:t>OXÍGEN</a:t>
            </a:r>
            <a:r>
              <a:rPr lang="ca-ES" dirty="0"/>
              <a:t>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47F909B-6699-44B5-BBA1-4F1100973CEE}"/>
              </a:ext>
            </a:extLst>
          </p:cNvPr>
          <p:cNvSpPr/>
          <p:nvPr/>
        </p:nvSpPr>
        <p:spPr>
          <a:xfrm>
            <a:off x="8078014" y="2141462"/>
            <a:ext cx="2160000" cy="216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BC95C2-1D95-4654-9A12-9AE9C777A1B0}"/>
              </a:ext>
            </a:extLst>
          </p:cNvPr>
          <p:cNvSpPr txBox="1"/>
          <p:nvPr/>
        </p:nvSpPr>
        <p:spPr>
          <a:xfrm>
            <a:off x="1398494" y="4633642"/>
            <a:ext cx="2160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DESINFLAT</a:t>
            </a:r>
            <a:r>
              <a:rPr lang="ca-ES" sz="2800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999AC3-CAFE-4297-83AF-907919ABC3D9}"/>
              </a:ext>
            </a:extLst>
          </p:cNvPr>
          <p:cNvSpPr txBox="1"/>
          <p:nvPr/>
        </p:nvSpPr>
        <p:spPr>
          <a:xfrm>
            <a:off x="8216609" y="4633641"/>
            <a:ext cx="188280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INFLAT</a:t>
            </a:r>
            <a:r>
              <a:rPr lang="ca-ES" sz="2800" dirty="0"/>
              <a:t> 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0CC84B1-7E51-409B-960A-523162793AB5}"/>
              </a:ext>
            </a:extLst>
          </p:cNvPr>
          <p:cNvSpPr/>
          <p:nvPr/>
        </p:nvSpPr>
        <p:spPr>
          <a:xfrm>
            <a:off x="4092288" y="442402"/>
            <a:ext cx="716400" cy="7164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Flecha derecha 13"/>
          <p:cNvSpPr/>
          <p:nvPr/>
        </p:nvSpPr>
        <p:spPr>
          <a:xfrm>
            <a:off x="5050744" y="2828756"/>
            <a:ext cx="1777075" cy="78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0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0" grpId="0"/>
      <p:bldP spid="11" grpId="0" animBg="1"/>
      <p:bldP spid="12" grpId="0" animBg="1"/>
      <p:bldP spid="13" grpId="0" animBg="1"/>
      <p:bldP spid="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02602" y="1157365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TEMPS METEOROLÒGIC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004257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42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071658" y="5097984"/>
            <a:ext cx="368835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SOL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6ACF5F-F5B2-4B3E-B43F-CFDF12E3EC93}"/>
              </a:ext>
            </a:extLst>
          </p:cNvPr>
          <p:cNvSpPr txBox="1"/>
          <p:nvPr/>
        </p:nvSpPr>
        <p:spPr>
          <a:xfrm>
            <a:off x="516138" y="507117"/>
            <a:ext cx="43098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u="sng" dirty="0"/>
              <a:t>EL TEMPS METEOROLÒGIC </a:t>
            </a:r>
          </a:p>
        </p:txBody>
      </p:sp>
      <p:pic>
        <p:nvPicPr>
          <p:cNvPr id="6" name="SOL">
            <a:hlinkClick r:id="" action="ppaction://media"/>
            <a:extLst>
              <a:ext uri="{FF2B5EF4-FFF2-40B4-BE49-F238E27FC236}">
                <a16:creationId xmlns:a16="http://schemas.microsoft.com/office/drawing/2014/main" id="{5B1AE806-2AFC-496B-B643-68C10266A8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0743" y="5910447"/>
            <a:ext cx="406400" cy="406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9E0469A-1512-4366-BAC8-2F977E3E9D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47" y="1532171"/>
            <a:ext cx="3063979" cy="30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760905" y="5056833"/>
            <a:ext cx="430986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SOL I NÚVOL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167694F-7DC6-4497-A16D-1D6D53FEC1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00" y="1469280"/>
            <a:ext cx="3053473" cy="3078000"/>
          </a:xfrm>
          <a:prstGeom prst="rect">
            <a:avLst/>
          </a:prstGeom>
        </p:spPr>
      </p:pic>
      <p:pic>
        <p:nvPicPr>
          <p:cNvPr id="5" name="SOL I NÚVOL">
            <a:hlinkClick r:id="" action="ppaction://media"/>
            <a:extLst>
              <a:ext uri="{FF2B5EF4-FFF2-40B4-BE49-F238E27FC236}">
                <a16:creationId xmlns:a16="http://schemas.microsoft.com/office/drawing/2014/main" id="{BCA56B1F-BE62-43F9-8AC5-C8923D74D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54715" y="6072496"/>
            <a:ext cx="406400" cy="4064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76ACF5F-F5B2-4B3E-B43F-CFDF12E3EC93}"/>
              </a:ext>
            </a:extLst>
          </p:cNvPr>
          <p:cNvSpPr txBox="1"/>
          <p:nvPr/>
        </p:nvSpPr>
        <p:spPr>
          <a:xfrm>
            <a:off x="516138" y="507117"/>
            <a:ext cx="43098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u="sng" dirty="0"/>
              <a:t>EL TEMPS METEOROLÒGIC </a:t>
            </a:r>
          </a:p>
        </p:txBody>
      </p:sp>
    </p:spTree>
    <p:extLst>
      <p:ext uri="{BB962C8B-B14F-4D97-AF65-F5344CB8AC3E}">
        <p14:creationId xmlns:p14="http://schemas.microsoft.com/office/powerpoint/2010/main" val="108354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071658" y="5097984"/>
            <a:ext cx="430986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PLUJA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03D916-F6A3-42B7-8970-C924FE5CBC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46" y="1525160"/>
            <a:ext cx="2943107" cy="307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1D38D86-D696-4225-AF37-9512B414C2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6" y="1677560"/>
            <a:ext cx="2943107" cy="3078000"/>
          </a:xfrm>
          <a:prstGeom prst="rect">
            <a:avLst/>
          </a:prstGeom>
        </p:spPr>
      </p:pic>
      <p:pic>
        <p:nvPicPr>
          <p:cNvPr id="5" name="PLUJA">
            <a:hlinkClick r:id="" action="ppaction://media"/>
            <a:extLst>
              <a:ext uri="{FF2B5EF4-FFF2-40B4-BE49-F238E27FC236}">
                <a16:creationId xmlns:a16="http://schemas.microsoft.com/office/drawing/2014/main" id="{6C949332-7DAA-4F54-A123-FBC852AAD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07750" y="6096000"/>
            <a:ext cx="406400" cy="4064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76ACF5F-F5B2-4B3E-B43F-CFDF12E3EC93}"/>
              </a:ext>
            </a:extLst>
          </p:cNvPr>
          <p:cNvSpPr txBox="1"/>
          <p:nvPr/>
        </p:nvSpPr>
        <p:spPr>
          <a:xfrm>
            <a:off x="516138" y="507117"/>
            <a:ext cx="43098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u="sng" dirty="0"/>
              <a:t>EL TEMPS METEOROLÒGIC </a:t>
            </a:r>
          </a:p>
        </p:txBody>
      </p:sp>
    </p:spTree>
    <p:extLst>
      <p:ext uri="{BB962C8B-B14F-4D97-AF65-F5344CB8AC3E}">
        <p14:creationId xmlns:p14="http://schemas.microsoft.com/office/powerpoint/2010/main" val="1107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071657" y="4838016"/>
            <a:ext cx="430986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TEMPESTA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C955D77-180B-4CE4-89A2-C27F2090A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35" y="1760016"/>
            <a:ext cx="2943107" cy="3078000"/>
          </a:xfrm>
          <a:prstGeom prst="rect">
            <a:avLst/>
          </a:prstGeom>
        </p:spPr>
      </p:pic>
      <p:pic>
        <p:nvPicPr>
          <p:cNvPr id="5" name="TEMPESTA">
            <a:hlinkClick r:id="" action="ppaction://media"/>
            <a:extLst>
              <a:ext uri="{FF2B5EF4-FFF2-40B4-BE49-F238E27FC236}">
                <a16:creationId xmlns:a16="http://schemas.microsoft.com/office/drawing/2014/main" id="{07F02CC2-DEDA-4A86-818D-FE0084A205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0475" y="6146800"/>
            <a:ext cx="406400" cy="4064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76ACF5F-F5B2-4B3E-B43F-CFDF12E3EC93}"/>
              </a:ext>
            </a:extLst>
          </p:cNvPr>
          <p:cNvSpPr txBox="1"/>
          <p:nvPr/>
        </p:nvSpPr>
        <p:spPr>
          <a:xfrm>
            <a:off x="516138" y="507117"/>
            <a:ext cx="43098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u="sng" dirty="0"/>
              <a:t>EL TEMPS METEOROLÒGIC </a:t>
            </a:r>
          </a:p>
        </p:txBody>
      </p:sp>
    </p:spTree>
    <p:extLst>
      <p:ext uri="{BB962C8B-B14F-4D97-AF65-F5344CB8AC3E}">
        <p14:creationId xmlns:p14="http://schemas.microsoft.com/office/powerpoint/2010/main" val="16260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035857" y="5097983"/>
            <a:ext cx="438146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NEU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E3F45A-4131-4481-8AB0-2E6A28E159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05" y="1525160"/>
            <a:ext cx="3468167" cy="3078000"/>
          </a:xfrm>
          <a:prstGeom prst="rect">
            <a:avLst/>
          </a:prstGeom>
        </p:spPr>
      </p:pic>
      <p:pic>
        <p:nvPicPr>
          <p:cNvPr id="5" name="NEU">
            <a:hlinkClick r:id="" action="ppaction://media"/>
            <a:extLst>
              <a:ext uri="{FF2B5EF4-FFF2-40B4-BE49-F238E27FC236}">
                <a16:creationId xmlns:a16="http://schemas.microsoft.com/office/drawing/2014/main" id="{CFBA02C5-F9A4-470F-AEC6-3C7034D150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68075" y="6218238"/>
            <a:ext cx="406400" cy="4064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76ACF5F-F5B2-4B3E-B43F-CFDF12E3EC93}"/>
              </a:ext>
            </a:extLst>
          </p:cNvPr>
          <p:cNvSpPr txBox="1"/>
          <p:nvPr/>
        </p:nvSpPr>
        <p:spPr>
          <a:xfrm>
            <a:off x="516138" y="507117"/>
            <a:ext cx="43098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u="sng" dirty="0"/>
              <a:t>EL TEMPS METEOROLÒGIC </a:t>
            </a:r>
          </a:p>
        </p:txBody>
      </p:sp>
    </p:spTree>
    <p:extLst>
      <p:ext uri="{BB962C8B-B14F-4D97-AF65-F5344CB8AC3E}">
        <p14:creationId xmlns:p14="http://schemas.microsoft.com/office/powerpoint/2010/main" val="8982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805054" y="5361517"/>
            <a:ext cx="438146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VENT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FBCC55B-4334-4743-A23F-2DA4B081F452}"/>
              </a:ext>
            </a:extLst>
          </p:cNvPr>
          <p:cNvGrpSpPr/>
          <p:nvPr/>
        </p:nvGrpSpPr>
        <p:grpSpPr>
          <a:xfrm>
            <a:off x="3062221" y="1081635"/>
            <a:ext cx="5083819" cy="4114035"/>
            <a:chOff x="3289715" y="1193251"/>
            <a:chExt cx="5083819" cy="4114035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B8DF17D-50D7-4B2A-86CE-889207A0A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715" y="1193251"/>
              <a:ext cx="3603511" cy="30780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03BE937-B26D-487C-9ECA-D586EC5F4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8964">
              <a:off x="6833767" y="2537779"/>
              <a:ext cx="1539767" cy="153976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03BE937-B26D-487C-9ECA-D586EC5F4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976" y="3767519"/>
              <a:ext cx="1539767" cy="1539767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03BE937-B26D-487C-9ECA-D586EC5F4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8964">
              <a:off x="3753962" y="3582557"/>
              <a:ext cx="1539767" cy="1539767"/>
            </a:xfrm>
            <a:prstGeom prst="rect">
              <a:avLst/>
            </a:prstGeom>
          </p:spPr>
        </p:pic>
      </p:grpSp>
      <p:pic>
        <p:nvPicPr>
          <p:cNvPr id="14" name="VENT">
            <a:hlinkClick r:id="" action="ppaction://media"/>
            <a:extLst>
              <a:ext uri="{FF2B5EF4-FFF2-40B4-BE49-F238E27FC236}">
                <a16:creationId xmlns:a16="http://schemas.microsoft.com/office/drawing/2014/main" id="{06CCE0DE-AA85-405D-8DBF-6353A92F1A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79200" y="6096000"/>
            <a:ext cx="406400" cy="4064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76ACF5F-F5B2-4B3E-B43F-CFDF12E3EC93}"/>
              </a:ext>
            </a:extLst>
          </p:cNvPr>
          <p:cNvSpPr txBox="1"/>
          <p:nvPr/>
        </p:nvSpPr>
        <p:spPr>
          <a:xfrm>
            <a:off x="516138" y="507117"/>
            <a:ext cx="43098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u="sng" dirty="0"/>
              <a:t>EL TEMPS METEOROLÒGIC 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7589151" y="3404037"/>
            <a:ext cx="635342" cy="5037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/>
          <p:cNvSpPr/>
          <p:nvPr/>
        </p:nvSpPr>
        <p:spPr>
          <a:xfrm>
            <a:off x="4546305" y="4451084"/>
            <a:ext cx="635342" cy="5037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0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860638" y="5097984"/>
            <a:ext cx="438146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BOIRA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2CE0412-A208-4365-A447-57790C9240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10" y="1525160"/>
            <a:ext cx="3078000" cy="3078000"/>
          </a:xfrm>
          <a:prstGeom prst="rect">
            <a:avLst/>
          </a:prstGeom>
        </p:spPr>
      </p:pic>
      <p:pic>
        <p:nvPicPr>
          <p:cNvPr id="4" name="BOIRA">
            <a:hlinkClick r:id="" action="ppaction://media"/>
            <a:extLst>
              <a:ext uri="{FF2B5EF4-FFF2-40B4-BE49-F238E27FC236}">
                <a16:creationId xmlns:a16="http://schemas.microsoft.com/office/drawing/2014/main" id="{62315338-F204-4C8E-AF9B-D3BC0DB939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0313" y="6167438"/>
            <a:ext cx="406400" cy="4064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76ACF5F-F5B2-4B3E-B43F-CFDF12E3EC93}"/>
              </a:ext>
            </a:extLst>
          </p:cNvPr>
          <p:cNvSpPr txBox="1"/>
          <p:nvPr/>
        </p:nvSpPr>
        <p:spPr>
          <a:xfrm>
            <a:off x="516138" y="507117"/>
            <a:ext cx="43098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u="sng" dirty="0"/>
              <a:t>EL TEMPS METEOROLÒGIC </a:t>
            </a:r>
          </a:p>
        </p:txBody>
      </p:sp>
    </p:spTree>
    <p:extLst>
      <p:ext uri="{BB962C8B-B14F-4D97-AF65-F5344CB8AC3E}">
        <p14:creationId xmlns:p14="http://schemas.microsoft.com/office/powerpoint/2010/main" val="3743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90938" y="4955744"/>
            <a:ext cx="47269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LES PERSONES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139039" y="247219"/>
            <a:ext cx="658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/>
              <a:t>Qui necessita </a:t>
            </a:r>
            <a:r>
              <a:rPr lang="ca-ES" sz="3200" b="1" u="sng" dirty="0"/>
              <a:t>l’aigua i l’aire</a:t>
            </a:r>
            <a:r>
              <a:rPr lang="ca-ES" sz="3200" b="1" dirty="0"/>
              <a:t> </a:t>
            </a:r>
            <a:r>
              <a:rPr lang="ca-ES" sz="3200" dirty="0"/>
              <a:t>per viure?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D16CDC8-A47F-4BCE-8905-DB09021C5C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37" y="1770151"/>
            <a:ext cx="3078000" cy="3078000"/>
          </a:xfrm>
          <a:prstGeom prst="rect">
            <a:avLst/>
          </a:prstGeom>
        </p:spPr>
      </p:pic>
      <p:pic>
        <p:nvPicPr>
          <p:cNvPr id="11" name="Qui necessita l'aigua i l'aire per viure">
            <a:hlinkClick r:id="" action="ppaction://media"/>
            <a:extLst>
              <a:ext uri="{FF2B5EF4-FFF2-40B4-BE49-F238E27FC236}">
                <a16:creationId xmlns:a16="http://schemas.microsoft.com/office/drawing/2014/main" id="{DA6349E4-9354-4E18-A6E6-036701124B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84473" y="6204381"/>
            <a:ext cx="406400" cy="406400"/>
          </a:xfrm>
          <a:prstGeom prst="rect">
            <a:avLst/>
          </a:prstGeom>
        </p:spPr>
      </p:pic>
      <p:pic>
        <p:nvPicPr>
          <p:cNvPr id="12" name="Les persones">
            <a:hlinkClick r:id="" action="ppaction://media"/>
            <a:extLst>
              <a:ext uri="{FF2B5EF4-FFF2-40B4-BE49-F238E27FC236}">
                <a16:creationId xmlns:a16="http://schemas.microsoft.com/office/drawing/2014/main" id="{88E3EE08-559D-4993-83B4-9568BD05D6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43943" y="61806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3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39ECF2E3-6C73-45EB-8E83-ACF14F19B669}"/>
              </a:ext>
            </a:extLst>
          </p:cNvPr>
          <p:cNvSpPr/>
          <p:nvPr/>
        </p:nvSpPr>
        <p:spPr>
          <a:xfrm>
            <a:off x="1567208" y="1545290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6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ACTIVITATS</a:t>
            </a:r>
            <a:r>
              <a:rPr lang="es-ES" sz="1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826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5" y="1353859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NECESSITEM L’AIGUA I L’AIRE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2947986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16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63460" y="5169466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PERSONES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799127" y="5169466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PEDRES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14" y="4184215"/>
            <a:ext cx="978891" cy="97889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328358" y="426373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6E5FED-00AC-4B66-B3A6-AB911E67D5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591671"/>
            <a:ext cx="3240000" cy="3240000"/>
          </a:xfrm>
          <a:prstGeom prst="rect">
            <a:avLst/>
          </a:prstGeom>
        </p:spPr>
      </p:pic>
      <p:pic>
        <p:nvPicPr>
          <p:cNvPr id="11" name="Les persones">
            <a:hlinkClick r:id="" action="ppaction://media"/>
            <a:extLst>
              <a:ext uri="{FF2B5EF4-FFF2-40B4-BE49-F238E27FC236}">
                <a16:creationId xmlns:a16="http://schemas.microsoft.com/office/drawing/2014/main" id="{F5265743-EEFA-4445-8DE5-29F414DF12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99934" y="63470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0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8412 -0.1740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6" y="-870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0048" y="5326794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ANIMALS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811659" y="5326794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SOL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91" y="4166514"/>
            <a:ext cx="1084114" cy="108411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389336" y="43748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1EDF10B-8D99-4F0B-8B70-2E5491817D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00" y="935117"/>
            <a:ext cx="3078000" cy="3078000"/>
          </a:xfrm>
          <a:prstGeom prst="rect">
            <a:avLst/>
          </a:prstGeom>
        </p:spPr>
      </p:pic>
      <p:pic>
        <p:nvPicPr>
          <p:cNvPr id="3" name="Els animals">
            <a:hlinkClick r:id="" action="ppaction://media"/>
            <a:extLst>
              <a:ext uri="{FF2B5EF4-FFF2-40B4-BE49-F238E27FC236}">
                <a16:creationId xmlns:a16="http://schemas.microsoft.com/office/drawing/2014/main" id="{15CB4D0F-819E-49DF-A7A8-4FB42E21C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15772" y="63609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29492 -0.1324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662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147258" y="5101933"/>
            <a:ext cx="337488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PLANTES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76437" y="5098853"/>
            <a:ext cx="407721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NUVOLS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173" y="3889457"/>
            <a:ext cx="1120193" cy="112019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037503" y="4289212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74C4644-9508-4587-AA79-6FFDC99F45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34" y="440464"/>
            <a:ext cx="3240000" cy="3240000"/>
          </a:xfrm>
          <a:prstGeom prst="rect">
            <a:avLst/>
          </a:prstGeom>
        </p:spPr>
      </p:pic>
      <p:pic>
        <p:nvPicPr>
          <p:cNvPr id="11" name="LES PLANTES">
            <a:hlinkClick r:id="" action="ppaction://media"/>
            <a:extLst>
              <a:ext uri="{FF2B5EF4-FFF2-40B4-BE49-F238E27FC236}">
                <a16:creationId xmlns:a16="http://schemas.microsoft.com/office/drawing/2014/main" id="{DE12A3DC-89E3-4E04-AA3A-904D90B8D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43943" y="63470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6.25E-7 -0.00209 L -0.32513 -0.17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865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016096" y="5129462"/>
            <a:ext cx="38812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PERSONES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995" y="5055517"/>
            <a:ext cx="388126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SOL</a:t>
            </a:r>
            <a:endParaRPr lang="es-ES" sz="60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286" y="3826055"/>
            <a:ext cx="1142882" cy="1142882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354408" y="417756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018C0BC-AB0F-456A-996C-B5A82580EA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57" y="591671"/>
            <a:ext cx="3240000" cy="3240000"/>
          </a:xfrm>
          <a:prstGeom prst="rect">
            <a:avLst/>
          </a:prstGeom>
        </p:spPr>
      </p:pic>
      <p:pic>
        <p:nvPicPr>
          <p:cNvPr id="17" name="Les persones">
            <a:hlinkClick r:id="" action="ppaction://media"/>
            <a:extLst>
              <a:ext uri="{FF2B5EF4-FFF2-40B4-BE49-F238E27FC236}">
                <a16:creationId xmlns:a16="http://schemas.microsoft.com/office/drawing/2014/main" id="{89EF5971-6767-491B-BAFF-5BE0DE7FA8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1374" y="621331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5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586 0.00208 L -0.30977 -0.1615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81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9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856311" y="5342851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ANIMALS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96047" y="5342851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PEDRES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58" y="3751635"/>
            <a:ext cx="1441327" cy="144132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172829" y="43792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5" name="Els animals">
            <a:hlinkClick r:id="" action="ppaction://media"/>
            <a:extLst>
              <a:ext uri="{FF2B5EF4-FFF2-40B4-BE49-F238E27FC236}">
                <a16:creationId xmlns:a16="http://schemas.microsoft.com/office/drawing/2014/main" id="{4EC2E00A-782F-4463-8345-4AA7A8FD91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15772" y="6360999"/>
            <a:ext cx="406400" cy="4064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3B7C7E9-C4FA-46C3-9388-3CE0EA4CBE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00" y="673635"/>
            <a:ext cx="3078000" cy="30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04167E-6 3.7037E-6 L -0.29609 -0.2076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-103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9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78851" y="5314772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PLANTES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481860" y="5314773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SOL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14" y="3726069"/>
            <a:ext cx="1459631" cy="145963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12821" y="44558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DF3EE4-B3A6-44C9-9E19-A91D14523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10" y="486069"/>
            <a:ext cx="3240000" cy="3240000"/>
          </a:xfrm>
          <a:prstGeom prst="rect">
            <a:avLst/>
          </a:prstGeom>
        </p:spPr>
      </p:pic>
      <p:pic>
        <p:nvPicPr>
          <p:cNvPr id="13" name="LES PLANTES">
            <a:hlinkClick r:id="" action="ppaction://media"/>
            <a:extLst>
              <a:ext uri="{FF2B5EF4-FFF2-40B4-BE49-F238E27FC236}">
                <a16:creationId xmlns:a16="http://schemas.microsoft.com/office/drawing/2014/main" id="{296C5F3C-25DF-4882-B5A5-2845AFD09A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43943" y="63470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0833E-6 -1.11111E-6 L 0.26666 -0.1925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63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7" y="1438266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L’AIGUA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2947986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66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019612" y="5198513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MAR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96254" y="5244679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AIRE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76" y="3849497"/>
            <a:ext cx="1298896" cy="129889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429277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FA9F3BE-7A63-454F-AC7B-7A665FAC8CCA}"/>
              </a:ext>
            </a:extLst>
          </p:cNvPr>
          <p:cNvSpPr txBox="1"/>
          <p:nvPr/>
        </p:nvSpPr>
        <p:spPr>
          <a:xfrm>
            <a:off x="161592" y="341213"/>
            <a:ext cx="5324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b="1" u="sng" dirty="0"/>
              <a:t>L’aigua</a:t>
            </a:r>
            <a:r>
              <a:rPr lang="ca-ES" sz="2800" dirty="0"/>
              <a:t> la podem trobar...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E744241-4DD0-43B0-92E0-EABE09721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54" y="864433"/>
            <a:ext cx="3240000" cy="32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1" name="MAR">
            <a:hlinkClick r:id="" action="ppaction://media"/>
            <a:extLst>
              <a:ext uri="{FF2B5EF4-FFF2-40B4-BE49-F238E27FC236}">
                <a16:creationId xmlns:a16="http://schemas.microsoft.com/office/drawing/2014/main" id="{266454FA-9514-4B06-A8DD-8306648FF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88459" y="63608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8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-4.44444E-6 L -0.30352 -0.1395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-699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4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1" animBg="1"/>
      <p:bldP spid="8" grpId="2" animBg="1"/>
      <p:bldP spid="8" grpId="3" animBg="1"/>
      <p:bldP spid="5" grpId="1" animBg="1"/>
      <p:bldP spid="5" grpId="2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90938" y="4955744"/>
            <a:ext cx="47269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ELS ANIMALS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139039" y="247219"/>
            <a:ext cx="658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/>
              <a:t>Qui necessita </a:t>
            </a:r>
            <a:r>
              <a:rPr lang="ca-ES" sz="3200" b="1" u="sng" dirty="0"/>
              <a:t>l’aigua i l’aire</a:t>
            </a:r>
            <a:r>
              <a:rPr lang="ca-ES" sz="3200" b="1" dirty="0"/>
              <a:t> </a:t>
            </a:r>
            <a:r>
              <a:rPr lang="ca-ES" sz="3200" dirty="0"/>
              <a:t>per viure?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DC0CEE-AB28-414C-9FCA-282B98925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18" y="1595517"/>
            <a:ext cx="3078000" cy="3078000"/>
          </a:xfrm>
          <a:prstGeom prst="rect">
            <a:avLst/>
          </a:prstGeom>
        </p:spPr>
      </p:pic>
      <p:pic>
        <p:nvPicPr>
          <p:cNvPr id="4" name="Els animals">
            <a:hlinkClick r:id="" action="ppaction://media"/>
            <a:extLst>
              <a:ext uri="{FF2B5EF4-FFF2-40B4-BE49-F238E27FC236}">
                <a16:creationId xmlns:a16="http://schemas.microsoft.com/office/drawing/2014/main" id="{D0458629-6E5B-41B3-9017-8C93A41673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5092" y="6204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6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03360" y="5270602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RIU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5270602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MUNTANYA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37" y="3708492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432970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6E95647-E914-45F8-B33F-2A4C9A6C7E81}"/>
              </a:ext>
            </a:extLst>
          </p:cNvPr>
          <p:cNvSpPr txBox="1"/>
          <p:nvPr/>
        </p:nvSpPr>
        <p:spPr>
          <a:xfrm>
            <a:off x="161592" y="341213"/>
            <a:ext cx="5324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b="1" u="sng" dirty="0"/>
              <a:t>L’aigua</a:t>
            </a:r>
            <a:r>
              <a:rPr lang="ca-ES" sz="2800" dirty="0"/>
              <a:t> la podem trobar...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6196815-2CE5-44F2-B089-600A0A4D93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48" y="864433"/>
            <a:ext cx="3240000" cy="32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7" name="RIU">
            <a:hlinkClick r:id="" action="ppaction://media"/>
            <a:extLst>
              <a:ext uri="{FF2B5EF4-FFF2-40B4-BE49-F238E27FC236}">
                <a16:creationId xmlns:a16="http://schemas.microsoft.com/office/drawing/2014/main" id="{FD857322-9FAF-4F9A-866C-975A133409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10869" y="631716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08333E-7 3.7037E-7 L 0.29063 -0.1541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770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25577" y="4947463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LLAC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20396" y="4947463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MADERA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607" y="3310072"/>
            <a:ext cx="1533677" cy="153367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051358" y="407691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2D20E3A-E4AE-4BFB-9064-8DE6CA400119}"/>
              </a:ext>
            </a:extLst>
          </p:cNvPr>
          <p:cNvSpPr txBox="1"/>
          <p:nvPr/>
        </p:nvSpPr>
        <p:spPr>
          <a:xfrm>
            <a:off x="161592" y="341213"/>
            <a:ext cx="5324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b="1" u="sng" dirty="0"/>
              <a:t>L’aigua</a:t>
            </a:r>
            <a:r>
              <a:rPr lang="ca-ES" sz="2800" dirty="0"/>
              <a:t> la podem trobar...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9FD3568-0BC0-4A1D-8A57-C86DA0AD9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96" y="864433"/>
            <a:ext cx="3240000" cy="32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1" name="LLAC">
            <a:hlinkClick r:id="" action="ppaction://media"/>
            <a:extLst>
              <a:ext uri="{FF2B5EF4-FFF2-40B4-BE49-F238E27FC236}">
                <a16:creationId xmlns:a16="http://schemas.microsoft.com/office/drawing/2014/main" id="{C4514FFA-EA50-469E-A8C3-1C3ACD4C01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8075" y="62595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875E-6 2.59259E-6 L -0.30912 -0.0983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-493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25577" y="4933395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CAMP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20396" y="4933395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SORRA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3373715"/>
            <a:ext cx="1421135" cy="1421135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051358" y="406284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A10CB96-6CC8-4233-8E3B-7CE8E854F400}"/>
              </a:ext>
            </a:extLst>
          </p:cNvPr>
          <p:cNvSpPr txBox="1"/>
          <p:nvPr/>
        </p:nvSpPr>
        <p:spPr>
          <a:xfrm>
            <a:off x="161592" y="341213"/>
            <a:ext cx="5324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b="1" u="sng" dirty="0"/>
              <a:t>L’aigua</a:t>
            </a:r>
            <a:r>
              <a:rPr lang="ca-ES" sz="2800" dirty="0"/>
              <a:t> la podem trobar...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8BE0C16-282E-4178-862C-A36C1F5605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96" y="844282"/>
            <a:ext cx="3240000" cy="32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1" name="CAMP">
            <a:hlinkClick r:id="" action="ppaction://media"/>
            <a:extLst>
              <a:ext uri="{FF2B5EF4-FFF2-40B4-BE49-F238E27FC236}">
                <a16:creationId xmlns:a16="http://schemas.microsoft.com/office/drawing/2014/main" id="{D2E70C9A-65D3-4200-9AB4-7FE09553C6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85259" y="6072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1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875E-6 -4.07407E-6 L -0.31159 -0.0986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-493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09580" y="4947255"/>
            <a:ext cx="38787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CIUTAT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333017" y="4947256"/>
            <a:ext cx="410044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VENT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8" y="3314701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76066" y="407670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D91749A-5192-494F-91CB-BD6CDCF4C1DF}"/>
              </a:ext>
            </a:extLst>
          </p:cNvPr>
          <p:cNvSpPr txBox="1"/>
          <p:nvPr/>
        </p:nvSpPr>
        <p:spPr>
          <a:xfrm>
            <a:off x="161592" y="341213"/>
            <a:ext cx="5324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b="1" u="sng" dirty="0"/>
              <a:t>L’aigua</a:t>
            </a:r>
            <a:r>
              <a:rPr lang="ca-ES" sz="2800" dirty="0"/>
              <a:t> la podem trobar...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38A105-2CEE-4F7D-AF77-F91D153A5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469567"/>
            <a:ext cx="3240000" cy="32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1" name="CIUTAT">
            <a:hlinkClick r:id="" action="ppaction://media"/>
            <a:extLst>
              <a:ext uri="{FF2B5EF4-FFF2-40B4-BE49-F238E27FC236}">
                <a16:creationId xmlns:a16="http://schemas.microsoft.com/office/drawing/2014/main" id="{F027179C-CC31-4FA4-B997-7286F2090E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0743" y="61438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6.25E-7 2.59259E-6 L 0.27109 -0.1219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5" y="-611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61983" y="5016526"/>
            <a:ext cx="378735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CASA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64992" y="5016527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MUNTANYA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58" y="3429000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95953" y="414597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0C1D65-DE38-4A72-8048-38C8646F6092}"/>
              </a:ext>
            </a:extLst>
          </p:cNvPr>
          <p:cNvSpPr txBox="1"/>
          <p:nvPr/>
        </p:nvSpPr>
        <p:spPr>
          <a:xfrm>
            <a:off x="267555" y="418254"/>
            <a:ext cx="5324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b="1" u="sng" dirty="0"/>
              <a:t>L’aigua</a:t>
            </a:r>
            <a:r>
              <a:rPr lang="ca-ES" sz="2800" dirty="0"/>
              <a:t> la podem trobar...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4B3ED85-110C-4B5E-AF49-F25590A060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73" y="951001"/>
            <a:ext cx="3240000" cy="32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1" name="CASA">
            <a:hlinkClick r:id="" action="ppaction://media"/>
            <a:extLst>
              <a:ext uri="{FF2B5EF4-FFF2-40B4-BE49-F238E27FC236}">
                <a16:creationId xmlns:a16="http://schemas.microsoft.com/office/drawing/2014/main" id="{040947E3-1C84-448E-8723-C8B556584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37543" y="61438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9167E-6 -2.59259E-6 L 0.27748 -0.0976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67" y="-488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7355" y="4961109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MAR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4903278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PEDRA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12" y="3298777"/>
            <a:ext cx="1583559" cy="1583559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409055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7728E8A-9CA2-4383-9758-8962641E881E}"/>
              </a:ext>
            </a:extLst>
          </p:cNvPr>
          <p:cNvSpPr txBox="1"/>
          <p:nvPr/>
        </p:nvSpPr>
        <p:spPr>
          <a:xfrm>
            <a:off x="161592" y="341213"/>
            <a:ext cx="5324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b="1" u="sng" dirty="0"/>
              <a:t>L’aigua</a:t>
            </a:r>
            <a:r>
              <a:rPr lang="ca-ES" sz="2800" dirty="0"/>
              <a:t> la podem trobar...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AF75BC3-030C-4CB5-B18E-C26A9AF6FB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39" y="943206"/>
            <a:ext cx="3240000" cy="32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6" name="MAR">
            <a:hlinkClick r:id="" action="ppaction://media"/>
            <a:extLst>
              <a:ext uri="{FF2B5EF4-FFF2-40B4-BE49-F238E27FC236}">
                <a16:creationId xmlns:a16="http://schemas.microsoft.com/office/drawing/2014/main" id="{34F89267-8A8C-40C7-88D1-59C6D8ED2F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88459" y="63608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57 -0.00162 L 0.25312 -0.0939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34" y="-463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5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25577" y="4933395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RIU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20396" y="4933395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SOL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07" y="3304304"/>
            <a:ext cx="1517078" cy="151707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051358" y="406284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E21615E-2B8F-41B9-B7AD-8D6101497CD6}"/>
              </a:ext>
            </a:extLst>
          </p:cNvPr>
          <p:cNvSpPr txBox="1"/>
          <p:nvPr/>
        </p:nvSpPr>
        <p:spPr>
          <a:xfrm>
            <a:off x="161592" y="341213"/>
            <a:ext cx="5324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b="1" u="sng" dirty="0"/>
              <a:t>L’aigua</a:t>
            </a:r>
            <a:r>
              <a:rPr lang="ca-ES" sz="2800" dirty="0"/>
              <a:t> la podem trobar...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43B5E88-8FDC-4E4C-91B1-C19C64D617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56" y="864433"/>
            <a:ext cx="3240000" cy="32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7" name="RIU">
            <a:hlinkClick r:id="" action="ppaction://media"/>
            <a:extLst>
              <a:ext uri="{FF2B5EF4-FFF2-40B4-BE49-F238E27FC236}">
                <a16:creationId xmlns:a16="http://schemas.microsoft.com/office/drawing/2014/main" id="{1C86AFED-6D33-4C50-9161-A308418A88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10869" y="631716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875E-6 -4.07407E-6 L -0.31029 -0.1048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-525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60199" y="5002667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LLAC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75818" y="5002668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VENT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63" y="3370113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31485" y="41321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254B788-A7AA-495A-AF6E-39819909E93D}"/>
              </a:ext>
            </a:extLst>
          </p:cNvPr>
          <p:cNvSpPr txBox="1"/>
          <p:nvPr/>
        </p:nvSpPr>
        <p:spPr>
          <a:xfrm>
            <a:off x="161592" y="341213"/>
            <a:ext cx="5324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b="1" u="sng" dirty="0"/>
              <a:t>L’aigua</a:t>
            </a:r>
            <a:r>
              <a:rPr lang="ca-ES" sz="2800" dirty="0"/>
              <a:t> la podem trobar...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974C775-92E5-4095-8751-03EBB68060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818" y="1014910"/>
            <a:ext cx="3240000" cy="32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7" name="LLAC">
            <a:hlinkClick r:id="" action="ppaction://media"/>
            <a:extLst>
              <a:ext uri="{FF2B5EF4-FFF2-40B4-BE49-F238E27FC236}">
                <a16:creationId xmlns:a16="http://schemas.microsoft.com/office/drawing/2014/main" id="{1208247B-D13E-42AB-AC9E-D02DFC6E8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8075" y="62595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45833E-6 0.00023 L 0.29258 -0.083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-416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68015" y="5058086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CAMP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5058086"/>
            <a:ext cx="38130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FUSTA</a:t>
            </a:r>
            <a:endParaRPr lang="es-E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39" y="3491085"/>
            <a:ext cx="1392896" cy="139289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418753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8018F4B-D3CB-418B-B0CB-3F4DE7859100}"/>
              </a:ext>
            </a:extLst>
          </p:cNvPr>
          <p:cNvSpPr txBox="1"/>
          <p:nvPr/>
        </p:nvSpPr>
        <p:spPr>
          <a:xfrm>
            <a:off x="161592" y="341213"/>
            <a:ext cx="5324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b="1" u="sng" dirty="0"/>
              <a:t>L’aigua</a:t>
            </a:r>
            <a:r>
              <a:rPr lang="ca-ES" sz="2800" dirty="0"/>
              <a:t> la podem trobar...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8542D2B-27F8-499D-A639-6A204FBDF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69" y="947533"/>
            <a:ext cx="3240000" cy="32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8" name="CAMP">
            <a:hlinkClick r:id="" action="ppaction://media"/>
            <a:extLst>
              <a:ext uri="{FF2B5EF4-FFF2-40B4-BE49-F238E27FC236}">
                <a16:creationId xmlns:a16="http://schemas.microsoft.com/office/drawing/2014/main" id="{6FCBD6E4-E52A-4963-8AAE-7C73AD44F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3934" y="61438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0833E-6 -1.11111E-6 L 0.26732 -0.0925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-463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63943" y="5107787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CIUTAT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48536" y="5059061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MUNTANYA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146" y="3450099"/>
            <a:ext cx="1542138" cy="154213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049343" y="416755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887BBB-58C2-4471-B198-7CB7C352BC3D}"/>
              </a:ext>
            </a:extLst>
          </p:cNvPr>
          <p:cNvSpPr txBox="1"/>
          <p:nvPr/>
        </p:nvSpPr>
        <p:spPr>
          <a:xfrm>
            <a:off x="161592" y="341213"/>
            <a:ext cx="5324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b="1" u="sng" dirty="0"/>
              <a:t>L’aigua</a:t>
            </a:r>
            <a:r>
              <a:rPr lang="ca-ES" sz="2800" dirty="0"/>
              <a:t> la podem trobar...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8FC2785-DA4B-4F3B-BEB8-8F0A5F746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36" y="981168"/>
            <a:ext cx="3240000" cy="32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7" name="CIUTAT">
            <a:hlinkClick r:id="" action="ppaction://media"/>
            <a:extLst>
              <a:ext uri="{FF2B5EF4-FFF2-40B4-BE49-F238E27FC236}">
                <a16:creationId xmlns:a16="http://schemas.microsoft.com/office/drawing/2014/main" id="{B3BF3F9F-2654-448C-BBA0-2703F64FE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0743" y="61438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6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375E-6 2.96296E-6 L -0.26419 -0.1067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534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90938" y="4955744"/>
            <a:ext cx="472690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LES PLANTES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139039" y="247219"/>
            <a:ext cx="658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/>
              <a:t>Qui necessita </a:t>
            </a:r>
            <a:r>
              <a:rPr lang="ca-ES" sz="3200" b="1" u="sng" dirty="0"/>
              <a:t>l’aigua i l’aire</a:t>
            </a:r>
            <a:r>
              <a:rPr lang="ca-ES" sz="3200" b="1" dirty="0"/>
              <a:t> </a:t>
            </a:r>
            <a:r>
              <a:rPr lang="ca-ES" sz="3200" dirty="0"/>
              <a:t>per viure?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96E200-B8F0-44F9-8B71-242E05D6E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77" y="1316976"/>
            <a:ext cx="3078000" cy="3078000"/>
          </a:xfrm>
          <a:prstGeom prst="rect">
            <a:avLst/>
          </a:prstGeom>
        </p:spPr>
      </p:pic>
      <p:pic>
        <p:nvPicPr>
          <p:cNvPr id="6" name="LES PLANTES">
            <a:hlinkClick r:id="" action="ppaction://media"/>
            <a:extLst>
              <a:ext uri="{FF2B5EF4-FFF2-40B4-BE49-F238E27FC236}">
                <a16:creationId xmlns:a16="http://schemas.microsoft.com/office/drawing/2014/main" id="{FFB4E2D6-B5D5-4FFC-8DE5-96340F98C5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4416" y="6204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6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726509" y="4720758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CASA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03524" y="4720758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SOL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90" y="3272124"/>
            <a:ext cx="1387487" cy="138748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134486" y="39658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B76ABEB-DA36-4553-9CE9-63D8EE05970A}"/>
              </a:ext>
            </a:extLst>
          </p:cNvPr>
          <p:cNvSpPr txBox="1"/>
          <p:nvPr/>
        </p:nvSpPr>
        <p:spPr>
          <a:xfrm>
            <a:off x="267555" y="418254"/>
            <a:ext cx="5324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800" b="1" u="sng" dirty="0"/>
              <a:t>L’aigua</a:t>
            </a:r>
            <a:r>
              <a:rPr lang="ca-ES" sz="2800" dirty="0"/>
              <a:t> la podem trobar...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CB33B28-91A2-46AE-836B-119B1D901E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25" y="794407"/>
            <a:ext cx="3240000" cy="32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7" name="CASA">
            <a:hlinkClick r:id="" action="ppaction://media"/>
            <a:extLst>
              <a:ext uri="{FF2B5EF4-FFF2-40B4-BE49-F238E27FC236}">
                <a16:creationId xmlns:a16="http://schemas.microsoft.com/office/drawing/2014/main" id="{36137A1E-7824-4F54-B36A-ABF6632DA4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37543" y="61438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1.48148E-6 L -0.29271 -0.0828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41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4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567208" y="1480469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ALIMENTS QUE DE LES PLANTES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2821377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221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726509" y="4720758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LÍQUIDA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03524" y="4720758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SOL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677" y="3309049"/>
            <a:ext cx="1387487" cy="138748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134486" y="39658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0BB9492-D5EF-49E8-919F-8D768EB81CD1}"/>
              </a:ext>
            </a:extLst>
          </p:cNvPr>
          <p:cNvSpPr txBox="1"/>
          <p:nvPr/>
        </p:nvSpPr>
        <p:spPr>
          <a:xfrm>
            <a:off x="377190" y="399693"/>
            <a:ext cx="254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/>
              <a:t>Com és </a:t>
            </a:r>
            <a:r>
              <a:rPr lang="ca-ES" sz="2800" b="1" u="sng" dirty="0"/>
              <a:t>l’aigua</a:t>
            </a:r>
            <a:r>
              <a:rPr lang="ca-ES" sz="2800" dirty="0"/>
              <a:t>?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7A0634D-D611-4B72-89E1-8AC52C37DA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84" y="922913"/>
            <a:ext cx="3098007" cy="3240000"/>
          </a:xfrm>
          <a:prstGeom prst="rect">
            <a:avLst/>
          </a:prstGeom>
        </p:spPr>
      </p:pic>
      <p:pic>
        <p:nvPicPr>
          <p:cNvPr id="11" name="LÍQUIDA">
            <a:hlinkClick r:id="" action="ppaction://media"/>
            <a:extLst>
              <a:ext uri="{FF2B5EF4-FFF2-40B4-BE49-F238E27FC236}">
                <a16:creationId xmlns:a16="http://schemas.microsoft.com/office/drawing/2014/main" id="{C9E99178-7DCE-4AF3-A0F0-57A0AD3CE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0743" y="5940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6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1.48148E-6 L -0.2987 -0.125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-629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5720" y="5016522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SÒLIDA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5016524"/>
            <a:ext cx="373457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NÚVOL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68" y="3881503"/>
            <a:ext cx="947658" cy="94765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414597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5DB9725-1DE9-48AC-84B5-B15F22087A3A}"/>
              </a:ext>
            </a:extLst>
          </p:cNvPr>
          <p:cNvSpPr txBox="1"/>
          <p:nvPr/>
        </p:nvSpPr>
        <p:spPr>
          <a:xfrm>
            <a:off x="377190" y="370196"/>
            <a:ext cx="254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/>
              <a:t>Com és </a:t>
            </a:r>
            <a:r>
              <a:rPr lang="ca-ES" sz="2800" b="1" u="sng" dirty="0"/>
              <a:t>l’aigua</a:t>
            </a:r>
            <a:r>
              <a:rPr lang="ca-ES" sz="2800" dirty="0"/>
              <a:t>?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7D91017-9CE7-4229-9E1F-85DA2AAF4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936097"/>
            <a:ext cx="3240000" cy="3240000"/>
          </a:xfrm>
          <a:prstGeom prst="rect">
            <a:avLst/>
          </a:prstGeom>
        </p:spPr>
      </p:pic>
      <p:pic>
        <p:nvPicPr>
          <p:cNvPr id="13" name="SÒLIDA">
            <a:hlinkClick r:id="" action="ppaction://media"/>
            <a:extLst>
              <a:ext uri="{FF2B5EF4-FFF2-40B4-BE49-F238E27FC236}">
                <a16:creationId xmlns:a16="http://schemas.microsoft.com/office/drawing/2014/main" id="{95C53AC6-910A-4DE9-9E3B-F13D523D13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39358" y="6204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29167E-6 -2.59259E-6 L 0.27878 -0.1622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-812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5720" y="5016522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GASOSA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38869" y="5016522"/>
            <a:ext cx="373457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LLARGA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63" y="3405445"/>
            <a:ext cx="1481050" cy="148105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414597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6BAAAE1-7A52-43AE-BB92-CE278EFB87C3}"/>
              </a:ext>
            </a:extLst>
          </p:cNvPr>
          <p:cNvSpPr txBox="1"/>
          <p:nvPr/>
        </p:nvSpPr>
        <p:spPr>
          <a:xfrm>
            <a:off x="377190" y="399693"/>
            <a:ext cx="254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/>
              <a:t>Com és </a:t>
            </a:r>
            <a:r>
              <a:rPr lang="ca-ES" sz="2800" b="1" u="sng" dirty="0"/>
              <a:t>l’aigua</a:t>
            </a:r>
            <a:r>
              <a:rPr lang="ca-ES" sz="2800" dirty="0"/>
              <a:t>?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7168DB7-EF52-4C56-B38E-162E9DD0D6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69" y="661303"/>
            <a:ext cx="3078000" cy="3078000"/>
          </a:xfrm>
          <a:prstGeom prst="rect">
            <a:avLst/>
          </a:prstGeom>
        </p:spPr>
      </p:pic>
      <p:pic>
        <p:nvPicPr>
          <p:cNvPr id="16" name="GASOSA">
            <a:hlinkClick r:id="" action="ppaction://media"/>
            <a:extLst>
              <a:ext uri="{FF2B5EF4-FFF2-40B4-BE49-F238E27FC236}">
                <a16:creationId xmlns:a16="http://schemas.microsoft.com/office/drawing/2014/main" id="{7F10D73B-571C-40D1-9547-79CF0E62A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67039" y="62756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7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29167E-6 -2.59259E-6 L 0.27696 -0.1516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41" y="-759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5720" y="5016522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LÍQUIDA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5016524"/>
            <a:ext cx="373457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SOL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91" y="3429318"/>
            <a:ext cx="1433303" cy="14333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414597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B9BE2EF-F908-40DF-A9BE-A26A9BC6D865}"/>
              </a:ext>
            </a:extLst>
          </p:cNvPr>
          <p:cNvSpPr txBox="1"/>
          <p:nvPr/>
        </p:nvSpPr>
        <p:spPr>
          <a:xfrm>
            <a:off x="377190" y="399693"/>
            <a:ext cx="254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/>
              <a:t>Com és </a:t>
            </a:r>
            <a:r>
              <a:rPr lang="ca-ES" sz="2800" b="1" u="sng" dirty="0"/>
              <a:t>l’aigua</a:t>
            </a:r>
            <a:r>
              <a:rPr lang="ca-ES" sz="2800" dirty="0"/>
              <a:t>?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1751B53-AE0B-40A5-A0A3-D81760538D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20" y="905969"/>
            <a:ext cx="3098007" cy="3240000"/>
          </a:xfrm>
          <a:prstGeom prst="rect">
            <a:avLst/>
          </a:prstGeom>
        </p:spPr>
      </p:pic>
      <p:pic>
        <p:nvPicPr>
          <p:cNvPr id="16" name="LÍQUIDA">
            <a:hlinkClick r:id="" action="ppaction://media"/>
            <a:extLst>
              <a:ext uri="{FF2B5EF4-FFF2-40B4-BE49-F238E27FC236}">
                <a16:creationId xmlns:a16="http://schemas.microsoft.com/office/drawing/2014/main" id="{FEFF912D-A14E-43A5-B70D-6158DE4838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31469" y="6038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6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29167E-6 -2.59259E-6 L 0.28906 -0.1708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-854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811659" y="4720758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SÒLIDA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03524" y="4720758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NÚVOL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31" y="3179110"/>
            <a:ext cx="1387487" cy="138748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180306" y="381502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2B66369-103C-4588-88E4-D2789F5F8D5F}"/>
              </a:ext>
            </a:extLst>
          </p:cNvPr>
          <p:cNvSpPr txBox="1"/>
          <p:nvPr/>
        </p:nvSpPr>
        <p:spPr>
          <a:xfrm>
            <a:off x="377190" y="399693"/>
            <a:ext cx="254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/>
              <a:t>Com és </a:t>
            </a:r>
            <a:r>
              <a:rPr lang="ca-ES" sz="2800" b="1" u="sng" dirty="0"/>
              <a:t>l’aigua</a:t>
            </a:r>
            <a:r>
              <a:rPr lang="ca-ES" sz="2800" dirty="0"/>
              <a:t>? </a:t>
            </a:r>
          </a:p>
        </p:txBody>
      </p:sp>
      <p:pic>
        <p:nvPicPr>
          <p:cNvPr id="17" name="SÒLIDA">
            <a:hlinkClick r:id="" action="ppaction://media"/>
            <a:extLst>
              <a:ext uri="{FF2B5EF4-FFF2-40B4-BE49-F238E27FC236}">
                <a16:creationId xmlns:a16="http://schemas.microsoft.com/office/drawing/2014/main" id="{45D33BFE-AADF-4A1A-9CD1-CF1D37F2D6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39358" y="6204381"/>
            <a:ext cx="406400" cy="4064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B8A62F5-A3AD-4790-9419-A32A74F9C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24" y="870167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7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1.48148E-6 L -0.28763 -0.1421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-710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726509" y="4720758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GASOSA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03524" y="4720758"/>
            <a:ext cx="403103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LLARGA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65" y="3272124"/>
            <a:ext cx="1387487" cy="138748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134486" y="39658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ABD9846-9A27-48B9-91D9-E8335897C190}"/>
              </a:ext>
            </a:extLst>
          </p:cNvPr>
          <p:cNvSpPr txBox="1"/>
          <p:nvPr/>
        </p:nvSpPr>
        <p:spPr>
          <a:xfrm>
            <a:off x="377190" y="399693"/>
            <a:ext cx="254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/>
              <a:t>Com és </a:t>
            </a:r>
            <a:r>
              <a:rPr lang="ca-ES" sz="2800" b="1" u="sng" dirty="0"/>
              <a:t>l’aigua</a:t>
            </a:r>
            <a:r>
              <a:rPr lang="ca-ES" sz="2800" dirty="0"/>
              <a:t>?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F0F6DBB-3A7A-42DF-9FCF-5F94F9DD49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09" y="586179"/>
            <a:ext cx="3078000" cy="3078000"/>
          </a:xfrm>
          <a:prstGeom prst="rect">
            <a:avLst/>
          </a:prstGeom>
        </p:spPr>
      </p:pic>
      <p:pic>
        <p:nvPicPr>
          <p:cNvPr id="17" name="GASOSA">
            <a:hlinkClick r:id="" action="ppaction://media"/>
            <a:extLst>
              <a:ext uri="{FF2B5EF4-FFF2-40B4-BE49-F238E27FC236}">
                <a16:creationId xmlns:a16="http://schemas.microsoft.com/office/drawing/2014/main" id="{A88E145A-9634-4D3F-9AB1-8A112B6849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67039" y="62756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1.48148E-6 L -0.27943 -0.125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629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7" y="1438266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CICLE DE L’AIGUA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2947986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027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5720" y="5016522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SOL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5016524"/>
            <a:ext cx="373457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LLUNA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33" y="3528431"/>
            <a:ext cx="1281405" cy="1281405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414597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68EF667-0772-4086-BB2B-516EB83EDBD4}"/>
              </a:ext>
            </a:extLst>
          </p:cNvPr>
          <p:cNvSpPr txBox="1"/>
          <p:nvPr/>
        </p:nvSpPr>
        <p:spPr>
          <a:xfrm>
            <a:off x="377190" y="399693"/>
            <a:ext cx="4495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L’aigua </a:t>
            </a:r>
            <a:r>
              <a:rPr lang="ca-ES" sz="3600" b="1" u="sng" dirty="0"/>
              <a:t>s’evapora</a:t>
            </a:r>
            <a:r>
              <a:rPr lang="ca-ES" sz="3600" dirty="0"/>
              <a:t> pel...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C1C4DC4-5DCF-4700-B0E3-B8F5FE4C2487}"/>
              </a:ext>
            </a:extLst>
          </p:cNvPr>
          <p:cNvCxnSpPr/>
          <p:nvPr/>
        </p:nvCxnSpPr>
        <p:spPr>
          <a:xfrm flipV="1">
            <a:off x="7669161" y="1430594"/>
            <a:ext cx="1548581" cy="72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16E20F4D-696B-4D32-910E-456F343DAD26}"/>
              </a:ext>
            </a:extLst>
          </p:cNvPr>
          <p:cNvSpPr/>
          <p:nvPr/>
        </p:nvSpPr>
        <p:spPr>
          <a:xfrm>
            <a:off x="9506154" y="591671"/>
            <a:ext cx="1080000" cy="10800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" name="SOL">
            <a:hlinkClick r:id="" action="ppaction://media"/>
            <a:extLst>
              <a:ext uri="{FF2B5EF4-FFF2-40B4-BE49-F238E27FC236}">
                <a16:creationId xmlns:a16="http://schemas.microsoft.com/office/drawing/2014/main" id="{16381F84-0A24-4BE5-88EB-E12F5F0CA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19372" y="6275696"/>
            <a:ext cx="406400" cy="4064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9E0469A-1512-4366-BAC8-2F977E3E9D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2" y="929710"/>
            <a:ext cx="3063979" cy="32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0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29167E-6 -2.59259E-6 L 0.28308 -0.116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58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7" y="1438266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L’AIGUA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2947986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78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03524" y="4720758"/>
            <a:ext cx="403103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AIRE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AE2CEC-0E12-4498-96F7-95C204958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87" y="1361929"/>
            <a:ext cx="3030522" cy="25885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65" y="3286455"/>
            <a:ext cx="1387487" cy="138748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305824" y="387285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52066C4-F228-4694-8B2A-B2474686F5CE}"/>
              </a:ext>
            </a:extLst>
          </p:cNvPr>
          <p:cNvSpPr txBox="1"/>
          <p:nvPr/>
        </p:nvSpPr>
        <p:spPr>
          <a:xfrm>
            <a:off x="377190" y="399693"/>
            <a:ext cx="1038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/>
              <a:t>Les </a:t>
            </a:r>
            <a:r>
              <a:rPr lang="ca-ES" sz="3600" b="1" u="sng" dirty="0"/>
              <a:t>gotes d’aigua </a:t>
            </a:r>
            <a:r>
              <a:rPr lang="ca-ES" sz="3600" dirty="0"/>
              <a:t>es converteixen en ... </a:t>
            </a:r>
          </a:p>
        </p:txBody>
      </p:sp>
      <p:pic>
        <p:nvPicPr>
          <p:cNvPr id="10" name="NÚVOLS">
            <a:hlinkClick r:id="" action="ppaction://media"/>
            <a:extLst>
              <a:ext uri="{FF2B5EF4-FFF2-40B4-BE49-F238E27FC236}">
                <a16:creationId xmlns:a16="http://schemas.microsoft.com/office/drawing/2014/main" id="{B9A8022C-D5D1-409B-B28F-441F4D7DD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55350" y="6248400"/>
            <a:ext cx="406400" cy="4064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726509" y="4720758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NÚVOLS</a:t>
            </a:r>
          </a:p>
        </p:txBody>
      </p:sp>
    </p:spTree>
    <p:extLst>
      <p:ext uri="{BB962C8B-B14F-4D97-AF65-F5344CB8AC3E}">
        <p14:creationId xmlns:p14="http://schemas.microsoft.com/office/powerpoint/2010/main" val="23207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1.48148E-6 L -0.27291 -0.1449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-724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8" grpId="2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726508" y="5203024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AIGUA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03524" y="5249190"/>
            <a:ext cx="40310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SORRA</a:t>
            </a:r>
            <a:endParaRPr lang="es-ES" sz="60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65" y="3690811"/>
            <a:ext cx="1387487" cy="138748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305824" y="437731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0D14FB9-D4F2-47FC-BB61-4C422EA2C2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02" y="1091668"/>
            <a:ext cx="3098007" cy="324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8599861-B3E8-46D4-B9A5-A1DCD432234E}"/>
              </a:ext>
            </a:extLst>
          </p:cNvPr>
          <p:cNvSpPr txBox="1"/>
          <p:nvPr/>
        </p:nvSpPr>
        <p:spPr>
          <a:xfrm>
            <a:off x="377190" y="399693"/>
            <a:ext cx="4382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Des dels núvols </a:t>
            </a:r>
            <a:r>
              <a:rPr lang="ca-ES" sz="3600" b="1" u="sng" dirty="0"/>
              <a:t>cau </a:t>
            </a:r>
            <a:r>
              <a:rPr lang="ca-ES" sz="3600" dirty="0"/>
              <a:t>... </a:t>
            </a:r>
          </a:p>
        </p:txBody>
      </p:sp>
      <p:pic>
        <p:nvPicPr>
          <p:cNvPr id="10" name="AIGUA">
            <a:hlinkClick r:id="" action="ppaction://media"/>
            <a:extLst>
              <a:ext uri="{FF2B5EF4-FFF2-40B4-BE49-F238E27FC236}">
                <a16:creationId xmlns:a16="http://schemas.microsoft.com/office/drawing/2014/main" id="{33287ABF-85AF-45A7-9D84-A0595B6E52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00108" y="64075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7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1.11111E-6 L -0.30117 -0.1766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-884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2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811659" y="4720758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NEU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03524" y="4720758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PEDRES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31" y="3179110"/>
            <a:ext cx="1387487" cy="138748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180306" y="381502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B8566F7-344F-44E9-BDD9-3312F67D6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24" y="1054004"/>
            <a:ext cx="3176166" cy="281884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C0497C0-6C1F-4DCA-9772-26D695549D73}"/>
              </a:ext>
            </a:extLst>
          </p:cNvPr>
          <p:cNvSpPr txBox="1"/>
          <p:nvPr/>
        </p:nvSpPr>
        <p:spPr>
          <a:xfrm>
            <a:off x="377190" y="399693"/>
            <a:ext cx="4382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Des dels núvols </a:t>
            </a:r>
            <a:r>
              <a:rPr lang="ca-ES" sz="3600" b="1" u="sng" dirty="0"/>
              <a:t>cau </a:t>
            </a:r>
            <a:r>
              <a:rPr lang="ca-ES" sz="3600" dirty="0"/>
              <a:t>... </a:t>
            </a:r>
          </a:p>
        </p:txBody>
      </p:sp>
      <p:pic>
        <p:nvPicPr>
          <p:cNvPr id="17" name="NEU">
            <a:hlinkClick r:id="" action="ppaction://media"/>
            <a:extLst>
              <a:ext uri="{FF2B5EF4-FFF2-40B4-BE49-F238E27FC236}">
                <a16:creationId xmlns:a16="http://schemas.microsoft.com/office/drawing/2014/main" id="{2256FA9F-6B14-4B6B-B2D2-2A96035325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76000" y="61674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51 1.48148E-6 L -0.30208 -0.0738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-370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5720" y="5016522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MAR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8" y="5016522"/>
            <a:ext cx="418737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AIRE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30" y="3506395"/>
            <a:ext cx="1424779" cy="1424779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317507" y="40531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83C182E-1B9F-40A2-9522-6ADCD49F9302}"/>
              </a:ext>
            </a:extLst>
          </p:cNvPr>
          <p:cNvSpPr txBox="1"/>
          <p:nvPr/>
        </p:nvSpPr>
        <p:spPr>
          <a:xfrm>
            <a:off x="377190" y="399693"/>
            <a:ext cx="3585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u="sng" dirty="0"/>
              <a:t>L’aigua</a:t>
            </a:r>
            <a:r>
              <a:rPr lang="ca-ES" sz="3600" dirty="0"/>
              <a:t> torna al 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4840D1-3331-4051-A424-6BB734243F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399693"/>
            <a:ext cx="3240000" cy="3240000"/>
          </a:xfrm>
          <a:prstGeom prst="rect">
            <a:avLst/>
          </a:prstGeom>
        </p:spPr>
      </p:pic>
      <p:pic>
        <p:nvPicPr>
          <p:cNvPr id="10" name="MAR">
            <a:hlinkClick r:id="" action="ppaction://media"/>
            <a:extLst>
              <a:ext uri="{FF2B5EF4-FFF2-40B4-BE49-F238E27FC236}">
                <a16:creationId xmlns:a16="http://schemas.microsoft.com/office/drawing/2014/main" id="{F742B6CC-43FF-40E4-A5DE-CB61C0511E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1091" y="6204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29167E-6 -2.59259E-6 L 0.2737 -0.1282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-64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03524" y="5142788"/>
            <a:ext cx="403103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LLUNA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697" y="3637883"/>
            <a:ext cx="1387487" cy="138748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366180" y="433162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C576628-494B-4F4E-831E-CCE6718B3502}"/>
              </a:ext>
            </a:extLst>
          </p:cNvPr>
          <p:cNvSpPr txBox="1"/>
          <p:nvPr/>
        </p:nvSpPr>
        <p:spPr>
          <a:xfrm>
            <a:off x="377190" y="399693"/>
            <a:ext cx="4495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L’aigua </a:t>
            </a:r>
            <a:r>
              <a:rPr lang="ca-ES" sz="3600" b="1" u="sng" dirty="0"/>
              <a:t>s’evapora</a:t>
            </a:r>
            <a:r>
              <a:rPr lang="ca-ES" sz="3600" dirty="0"/>
              <a:t> pel... 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058AE8B-7C9C-43D4-9D7D-787372DFC248}"/>
              </a:ext>
            </a:extLst>
          </p:cNvPr>
          <p:cNvCxnSpPr/>
          <p:nvPr/>
        </p:nvCxnSpPr>
        <p:spPr>
          <a:xfrm flipV="1">
            <a:off x="7669161" y="1884919"/>
            <a:ext cx="1185443" cy="442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F3D96D2F-B765-4048-8FB9-4CC1D3F5B89C}"/>
              </a:ext>
            </a:extLst>
          </p:cNvPr>
          <p:cNvSpPr/>
          <p:nvPr/>
        </p:nvSpPr>
        <p:spPr>
          <a:xfrm>
            <a:off x="9062440" y="1078196"/>
            <a:ext cx="1080000" cy="10800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9" name="SOL">
            <a:hlinkClick r:id="" action="ppaction://media"/>
            <a:extLst>
              <a:ext uri="{FF2B5EF4-FFF2-40B4-BE49-F238E27FC236}">
                <a16:creationId xmlns:a16="http://schemas.microsoft.com/office/drawing/2014/main" id="{DE398435-62F5-46D2-A796-A32F5294B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19372" y="6275696"/>
            <a:ext cx="406400" cy="4064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726509" y="5142788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SOL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9E0469A-1512-4366-BAC8-2F977E3E9D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2" y="929710"/>
            <a:ext cx="3063979" cy="32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-2.59259E-6 L -0.28789 -0.141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-710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4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7" grpId="0" animBg="1"/>
      <p:bldP spid="8" grpId="0" animBg="1"/>
      <p:bldP spid="8" grpId="1" animBg="1"/>
      <p:bldP spid="8" grpId="2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5720" y="5255674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NÚVOLS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38869" y="5255674"/>
            <a:ext cx="373457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CALOR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27" y="3668929"/>
            <a:ext cx="1432386" cy="143238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4385122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53A2F29-3FBF-41D8-811E-180A447277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15" y="1145122"/>
            <a:ext cx="3793170" cy="3240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EEE6773-546E-4E63-A53D-248ED05148F8}"/>
              </a:ext>
            </a:extLst>
          </p:cNvPr>
          <p:cNvSpPr txBox="1"/>
          <p:nvPr/>
        </p:nvSpPr>
        <p:spPr>
          <a:xfrm>
            <a:off x="377190" y="399693"/>
            <a:ext cx="1038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/>
              <a:t>Les </a:t>
            </a:r>
            <a:r>
              <a:rPr lang="ca-ES" sz="3600" b="1" u="sng" dirty="0"/>
              <a:t>gotes d’aigua </a:t>
            </a:r>
            <a:r>
              <a:rPr lang="ca-ES" sz="3600" dirty="0"/>
              <a:t>es converteixen en ... </a:t>
            </a:r>
          </a:p>
        </p:txBody>
      </p:sp>
      <p:pic>
        <p:nvPicPr>
          <p:cNvPr id="16" name="NÚVOLS">
            <a:hlinkClick r:id="" action="ppaction://media"/>
            <a:extLst>
              <a:ext uri="{FF2B5EF4-FFF2-40B4-BE49-F238E27FC236}">
                <a16:creationId xmlns:a16="http://schemas.microsoft.com/office/drawing/2014/main" id="{AF9F42EC-A894-41AE-93AB-5854882C7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99818" y="633539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29167E-6 -4.81481E-6 L 0.27214 -0.1347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673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20480" y="5044108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AIGUA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4144" y="5136440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PEDRES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68" y="3601329"/>
            <a:ext cx="1378274" cy="137827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85106" y="421887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EAC64A9-9FB6-4388-86F9-73CA26965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52" y="1050466"/>
            <a:ext cx="3098007" cy="3240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F48242F-A2BE-48BC-BF3A-1AB63F0663F4}"/>
              </a:ext>
            </a:extLst>
          </p:cNvPr>
          <p:cNvSpPr txBox="1"/>
          <p:nvPr/>
        </p:nvSpPr>
        <p:spPr>
          <a:xfrm>
            <a:off x="377190" y="399693"/>
            <a:ext cx="4382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Des dels núvols </a:t>
            </a:r>
            <a:r>
              <a:rPr lang="ca-ES" sz="3600" b="1" u="sng" dirty="0"/>
              <a:t>cau</a:t>
            </a:r>
            <a:r>
              <a:rPr lang="ca-ES" sz="3600" dirty="0"/>
              <a:t> ... </a:t>
            </a:r>
          </a:p>
        </p:txBody>
      </p:sp>
      <p:pic>
        <p:nvPicPr>
          <p:cNvPr id="16" name="AIGUA">
            <a:hlinkClick r:id="" action="ppaction://media"/>
            <a:extLst>
              <a:ext uri="{FF2B5EF4-FFF2-40B4-BE49-F238E27FC236}">
                <a16:creationId xmlns:a16="http://schemas.microsoft.com/office/drawing/2014/main" id="{52FFDF95-D658-4D56-8188-76F3E02888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00108" y="64075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0833E-6 -7.40741E-7 L -0.30742 -0.1247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-625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21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3856" y="5343063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NEU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65405" y="5340401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RIU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25" y="3849633"/>
            <a:ext cx="1282671" cy="128267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47956" y="4406562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FA71877-1075-4467-8934-D839E5987B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56" y="938173"/>
            <a:ext cx="3650702" cy="3240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4C73EBE-EFF1-45BD-8144-68CDB19550B0}"/>
              </a:ext>
            </a:extLst>
          </p:cNvPr>
          <p:cNvSpPr txBox="1"/>
          <p:nvPr/>
        </p:nvSpPr>
        <p:spPr>
          <a:xfrm>
            <a:off x="377190" y="399693"/>
            <a:ext cx="4382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Des dels núvols </a:t>
            </a:r>
            <a:r>
              <a:rPr lang="ca-ES" sz="3600" b="1" u="sng" dirty="0"/>
              <a:t>cau</a:t>
            </a:r>
            <a:r>
              <a:rPr lang="ca-ES" sz="3600" dirty="0"/>
              <a:t> ... </a:t>
            </a:r>
          </a:p>
        </p:txBody>
      </p:sp>
      <p:pic>
        <p:nvPicPr>
          <p:cNvPr id="17" name="NEU">
            <a:hlinkClick r:id="" action="ppaction://media"/>
            <a:extLst>
              <a:ext uri="{FF2B5EF4-FFF2-40B4-BE49-F238E27FC236}">
                <a16:creationId xmlns:a16="http://schemas.microsoft.com/office/drawing/2014/main" id="{E1A5251F-D539-440A-918C-D955C861F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68248" y="62756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95833E-6 3.7037E-6 L 0.27825 -0.1349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-67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026094" y="5048066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MAR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4144" y="5094232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MUNTANYA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46" y="3832499"/>
            <a:ext cx="1104896" cy="110489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932196" y="415399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1CDC8D-9D87-4CAB-940B-DD4EFBADC426}"/>
              </a:ext>
            </a:extLst>
          </p:cNvPr>
          <p:cNvSpPr txBox="1"/>
          <p:nvPr/>
        </p:nvSpPr>
        <p:spPr>
          <a:xfrm>
            <a:off x="377190" y="399693"/>
            <a:ext cx="3585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u="sng" dirty="0"/>
              <a:t>L’aigua</a:t>
            </a:r>
            <a:r>
              <a:rPr lang="ca-ES" sz="3600" dirty="0"/>
              <a:t> torna al ...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6BBB2D2-57FB-499A-AEBD-8EF1C83AC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399693"/>
            <a:ext cx="3240000" cy="3240000"/>
          </a:xfrm>
          <a:prstGeom prst="rect">
            <a:avLst/>
          </a:prstGeom>
        </p:spPr>
      </p:pic>
      <p:pic>
        <p:nvPicPr>
          <p:cNvPr id="16" name="MAR">
            <a:hlinkClick r:id="" action="ppaction://media"/>
            <a:extLst>
              <a:ext uri="{FF2B5EF4-FFF2-40B4-BE49-F238E27FC236}">
                <a16:creationId xmlns:a16="http://schemas.microsoft.com/office/drawing/2014/main" id="{76096F20-02CA-44FF-A7EC-3EF1A7181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1091" y="6204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25E-6 4.81481E-6 L -0.30221 -0.0787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-393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5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750086" y="1452333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L’AIGUA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004257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6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33226931-29BB-4B52-93F7-57F9C774319F}"/>
              </a:ext>
            </a:extLst>
          </p:cNvPr>
          <p:cNvSpPr/>
          <p:nvPr/>
        </p:nvSpPr>
        <p:spPr>
          <a:xfrm>
            <a:off x="797891" y="1525050"/>
            <a:ext cx="1736855" cy="1799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71E4C2B-C0AD-4856-A4DA-0E91BCC4C125}"/>
              </a:ext>
            </a:extLst>
          </p:cNvPr>
          <p:cNvSpPr txBox="1"/>
          <p:nvPr/>
        </p:nvSpPr>
        <p:spPr>
          <a:xfrm>
            <a:off x="161592" y="341213"/>
            <a:ext cx="5324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3200" b="1" u="sng" dirty="0"/>
              <a:t>L’aigua</a:t>
            </a:r>
            <a:r>
              <a:rPr lang="ca-ES" sz="3200" dirty="0"/>
              <a:t> la podem trobar... 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C9F4DE93-5A65-444A-97F8-50B03DC868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4" y="1263223"/>
            <a:ext cx="1800000" cy="1800000"/>
          </a:xfrm>
          <a:prstGeom prst="ellipse">
            <a:avLst/>
          </a:prstGeom>
          <a:ln w="31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Elipse 40">
            <a:extLst>
              <a:ext uri="{FF2B5EF4-FFF2-40B4-BE49-F238E27FC236}">
                <a16:creationId xmlns:a16="http://schemas.microsoft.com/office/drawing/2014/main" id="{4AA3B6A5-73C8-4E30-8D61-2EA8C7163F8A}"/>
              </a:ext>
            </a:extLst>
          </p:cNvPr>
          <p:cNvSpPr/>
          <p:nvPr/>
        </p:nvSpPr>
        <p:spPr>
          <a:xfrm>
            <a:off x="3652429" y="1255224"/>
            <a:ext cx="1800000" cy="18000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ysClr val="windowText" lastClr="000000"/>
              </a:solidFill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C7FC9EA8-2FA2-4E87-A539-E47010ACA849}"/>
              </a:ext>
            </a:extLst>
          </p:cNvPr>
          <p:cNvSpPr/>
          <p:nvPr/>
        </p:nvSpPr>
        <p:spPr>
          <a:xfrm>
            <a:off x="6438144" y="1255224"/>
            <a:ext cx="1800000" cy="18000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ysClr val="windowText" lastClr="000000"/>
              </a:solidFill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C8DD4F6-8A6D-4DA2-A9FA-EE3034D203BB}"/>
              </a:ext>
            </a:extLst>
          </p:cNvPr>
          <p:cNvSpPr/>
          <p:nvPr/>
        </p:nvSpPr>
        <p:spPr>
          <a:xfrm>
            <a:off x="9198879" y="1213091"/>
            <a:ext cx="1800000" cy="180000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ysClr val="windowText" lastClr="000000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9D0373C2-ABE5-4891-B62F-E88D669DE035}"/>
              </a:ext>
            </a:extLst>
          </p:cNvPr>
          <p:cNvSpPr/>
          <p:nvPr/>
        </p:nvSpPr>
        <p:spPr>
          <a:xfrm>
            <a:off x="2321171" y="4025287"/>
            <a:ext cx="1800000" cy="1800000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ysClr val="windowText" lastClr="000000"/>
              </a:solidFill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A4F1F51D-CD79-4578-8024-25AB6B3B940E}"/>
              </a:ext>
            </a:extLst>
          </p:cNvPr>
          <p:cNvSpPr/>
          <p:nvPr/>
        </p:nvSpPr>
        <p:spPr>
          <a:xfrm>
            <a:off x="7846835" y="4025287"/>
            <a:ext cx="1800000" cy="1800000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ysClr val="windowText" lastClr="000000"/>
              </a:solidFill>
            </a:endParaRPr>
          </a:p>
        </p:txBody>
      </p:sp>
      <p:pic>
        <p:nvPicPr>
          <p:cNvPr id="50" name="L'AIGUA la podem trobar">
            <a:hlinkClick r:id="" action="ppaction://media"/>
            <a:extLst>
              <a:ext uri="{FF2B5EF4-FFF2-40B4-BE49-F238E27FC236}">
                <a16:creationId xmlns:a16="http://schemas.microsoft.com/office/drawing/2014/main" id="{8E9C61A4-2318-45B2-B22C-98F6373E2F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40743" y="5940612"/>
            <a:ext cx="406400" cy="406400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A15BD994-D57C-4DF0-BC22-6153BB74A525}"/>
              </a:ext>
            </a:extLst>
          </p:cNvPr>
          <p:cNvSpPr txBox="1"/>
          <p:nvPr/>
        </p:nvSpPr>
        <p:spPr>
          <a:xfrm>
            <a:off x="826995" y="3307520"/>
            <a:ext cx="1882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MAR</a:t>
            </a:r>
            <a:r>
              <a:rPr lang="ca-ES" sz="2800" dirty="0"/>
              <a:t> 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3EE66412-36D3-4A80-BA66-2277EFEB9A1E}"/>
              </a:ext>
            </a:extLst>
          </p:cNvPr>
          <p:cNvSpPr txBox="1"/>
          <p:nvPr/>
        </p:nvSpPr>
        <p:spPr>
          <a:xfrm>
            <a:off x="3611025" y="3283359"/>
            <a:ext cx="1882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RIU</a:t>
            </a:r>
            <a:r>
              <a:rPr lang="ca-ES" sz="2800" dirty="0"/>
              <a:t> 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E7F9073-EF26-4DD7-B075-CADA03FC6CDF}"/>
              </a:ext>
            </a:extLst>
          </p:cNvPr>
          <p:cNvSpPr txBox="1"/>
          <p:nvPr/>
        </p:nvSpPr>
        <p:spPr>
          <a:xfrm>
            <a:off x="6393888" y="3334116"/>
            <a:ext cx="1882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LLAC</a:t>
            </a:r>
            <a:r>
              <a:rPr lang="ca-ES" sz="2800" dirty="0"/>
              <a:t> 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57E3E97E-D385-488D-A471-FA1EF1C2A0B5}"/>
              </a:ext>
            </a:extLst>
          </p:cNvPr>
          <p:cNvSpPr txBox="1"/>
          <p:nvPr/>
        </p:nvSpPr>
        <p:spPr>
          <a:xfrm>
            <a:off x="9157475" y="3307520"/>
            <a:ext cx="1882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CAMP</a:t>
            </a:r>
            <a:r>
              <a:rPr lang="ca-ES" sz="2800" dirty="0"/>
              <a:t> 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FFE5D8F-A62F-4319-8CE4-B0E48C6474AC}"/>
              </a:ext>
            </a:extLst>
          </p:cNvPr>
          <p:cNvSpPr txBox="1"/>
          <p:nvPr/>
        </p:nvSpPr>
        <p:spPr>
          <a:xfrm>
            <a:off x="2238362" y="5916688"/>
            <a:ext cx="1882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CIUTAT</a:t>
            </a:r>
            <a:r>
              <a:rPr lang="ca-ES" sz="2800" dirty="0"/>
              <a:t> 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0DD15BB-E273-4765-AF25-484A530E1356}"/>
              </a:ext>
            </a:extLst>
          </p:cNvPr>
          <p:cNvSpPr txBox="1"/>
          <p:nvPr/>
        </p:nvSpPr>
        <p:spPr>
          <a:xfrm>
            <a:off x="7928048" y="5916687"/>
            <a:ext cx="1882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CASA</a:t>
            </a:r>
            <a:r>
              <a:rPr lang="ca-E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068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09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9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9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991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99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2791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7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026094" y="5048066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DOLÇA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4144" y="5094232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PICANT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46" y="3832499"/>
            <a:ext cx="1104896" cy="110489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932196" y="415399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1CDC8D-9D87-4CAB-940B-DD4EFBADC426}"/>
              </a:ext>
            </a:extLst>
          </p:cNvPr>
          <p:cNvSpPr txBox="1"/>
          <p:nvPr/>
        </p:nvSpPr>
        <p:spPr>
          <a:xfrm>
            <a:off x="306277" y="334920"/>
            <a:ext cx="345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u="sng" dirty="0"/>
              <a:t>L’aigua</a:t>
            </a:r>
            <a:r>
              <a:rPr lang="ca-ES" sz="3600" dirty="0"/>
              <a:t> pot ser 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E0A090-5129-4F05-97C1-B6C0CEF814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46" y="913996"/>
            <a:ext cx="3240000" cy="3240000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DCA2D82-D23B-4790-AB48-91AD96317F78}"/>
              </a:ext>
            </a:extLst>
          </p:cNvPr>
          <p:cNvCxnSpPr/>
          <p:nvPr/>
        </p:nvCxnSpPr>
        <p:spPr>
          <a:xfrm flipV="1">
            <a:off x="7260097" y="1434014"/>
            <a:ext cx="1940560" cy="37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B89837EC-20C9-4E6C-B4EA-D13D69F72A2F}"/>
              </a:ext>
            </a:extLst>
          </p:cNvPr>
          <p:cNvSpPr/>
          <p:nvPr/>
        </p:nvSpPr>
        <p:spPr>
          <a:xfrm>
            <a:off x="9631680" y="658086"/>
            <a:ext cx="1080000" cy="10800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2" name="AIGUA DOLÇA">
            <a:hlinkClick r:id="" action="ppaction://media"/>
            <a:extLst>
              <a:ext uri="{FF2B5EF4-FFF2-40B4-BE49-F238E27FC236}">
                <a16:creationId xmlns:a16="http://schemas.microsoft.com/office/drawing/2014/main" id="{413F8B69-B05B-40F2-AAF9-078C34D92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98238" y="62801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25E-6 4.81481E-6 L -0.30221 -0.0787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-393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1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3856" y="5343063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SALADA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65405" y="5340401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AMARGA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25" y="3849633"/>
            <a:ext cx="1282671" cy="128267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47956" y="4406562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0B1739D-D65F-4256-9D6E-6F196C64F1A4}"/>
              </a:ext>
            </a:extLst>
          </p:cNvPr>
          <p:cNvSpPr txBox="1"/>
          <p:nvPr/>
        </p:nvSpPr>
        <p:spPr>
          <a:xfrm>
            <a:off x="306277" y="334920"/>
            <a:ext cx="345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u="sng" dirty="0"/>
              <a:t>L’aigua</a:t>
            </a:r>
            <a:r>
              <a:rPr lang="ca-ES" sz="3600" dirty="0"/>
              <a:t> pot ser ...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AC72897-8132-49FE-8682-E449DF6DD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46" y="913996"/>
            <a:ext cx="3240000" cy="3240000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83C3F82-DB3D-4D73-949B-8535472BF867}"/>
              </a:ext>
            </a:extLst>
          </p:cNvPr>
          <p:cNvCxnSpPr/>
          <p:nvPr/>
        </p:nvCxnSpPr>
        <p:spPr>
          <a:xfrm flipV="1">
            <a:off x="7260097" y="1434014"/>
            <a:ext cx="1940560" cy="37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725D725E-A928-462C-9C65-DD581890673C}"/>
              </a:ext>
            </a:extLst>
          </p:cNvPr>
          <p:cNvSpPr/>
          <p:nvPr/>
        </p:nvSpPr>
        <p:spPr>
          <a:xfrm>
            <a:off x="9631680" y="658086"/>
            <a:ext cx="1080000" cy="10800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5" name="AIGUA SALADA">
            <a:hlinkClick r:id="" action="ppaction://media"/>
            <a:extLst>
              <a:ext uri="{FF2B5EF4-FFF2-40B4-BE49-F238E27FC236}">
                <a16:creationId xmlns:a16="http://schemas.microsoft.com/office/drawing/2014/main" id="{05BD96B5-DAE7-4B91-B088-A171559253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259" y="642380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95833E-6 3.7037E-6 L 0.27825 -0.1349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-67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23856" y="5343063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DOLÇA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65405" y="5340401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PICANT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25" y="3849633"/>
            <a:ext cx="1282671" cy="128267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47956" y="4406562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0B1739D-D65F-4256-9D6E-6F196C64F1A4}"/>
              </a:ext>
            </a:extLst>
          </p:cNvPr>
          <p:cNvSpPr txBox="1"/>
          <p:nvPr/>
        </p:nvSpPr>
        <p:spPr>
          <a:xfrm>
            <a:off x="306277" y="334920"/>
            <a:ext cx="345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u="sng" dirty="0"/>
              <a:t>L’aigua</a:t>
            </a:r>
            <a:r>
              <a:rPr lang="ca-ES" sz="3600" dirty="0"/>
              <a:t> pot ser ...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AC72897-8132-49FE-8682-E449DF6DD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46" y="913996"/>
            <a:ext cx="3240000" cy="3240000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83C3F82-DB3D-4D73-949B-8535472BF867}"/>
              </a:ext>
            </a:extLst>
          </p:cNvPr>
          <p:cNvCxnSpPr/>
          <p:nvPr/>
        </p:nvCxnSpPr>
        <p:spPr>
          <a:xfrm flipV="1">
            <a:off x="7260097" y="1434014"/>
            <a:ext cx="1940560" cy="37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725D725E-A928-462C-9C65-DD581890673C}"/>
              </a:ext>
            </a:extLst>
          </p:cNvPr>
          <p:cNvSpPr/>
          <p:nvPr/>
        </p:nvSpPr>
        <p:spPr>
          <a:xfrm>
            <a:off x="9631680" y="658086"/>
            <a:ext cx="1080000" cy="10800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8" name="AIGUA DOLÇA">
            <a:hlinkClick r:id="" action="ppaction://media"/>
            <a:extLst>
              <a:ext uri="{FF2B5EF4-FFF2-40B4-BE49-F238E27FC236}">
                <a16:creationId xmlns:a16="http://schemas.microsoft.com/office/drawing/2014/main" id="{977A0FF7-AC8A-485B-A6C0-5D086D750F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30104" y="63470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9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95833E-6 3.7037E-6 L 0.27825 -0.1349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-67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19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026094" y="5048066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SALADA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4144" y="5094232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AMARGA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46" y="3832499"/>
            <a:ext cx="1104896" cy="110489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932196" y="415399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1CDC8D-9D87-4CAB-940B-DD4EFBADC426}"/>
              </a:ext>
            </a:extLst>
          </p:cNvPr>
          <p:cNvSpPr txBox="1"/>
          <p:nvPr/>
        </p:nvSpPr>
        <p:spPr>
          <a:xfrm>
            <a:off x="377190" y="399693"/>
            <a:ext cx="345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u="sng" dirty="0"/>
              <a:t>L’aigua</a:t>
            </a:r>
            <a:r>
              <a:rPr lang="ca-ES" sz="3600" dirty="0"/>
              <a:t> pot ser 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E0A090-5129-4F05-97C1-B6C0CEF814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46" y="913996"/>
            <a:ext cx="3240000" cy="3240000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DCA2D82-D23B-4790-AB48-91AD96317F78}"/>
              </a:ext>
            </a:extLst>
          </p:cNvPr>
          <p:cNvCxnSpPr/>
          <p:nvPr/>
        </p:nvCxnSpPr>
        <p:spPr>
          <a:xfrm flipV="1">
            <a:off x="7260097" y="1434014"/>
            <a:ext cx="1940560" cy="37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B89837EC-20C9-4E6C-B4EA-D13D69F72A2F}"/>
              </a:ext>
            </a:extLst>
          </p:cNvPr>
          <p:cNvSpPr/>
          <p:nvPr/>
        </p:nvSpPr>
        <p:spPr>
          <a:xfrm>
            <a:off x="9631680" y="658086"/>
            <a:ext cx="1080000" cy="10800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5" name="AIGUA SALADA">
            <a:hlinkClick r:id="" action="ppaction://media"/>
            <a:extLst>
              <a:ext uri="{FF2B5EF4-FFF2-40B4-BE49-F238E27FC236}">
                <a16:creationId xmlns:a16="http://schemas.microsoft.com/office/drawing/2014/main" id="{A1132CC1-B0A9-4CBF-BC29-C1E115A24F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56604" y="62756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1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25E-6 4.81481E-6 L -0.30221 -0.0787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-393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750086" y="1452333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L’AIRE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004257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806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026094" y="5048066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OXÍGEN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4144" y="5094232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NEU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46" y="3832499"/>
            <a:ext cx="1104896" cy="110489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932196" y="415399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1CDC8D-9D87-4CAB-940B-DD4EFBADC426}"/>
              </a:ext>
            </a:extLst>
          </p:cNvPr>
          <p:cNvSpPr txBox="1"/>
          <p:nvPr/>
        </p:nvSpPr>
        <p:spPr>
          <a:xfrm>
            <a:off x="377190" y="399693"/>
            <a:ext cx="482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u="sng" dirty="0"/>
              <a:t>L’aire</a:t>
            </a:r>
            <a:r>
              <a:rPr lang="ca-ES" sz="3600" dirty="0"/>
              <a:t> que respirem és ...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DCA2D82-D23B-4790-AB48-91AD96317F78}"/>
              </a:ext>
            </a:extLst>
          </p:cNvPr>
          <p:cNvCxnSpPr/>
          <p:nvPr/>
        </p:nvCxnSpPr>
        <p:spPr>
          <a:xfrm flipV="1">
            <a:off x="7475611" y="1989549"/>
            <a:ext cx="1565150" cy="607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B89837EC-20C9-4E6C-B4EA-D13D69F72A2F}"/>
              </a:ext>
            </a:extLst>
          </p:cNvPr>
          <p:cNvSpPr/>
          <p:nvPr/>
        </p:nvSpPr>
        <p:spPr>
          <a:xfrm>
            <a:off x="9139293" y="1199869"/>
            <a:ext cx="1080000" cy="10800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5" name="AIGUA SALADA">
            <a:hlinkClick r:id="" action="ppaction://media"/>
            <a:extLst>
              <a:ext uri="{FF2B5EF4-FFF2-40B4-BE49-F238E27FC236}">
                <a16:creationId xmlns:a16="http://schemas.microsoft.com/office/drawing/2014/main" id="{A1132CC1-B0A9-4CBF-BC29-C1E115A24F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56604" y="6275696"/>
            <a:ext cx="406400" cy="406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5666B00-CBFD-4976-8ED3-AC63D60353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35" y="1434014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25E-6 4.81481E-6 L -0.32213 -0.0740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7" y="-370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750086" y="1452333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TEMPS METEOROLÒGIC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004257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928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264400" y="5048066"/>
            <a:ext cx="454169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SOL I NÚVOL</a:t>
            </a:r>
            <a:endParaRPr lang="es-ES" sz="54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4144" y="5094232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NÚVOL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799" y="3815666"/>
            <a:ext cx="1104896" cy="110489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932196" y="415399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1CDC8D-9D87-4CAB-940B-DD4EFBADC426}"/>
              </a:ext>
            </a:extLst>
          </p:cNvPr>
          <p:cNvSpPr txBox="1"/>
          <p:nvPr/>
        </p:nvSpPr>
        <p:spPr>
          <a:xfrm>
            <a:off x="377190" y="399693"/>
            <a:ext cx="279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Quin </a:t>
            </a:r>
            <a:r>
              <a:rPr lang="ca-ES" sz="3600" b="1" u="sng" dirty="0"/>
              <a:t>dia </a:t>
            </a:r>
            <a:r>
              <a:rPr lang="ca-ES" sz="3600" dirty="0"/>
              <a:t>fa ...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9EAA396-ABB8-4F2E-A993-3D13478D8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44" y="913996"/>
            <a:ext cx="3214183" cy="3240000"/>
          </a:xfrm>
          <a:prstGeom prst="rect">
            <a:avLst/>
          </a:prstGeom>
        </p:spPr>
      </p:pic>
      <p:pic>
        <p:nvPicPr>
          <p:cNvPr id="15" name="SOL I NÚVOL">
            <a:hlinkClick r:id="" action="ppaction://media"/>
            <a:extLst>
              <a:ext uri="{FF2B5EF4-FFF2-40B4-BE49-F238E27FC236}">
                <a16:creationId xmlns:a16="http://schemas.microsoft.com/office/drawing/2014/main" id="{D4B60F91-50A7-488F-B2A8-DC41FE7940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43943" y="61912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25E-6 4.81481E-6 L -0.30221 -0.0787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-393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57597" y="5294819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PLUJA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0308" y="5294819"/>
            <a:ext cx="2694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GOTA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23" y="4157815"/>
            <a:ext cx="947658" cy="94765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43429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31F8511-B08B-431B-BD3B-91DF95A240E6}"/>
              </a:ext>
            </a:extLst>
          </p:cNvPr>
          <p:cNvSpPr txBox="1"/>
          <p:nvPr/>
        </p:nvSpPr>
        <p:spPr>
          <a:xfrm>
            <a:off x="377190" y="399693"/>
            <a:ext cx="279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Quin </a:t>
            </a:r>
            <a:r>
              <a:rPr lang="ca-ES" sz="3600" b="1" u="sng" dirty="0"/>
              <a:t>dia </a:t>
            </a:r>
            <a:r>
              <a:rPr lang="ca-ES" sz="3600" dirty="0"/>
              <a:t>fa 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F0C4008-9CDD-4245-A173-65852B935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97" y="1102918"/>
            <a:ext cx="3098007" cy="3240000"/>
          </a:xfrm>
          <a:prstGeom prst="rect">
            <a:avLst/>
          </a:prstGeom>
        </p:spPr>
      </p:pic>
      <p:pic>
        <p:nvPicPr>
          <p:cNvPr id="18" name="PLUJA">
            <a:hlinkClick r:id="" action="ppaction://media"/>
            <a:extLst>
              <a:ext uri="{FF2B5EF4-FFF2-40B4-BE49-F238E27FC236}">
                <a16:creationId xmlns:a16="http://schemas.microsoft.com/office/drawing/2014/main" id="{0EE20D16-DEFA-40A6-BB9F-7ECA93DB1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5158" y="6204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3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234 -1.85185E-6 L 0.28489 -0.1532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-766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2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264400" y="5048066"/>
            <a:ext cx="454169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TEMPESTA</a:t>
            </a:r>
            <a:endParaRPr lang="es-ES" sz="54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4144" y="5094232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NÚVOL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46" y="3832499"/>
            <a:ext cx="1104896" cy="110489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932196" y="415399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1CDC8D-9D87-4CAB-940B-DD4EFBADC426}"/>
              </a:ext>
            </a:extLst>
          </p:cNvPr>
          <p:cNvSpPr txBox="1"/>
          <p:nvPr/>
        </p:nvSpPr>
        <p:spPr>
          <a:xfrm>
            <a:off x="377190" y="399693"/>
            <a:ext cx="279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Quin </a:t>
            </a:r>
            <a:r>
              <a:rPr lang="ca-ES" sz="3600" b="1" u="sng" dirty="0"/>
              <a:t>dia </a:t>
            </a:r>
            <a:r>
              <a:rPr lang="ca-ES" sz="3600" dirty="0"/>
              <a:t>fa 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CD6AB4-2F64-4B98-AC35-033A5EB11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32" y="966975"/>
            <a:ext cx="3098007" cy="3240000"/>
          </a:xfrm>
          <a:prstGeom prst="rect">
            <a:avLst/>
          </a:prstGeom>
        </p:spPr>
      </p:pic>
      <p:pic>
        <p:nvPicPr>
          <p:cNvPr id="10" name="TEMPESTA">
            <a:hlinkClick r:id="" action="ppaction://media"/>
            <a:extLst>
              <a:ext uri="{FF2B5EF4-FFF2-40B4-BE49-F238E27FC236}">
                <a16:creationId xmlns:a16="http://schemas.microsoft.com/office/drawing/2014/main" id="{280F1EE5-AFA8-4128-B780-13E1FCB943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1554" y="62756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4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25E-6 4.81481E-6 L -0.29818 -0.1629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9" y="-814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9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817658" y="5108144"/>
            <a:ext cx="368835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LÍQUIDA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377190" y="399693"/>
            <a:ext cx="2882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/>
              <a:t>Com és </a:t>
            </a:r>
            <a:r>
              <a:rPr lang="ca-ES" sz="3200" b="1" u="sng" dirty="0"/>
              <a:t>l’aigua</a:t>
            </a:r>
            <a:r>
              <a:rPr lang="ca-ES" sz="3200" dirty="0"/>
              <a:t>?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BC534E5-6D53-4BD2-8C03-D2C6F0D74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96" y="1422668"/>
            <a:ext cx="3078000" cy="3078000"/>
          </a:xfrm>
          <a:prstGeom prst="rect">
            <a:avLst/>
          </a:prstGeom>
        </p:spPr>
      </p:pic>
      <p:sp>
        <p:nvSpPr>
          <p:cNvPr id="3" name="Llamada rectangular redondeada 2"/>
          <p:cNvSpPr/>
          <p:nvPr/>
        </p:nvSpPr>
        <p:spPr>
          <a:xfrm>
            <a:off x="7997605" y="1368063"/>
            <a:ext cx="1924944" cy="1364566"/>
          </a:xfrm>
          <a:prstGeom prst="wedgeRoundRectCallout">
            <a:avLst>
              <a:gd name="adj1" fmla="val -101953"/>
              <a:gd name="adj2" fmla="val 9445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Com és l'aigua">
            <a:hlinkClick r:id="" action="ppaction://media"/>
            <a:extLst>
              <a:ext uri="{FF2B5EF4-FFF2-40B4-BE49-F238E27FC236}">
                <a16:creationId xmlns:a16="http://schemas.microsoft.com/office/drawing/2014/main" id="{F3E1C1BC-9456-4415-8665-4371BAF00B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63518" y="6204381"/>
            <a:ext cx="406400" cy="406400"/>
          </a:xfrm>
          <a:prstGeom prst="rect">
            <a:avLst/>
          </a:prstGeom>
        </p:spPr>
      </p:pic>
      <p:pic>
        <p:nvPicPr>
          <p:cNvPr id="16" name="LÍQUIDA">
            <a:hlinkClick r:id="" action="ppaction://media"/>
            <a:extLst>
              <a:ext uri="{FF2B5EF4-FFF2-40B4-BE49-F238E27FC236}">
                <a16:creationId xmlns:a16="http://schemas.microsoft.com/office/drawing/2014/main" id="{81336F70-17D3-4A6F-8C40-E5CD4E73EC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43943" y="6204381"/>
            <a:ext cx="406400" cy="4064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40DC129-1933-4829-A00D-54A9F6F1F065}"/>
              </a:ext>
            </a:extLst>
          </p:cNvPr>
          <p:cNvSpPr txBox="1"/>
          <p:nvPr/>
        </p:nvSpPr>
        <p:spPr>
          <a:xfrm>
            <a:off x="8528277" y="1865680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AIGUA</a:t>
            </a:r>
          </a:p>
        </p:txBody>
      </p:sp>
    </p:spTree>
    <p:extLst>
      <p:ext uri="{BB962C8B-B14F-4D97-AF65-F5344CB8AC3E}">
        <p14:creationId xmlns:p14="http://schemas.microsoft.com/office/powerpoint/2010/main" val="42626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  <p:bldP spid="3" grpId="0" animBg="1"/>
      <p:bldP spid="1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264400" y="5048066"/>
            <a:ext cx="454169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NEU</a:t>
            </a:r>
            <a:endParaRPr lang="es-ES" sz="54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4144" y="5094232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SOL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46" y="3832499"/>
            <a:ext cx="1104896" cy="110489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932196" y="415399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1CDC8D-9D87-4CAB-940B-DD4EFBADC426}"/>
              </a:ext>
            </a:extLst>
          </p:cNvPr>
          <p:cNvSpPr txBox="1"/>
          <p:nvPr/>
        </p:nvSpPr>
        <p:spPr>
          <a:xfrm>
            <a:off x="377190" y="399693"/>
            <a:ext cx="279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Quin </a:t>
            </a:r>
            <a:r>
              <a:rPr lang="ca-ES" sz="3600" b="1" u="sng" dirty="0"/>
              <a:t>dia </a:t>
            </a:r>
            <a:r>
              <a:rPr lang="ca-ES" sz="3600" dirty="0"/>
              <a:t>fa ...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2407EF4-6B7E-4468-9533-24F318A43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21" y="726491"/>
            <a:ext cx="3650702" cy="3240000"/>
          </a:xfrm>
          <a:prstGeom prst="rect">
            <a:avLst/>
          </a:prstGeom>
        </p:spPr>
      </p:pic>
      <p:pic>
        <p:nvPicPr>
          <p:cNvPr id="15" name="NEU">
            <a:hlinkClick r:id="" action="ppaction://media"/>
            <a:extLst>
              <a:ext uri="{FF2B5EF4-FFF2-40B4-BE49-F238E27FC236}">
                <a16:creationId xmlns:a16="http://schemas.microsoft.com/office/drawing/2014/main" id="{7FB4948B-9D0D-4FF8-99C5-C369CA2BF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59804" y="63470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2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25E-6 4.81481E-6 L -0.29453 -0.1414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-708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57597" y="5294819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VENT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0308" y="5294819"/>
            <a:ext cx="2694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GEL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23" y="4157815"/>
            <a:ext cx="947658" cy="94765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43429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31F8511-B08B-431B-BD3B-91DF95A240E6}"/>
              </a:ext>
            </a:extLst>
          </p:cNvPr>
          <p:cNvSpPr txBox="1"/>
          <p:nvPr/>
        </p:nvSpPr>
        <p:spPr>
          <a:xfrm>
            <a:off x="377190" y="399693"/>
            <a:ext cx="279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Quin </a:t>
            </a:r>
            <a:r>
              <a:rPr lang="ca-ES" sz="3600" b="1" u="sng" dirty="0"/>
              <a:t>dia </a:t>
            </a:r>
            <a:r>
              <a:rPr lang="ca-ES" sz="3600" dirty="0"/>
              <a:t>fa ... 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276C3F1-E081-44B2-90AF-DF28A4432F49}"/>
              </a:ext>
            </a:extLst>
          </p:cNvPr>
          <p:cNvGrpSpPr/>
          <p:nvPr/>
        </p:nvGrpSpPr>
        <p:grpSpPr>
          <a:xfrm>
            <a:off x="4513511" y="1031005"/>
            <a:ext cx="3603511" cy="3311913"/>
            <a:chOff x="4582553" y="1264250"/>
            <a:chExt cx="3603511" cy="3311913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D4CD2B8-11F2-48D0-B267-7A242BE55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553" y="1264250"/>
              <a:ext cx="3603511" cy="3078000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93EBD450-8235-43D4-9FA1-E276AEC59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153" y="3036396"/>
              <a:ext cx="1539767" cy="1539767"/>
            </a:xfrm>
            <a:prstGeom prst="rect">
              <a:avLst/>
            </a:prstGeom>
          </p:spPr>
        </p:pic>
      </p:grpSp>
      <p:pic>
        <p:nvPicPr>
          <p:cNvPr id="12" name="VENT">
            <a:hlinkClick r:id="" action="ppaction://media"/>
            <a:extLst>
              <a:ext uri="{FF2B5EF4-FFF2-40B4-BE49-F238E27FC236}">
                <a16:creationId xmlns:a16="http://schemas.microsoft.com/office/drawing/2014/main" id="{5E21B183-5592-476A-A13C-8FD84636EB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06566" y="61436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234 -1.85185E-6 L 0.27682 -0.1092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-54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24052" y="5294819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BOIRA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0308" y="5294819"/>
            <a:ext cx="2694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PLUJA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23" y="4157815"/>
            <a:ext cx="947658" cy="94765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43429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31F8511-B08B-431B-BD3B-91DF95A240E6}"/>
              </a:ext>
            </a:extLst>
          </p:cNvPr>
          <p:cNvSpPr txBox="1"/>
          <p:nvPr/>
        </p:nvSpPr>
        <p:spPr>
          <a:xfrm>
            <a:off x="377190" y="399693"/>
            <a:ext cx="279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Quin </a:t>
            </a:r>
            <a:r>
              <a:rPr lang="ca-ES" sz="3600" b="1" u="sng" dirty="0"/>
              <a:t>dia </a:t>
            </a:r>
            <a:r>
              <a:rPr lang="ca-ES" sz="3600" dirty="0"/>
              <a:t>fa 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BD7F94-E959-48E2-BC29-3AE7D872F3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77" y="399693"/>
            <a:ext cx="3240000" cy="3240000"/>
          </a:xfrm>
          <a:prstGeom prst="rect">
            <a:avLst/>
          </a:prstGeom>
        </p:spPr>
      </p:pic>
      <p:pic>
        <p:nvPicPr>
          <p:cNvPr id="10" name="BOIRA">
            <a:hlinkClick r:id="" action="ppaction://media"/>
            <a:extLst>
              <a:ext uri="{FF2B5EF4-FFF2-40B4-BE49-F238E27FC236}">
                <a16:creationId xmlns:a16="http://schemas.microsoft.com/office/drawing/2014/main" id="{D4A3E0F3-E668-4606-834C-3E4CF28FD1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4748" y="6072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235 -1.85185E-6 L 0.27683 -0.1092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-54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57597" y="5294819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SOL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0308" y="5294819"/>
            <a:ext cx="2694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NEU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51" y="3895064"/>
            <a:ext cx="1270892" cy="1270892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43429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31F8511-B08B-431B-BD3B-91DF95A240E6}"/>
              </a:ext>
            </a:extLst>
          </p:cNvPr>
          <p:cNvSpPr txBox="1"/>
          <p:nvPr/>
        </p:nvSpPr>
        <p:spPr>
          <a:xfrm>
            <a:off x="377190" y="399693"/>
            <a:ext cx="279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Quin </a:t>
            </a:r>
            <a:r>
              <a:rPr lang="ca-ES" sz="3600" b="1" u="sng" dirty="0"/>
              <a:t>dia </a:t>
            </a:r>
            <a:r>
              <a:rPr lang="ca-ES" sz="3600" dirty="0"/>
              <a:t>fa ... </a:t>
            </a:r>
          </a:p>
        </p:txBody>
      </p:sp>
      <p:pic>
        <p:nvPicPr>
          <p:cNvPr id="17" name="SOL">
            <a:hlinkClick r:id="" action="ppaction://media"/>
            <a:extLst>
              <a:ext uri="{FF2B5EF4-FFF2-40B4-BE49-F238E27FC236}">
                <a16:creationId xmlns:a16="http://schemas.microsoft.com/office/drawing/2014/main" id="{D34A3A97-0AFA-470D-96BC-9F32FAEF8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59804" y="6275696"/>
            <a:ext cx="406400" cy="406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E0469A-1512-4366-BAC8-2F977E3E9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2" y="929710"/>
            <a:ext cx="3063979" cy="32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234 -1.85185E-6 L 0.28489 -0.1381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-69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4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94898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57597" y="5294819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SOL I NÚVOL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90308" y="5294819"/>
            <a:ext cx="2694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NÚVOL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23" y="4157815"/>
            <a:ext cx="947658" cy="94765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43429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59B5F51-A81A-4D6F-9970-BC30D7F83092}"/>
              </a:ext>
            </a:extLst>
          </p:cNvPr>
          <p:cNvSpPr txBox="1"/>
          <p:nvPr/>
        </p:nvSpPr>
        <p:spPr>
          <a:xfrm>
            <a:off x="377190" y="399693"/>
            <a:ext cx="3049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Quin </a:t>
            </a:r>
            <a:r>
              <a:rPr lang="ca-ES" sz="3600" b="1" u="sng" dirty="0"/>
              <a:t>dia </a:t>
            </a:r>
            <a:r>
              <a:rPr lang="ca-ES" sz="3600" dirty="0"/>
              <a:t>fa ?...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46506D-00CA-443F-961B-1BD94E37B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44" y="913996"/>
            <a:ext cx="3214183" cy="3240000"/>
          </a:xfrm>
          <a:prstGeom prst="rect">
            <a:avLst/>
          </a:prstGeom>
        </p:spPr>
      </p:pic>
      <p:pic>
        <p:nvPicPr>
          <p:cNvPr id="13" name="SOL I NÚVOL">
            <a:hlinkClick r:id="" action="ppaction://media"/>
            <a:extLst>
              <a:ext uri="{FF2B5EF4-FFF2-40B4-BE49-F238E27FC236}">
                <a16:creationId xmlns:a16="http://schemas.microsoft.com/office/drawing/2014/main" id="{DC0746E4-C220-418F-A33D-C866216ED8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43943" y="61912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6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234 -1.85185E-6 L 0.25234 -0.1770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886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033022" y="5014675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PLUJA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19357" y="5014675"/>
            <a:ext cx="308597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GOTA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951" y="3737645"/>
            <a:ext cx="1104896" cy="110489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979887" y="412128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763BDCA-D2DC-43AA-8994-0AEC8254C3BF}"/>
              </a:ext>
            </a:extLst>
          </p:cNvPr>
          <p:cNvSpPr txBox="1"/>
          <p:nvPr/>
        </p:nvSpPr>
        <p:spPr>
          <a:xfrm>
            <a:off x="377190" y="399693"/>
            <a:ext cx="279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Quin </a:t>
            </a:r>
            <a:r>
              <a:rPr lang="ca-ES" sz="3600" b="1" u="sng" dirty="0"/>
              <a:t>dia </a:t>
            </a:r>
            <a:r>
              <a:rPr lang="ca-ES" sz="3600" dirty="0"/>
              <a:t>fa ...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98F1511-D656-4477-9F32-B9815EA45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41" y="639851"/>
            <a:ext cx="3098007" cy="3240000"/>
          </a:xfrm>
          <a:prstGeom prst="rect">
            <a:avLst/>
          </a:prstGeom>
        </p:spPr>
      </p:pic>
      <p:pic>
        <p:nvPicPr>
          <p:cNvPr id="16" name="PLUJA">
            <a:hlinkClick r:id="" action="ppaction://media"/>
            <a:extLst>
              <a:ext uri="{FF2B5EF4-FFF2-40B4-BE49-F238E27FC236}">
                <a16:creationId xmlns:a16="http://schemas.microsoft.com/office/drawing/2014/main" id="{EF63880F-5DE4-48D3-AC26-F99D4F6720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88459" y="61912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4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08333E-6 -4.07407E-6 L -0.31224 -0.1773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-886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43329" y="5148795"/>
            <a:ext cx="39511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TEMPESTA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37269" y="5172125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NÚVOL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53" y="3899793"/>
            <a:ext cx="1146470" cy="114647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4301572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015BBC3-02AD-4B0B-A964-F62542769544}"/>
              </a:ext>
            </a:extLst>
          </p:cNvPr>
          <p:cNvSpPr txBox="1"/>
          <p:nvPr/>
        </p:nvSpPr>
        <p:spPr>
          <a:xfrm>
            <a:off x="377190" y="399693"/>
            <a:ext cx="279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Quin </a:t>
            </a:r>
            <a:r>
              <a:rPr lang="ca-ES" sz="3600" b="1" u="sng" dirty="0"/>
              <a:t>dia </a:t>
            </a:r>
            <a:r>
              <a:rPr lang="ca-ES" sz="3600" dirty="0"/>
              <a:t>fa ...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98B0E11-9645-4496-A71C-E63C418C1D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32" y="966975"/>
            <a:ext cx="3098007" cy="3240000"/>
          </a:xfrm>
          <a:prstGeom prst="rect">
            <a:avLst/>
          </a:prstGeom>
        </p:spPr>
      </p:pic>
      <p:pic>
        <p:nvPicPr>
          <p:cNvPr id="19" name="TEMPESTA">
            <a:hlinkClick r:id="" action="ppaction://media"/>
            <a:extLst>
              <a:ext uri="{FF2B5EF4-FFF2-40B4-BE49-F238E27FC236}">
                <a16:creationId xmlns:a16="http://schemas.microsoft.com/office/drawing/2014/main" id="{8968CC3E-42E8-4676-8407-6E84955CF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1554" y="62756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54167E-6 0.00833 L 0.2655 -0.1895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990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98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08909" y="5075310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NEU</a:t>
            </a:r>
            <a:endParaRPr lang="es-ES" sz="60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24828" y="5121838"/>
            <a:ext cx="272288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SOL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99" y="3453246"/>
            <a:ext cx="1524003" cy="15240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73050" y="42164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05AD282-1ACC-485E-B951-06C59052941A}"/>
              </a:ext>
            </a:extLst>
          </p:cNvPr>
          <p:cNvSpPr txBox="1"/>
          <p:nvPr/>
        </p:nvSpPr>
        <p:spPr>
          <a:xfrm>
            <a:off x="377190" y="399693"/>
            <a:ext cx="279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Quin </a:t>
            </a:r>
            <a:r>
              <a:rPr lang="ca-ES" sz="3600" b="1" u="sng" dirty="0"/>
              <a:t>dia </a:t>
            </a:r>
            <a:r>
              <a:rPr lang="ca-ES" sz="3600" dirty="0"/>
              <a:t>fa ...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A68C91A-C4A7-4573-A35E-A4CFDF67FC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21" y="726491"/>
            <a:ext cx="3650702" cy="3240000"/>
          </a:xfrm>
          <a:prstGeom prst="rect">
            <a:avLst/>
          </a:prstGeom>
        </p:spPr>
      </p:pic>
      <p:pic>
        <p:nvPicPr>
          <p:cNvPr id="18" name="NEU">
            <a:hlinkClick r:id="" action="ppaction://media"/>
            <a:extLst>
              <a:ext uri="{FF2B5EF4-FFF2-40B4-BE49-F238E27FC236}">
                <a16:creationId xmlns:a16="http://schemas.microsoft.com/office/drawing/2014/main" id="{6E8B6148-D69C-4A96-8297-98F0D6D43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48754" y="6204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08333E-6 2.59259E-6 L 0.27161 -0.1513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-756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9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532547" y="5116494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 VENT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4" y="5116494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GEL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78" y="3934255"/>
            <a:ext cx="1087138" cy="108713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4245942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06C13C9-4BBA-45C8-A696-5CCAB67EE168}"/>
              </a:ext>
            </a:extLst>
          </p:cNvPr>
          <p:cNvSpPr txBox="1"/>
          <p:nvPr/>
        </p:nvSpPr>
        <p:spPr>
          <a:xfrm>
            <a:off x="377190" y="399693"/>
            <a:ext cx="279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Quin </a:t>
            </a:r>
            <a:r>
              <a:rPr lang="ca-ES" sz="3600" b="1" u="sng" dirty="0"/>
              <a:t>dia </a:t>
            </a:r>
            <a:r>
              <a:rPr lang="ca-ES" sz="3600" dirty="0"/>
              <a:t>fa ...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D91D549-86BF-4891-9BC0-73ADA57D0801}"/>
              </a:ext>
            </a:extLst>
          </p:cNvPr>
          <p:cNvGrpSpPr/>
          <p:nvPr/>
        </p:nvGrpSpPr>
        <p:grpSpPr>
          <a:xfrm>
            <a:off x="4099472" y="956963"/>
            <a:ext cx="3603511" cy="3385955"/>
            <a:chOff x="4168514" y="1190208"/>
            <a:chExt cx="3603511" cy="3385955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3E56E28-ED54-4073-AD09-193F9C155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514" y="1190208"/>
              <a:ext cx="3603511" cy="3078000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7505FA79-DCBC-4096-8083-DDECF88E6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153" y="3036396"/>
              <a:ext cx="1539767" cy="1539767"/>
            </a:xfrm>
            <a:prstGeom prst="rect">
              <a:avLst/>
            </a:prstGeom>
          </p:spPr>
        </p:pic>
      </p:grpSp>
      <p:pic>
        <p:nvPicPr>
          <p:cNvPr id="20" name="VENT">
            <a:hlinkClick r:id="" action="ppaction://media"/>
            <a:extLst>
              <a:ext uri="{FF2B5EF4-FFF2-40B4-BE49-F238E27FC236}">
                <a16:creationId xmlns:a16="http://schemas.microsoft.com/office/drawing/2014/main" id="{1464730B-C28C-4C8E-B034-516EC9121B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06147" y="6204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54167E-6 4.07407E-6 L -0.29597 -0.1145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-574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9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59533" y="4960880"/>
            <a:ext cx="378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000" dirty="0">
                <a:ln w="0"/>
              </a:rPr>
              <a:t> </a:t>
            </a:r>
            <a:r>
              <a:rPr lang="es-ES" sz="5400" dirty="0">
                <a:ln w="0"/>
              </a:rPr>
              <a:t>BOIRA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2075" y="5007046"/>
            <a:ext cx="37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400" dirty="0">
                <a:ln w="0"/>
              </a:rPr>
              <a:t>PLUJA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66" y="3713895"/>
            <a:ext cx="1139534" cy="113953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415982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0E989D7-6F40-42C2-A467-1E4B93B8A555}"/>
              </a:ext>
            </a:extLst>
          </p:cNvPr>
          <p:cNvSpPr txBox="1"/>
          <p:nvPr/>
        </p:nvSpPr>
        <p:spPr>
          <a:xfrm>
            <a:off x="377190" y="399693"/>
            <a:ext cx="279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/>
              <a:t>Quin </a:t>
            </a:r>
            <a:r>
              <a:rPr lang="ca-ES" sz="3600" b="1" u="sng" dirty="0"/>
              <a:t>dia </a:t>
            </a:r>
            <a:r>
              <a:rPr lang="ca-ES" sz="3600" dirty="0"/>
              <a:t>fa ...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B962EEB-0EC7-4C93-B620-C6D1B4D0BB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75" y="1046024"/>
            <a:ext cx="2593669" cy="2593669"/>
          </a:xfrm>
          <a:prstGeom prst="rect">
            <a:avLst/>
          </a:prstGeom>
        </p:spPr>
      </p:pic>
      <p:pic>
        <p:nvPicPr>
          <p:cNvPr id="18" name="BOIRA">
            <a:hlinkClick r:id="" action="ppaction://media"/>
            <a:extLst>
              <a:ext uri="{FF2B5EF4-FFF2-40B4-BE49-F238E27FC236}">
                <a16:creationId xmlns:a16="http://schemas.microsoft.com/office/drawing/2014/main" id="{18AE611B-9D20-4B3E-B2B7-9623C66B7A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4748" y="6072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75E-6 -3.7037E-6 L -0.26263 -0.1393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-696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7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817658" y="5108144"/>
            <a:ext cx="368835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n w="0"/>
              </a:rPr>
              <a:t>SÒLIDA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CC257B5-93EB-4CD9-BAC9-506BD1AA1339}"/>
              </a:ext>
            </a:extLst>
          </p:cNvPr>
          <p:cNvSpPr txBox="1"/>
          <p:nvPr/>
        </p:nvSpPr>
        <p:spPr>
          <a:xfrm>
            <a:off x="377190" y="399693"/>
            <a:ext cx="2882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dirty="0"/>
              <a:t>Com és </a:t>
            </a:r>
            <a:r>
              <a:rPr lang="ca-ES" sz="3200" b="1" u="sng" dirty="0"/>
              <a:t>l’aigua</a:t>
            </a:r>
            <a:r>
              <a:rPr lang="ca-ES" sz="3200" dirty="0"/>
              <a:t>? </a:t>
            </a:r>
          </a:p>
        </p:txBody>
      </p:sp>
      <p:sp>
        <p:nvSpPr>
          <p:cNvPr id="3" name="Llamada rectangular redondeada 2"/>
          <p:cNvSpPr/>
          <p:nvPr/>
        </p:nvSpPr>
        <p:spPr>
          <a:xfrm>
            <a:off x="7997605" y="1368063"/>
            <a:ext cx="1924944" cy="1364566"/>
          </a:xfrm>
          <a:prstGeom prst="wedgeRoundRectCallout">
            <a:avLst>
              <a:gd name="adj1" fmla="val -116749"/>
              <a:gd name="adj2" fmla="val 230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Com és l'aigua">
            <a:hlinkClick r:id="" action="ppaction://media"/>
            <a:extLst>
              <a:ext uri="{FF2B5EF4-FFF2-40B4-BE49-F238E27FC236}">
                <a16:creationId xmlns:a16="http://schemas.microsoft.com/office/drawing/2014/main" id="{F3E1C1BC-9456-4415-8665-4371BAF00B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63518" y="6204381"/>
            <a:ext cx="406400" cy="406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5256AF-9005-42DA-9139-3E9018C7C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37" y="1494146"/>
            <a:ext cx="3078000" cy="3078000"/>
          </a:xfrm>
          <a:prstGeom prst="rect">
            <a:avLst/>
          </a:prstGeom>
        </p:spPr>
      </p:pic>
      <p:pic>
        <p:nvPicPr>
          <p:cNvPr id="5" name="SÒLIDA">
            <a:hlinkClick r:id="" action="ppaction://media"/>
            <a:extLst>
              <a:ext uri="{FF2B5EF4-FFF2-40B4-BE49-F238E27FC236}">
                <a16:creationId xmlns:a16="http://schemas.microsoft.com/office/drawing/2014/main" id="{12006479-AF81-475D-A3EF-5BF27884DC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55033" y="6204381"/>
            <a:ext cx="406400" cy="4064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F1C502F-2FB3-40D2-A9DA-AF9025F52CF0}"/>
              </a:ext>
            </a:extLst>
          </p:cNvPr>
          <p:cNvSpPr txBox="1"/>
          <p:nvPr/>
        </p:nvSpPr>
        <p:spPr>
          <a:xfrm>
            <a:off x="8629877" y="1865680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GLAÇ</a:t>
            </a:r>
          </a:p>
        </p:txBody>
      </p:sp>
    </p:spTree>
    <p:extLst>
      <p:ext uri="{BB962C8B-B14F-4D97-AF65-F5344CB8AC3E}">
        <p14:creationId xmlns:p14="http://schemas.microsoft.com/office/powerpoint/2010/main" val="24110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1"/>
      <p:bldP spid="3" grpId="0" animBg="1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9746</TotalTime>
  <Words>955</Words>
  <Application>Microsoft Office PowerPoint</Application>
  <PresentationFormat>Panorámica</PresentationFormat>
  <Paragraphs>275</Paragraphs>
  <Slides>89</Slides>
  <Notes>0</Notes>
  <HiddenSlides>0</HiddenSlides>
  <MMClips>80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89</vt:i4>
      </vt:variant>
    </vt:vector>
  </HeadingPairs>
  <TitlesOfParts>
    <vt:vector size="94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277</cp:revision>
  <dcterms:created xsi:type="dcterms:W3CDTF">2020-04-09T18:31:45Z</dcterms:created>
  <dcterms:modified xsi:type="dcterms:W3CDTF">2026-02-18T07:03:40Z</dcterms:modified>
</cp:coreProperties>
</file>