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embeddedFontLst>
    <p:embeddedFont>
      <p:font typeface="Tahoma" panose="020B0604030504040204" pitchFamily="34" charset="0"/>
      <p:regular r:id="rId19"/>
      <p:bold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modifyVerifier cryptProviderType="rsaAES" cryptAlgorithmClass="hash" cryptAlgorithmType="typeAny" cryptAlgorithmSid="14" spinCount="100000" saltData="GNssQoZfYX5bSeTvEWAmow==" hashData="/rPHlJKx6acjEMk1pHF4O7qzMOLj+mnKbjggvjiUKjuYTwaOE9lofJZuRX2vtgslEx/HlkxzrLiqg/ZlUPg+hw=="/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gKGPYX5CAci4/d3IaEqvMwuIJq9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customschemas.google.com/relationships/presentationmetadata" Target="meta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88" name="Google Shape;18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" y="460375"/>
            <a:ext cx="4192588" cy="2359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98" name="Google Shape;19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" y="460375"/>
            <a:ext cx="4192588" cy="2359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211" name="Google Shape;21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" y="460375"/>
            <a:ext cx="4192588" cy="2359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222" name="Google Shape;22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" y="460375"/>
            <a:ext cx="4192588" cy="2359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233" name="Google Shape;23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" y="460375"/>
            <a:ext cx="4192588" cy="2359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252" name="Google Shape;2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" y="460375"/>
            <a:ext cx="4192588" cy="2359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264" name="Google Shape;26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" y="460375"/>
            <a:ext cx="4192588" cy="2359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" y="460375"/>
            <a:ext cx="4192588" cy="2359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" y="460375"/>
            <a:ext cx="4192588" cy="2359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18" name="Google Shape;1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" y="460375"/>
            <a:ext cx="4192588" cy="2359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32" name="Google Shape;1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" y="460375"/>
            <a:ext cx="4192588" cy="2359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47" name="Google Shape;14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" y="460375"/>
            <a:ext cx="4192588" cy="2359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57" name="Google Shape;15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" y="460375"/>
            <a:ext cx="4192588" cy="2359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67" name="Google Shape;16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" y="460375"/>
            <a:ext cx="4192588" cy="2359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78" name="Google Shape;17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" y="460375"/>
            <a:ext cx="4192588" cy="2359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496" y="6347012"/>
            <a:ext cx="1142998" cy="263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43943" y="90755"/>
            <a:ext cx="895432" cy="500916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/>
          <p:nvPr/>
        </p:nvSpPr>
        <p:spPr>
          <a:xfrm>
            <a:off x="1693815" y="1241318"/>
            <a:ext cx="8804365" cy="354233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4800" b="0" i="1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MEDI</a:t>
            </a: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4800" i="1" dirty="0">
                <a:solidFill>
                  <a:srgbClr val="FFFF00"/>
                </a:solidFill>
                <a:ea typeface="Calibri"/>
              </a:rPr>
              <a:t>EL REGNE ANIMAL</a:t>
            </a:r>
            <a:endParaRPr sz="1400" b="0" i="0" u="none" strike="noStrike" cap="none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2947984" y="5937437"/>
            <a:ext cx="6296025" cy="4095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000" b="1" i="1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Autor pictogram</a:t>
            </a:r>
            <a:r>
              <a:rPr lang="ca-ES" sz="1000" b="1" i="1">
                <a:latin typeface="Tahoma"/>
                <a:ea typeface="Tahoma"/>
                <a:cs typeface="Tahoma"/>
                <a:sym typeface="Tahoma"/>
              </a:rPr>
              <a:t>e</a:t>
            </a:r>
            <a:r>
              <a:rPr lang="ca-ES" sz="1000" b="1" i="1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s:</a:t>
            </a:r>
            <a:r>
              <a:rPr lang="ca-ES" sz="1000" b="0" i="1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 Sergio Palao </a:t>
            </a:r>
            <a:r>
              <a:rPr lang="ca-ES" sz="1000" b="1" i="1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Proced</a:t>
            </a:r>
            <a:r>
              <a:rPr lang="ca-ES" sz="1000" b="1" i="1">
                <a:latin typeface="Tahoma"/>
                <a:ea typeface="Tahoma"/>
                <a:cs typeface="Tahoma"/>
                <a:sym typeface="Tahoma"/>
              </a:rPr>
              <a:t>è</a:t>
            </a:r>
            <a:r>
              <a:rPr lang="ca-ES" sz="1000" b="1" i="1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ncia:</a:t>
            </a:r>
            <a:r>
              <a:rPr lang="ca-ES" sz="1000" b="0" i="1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 ARASAAC (http://arasaac.org) </a:t>
            </a:r>
            <a:r>
              <a:rPr lang="ca-ES" sz="1000" b="1" i="1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Lic</a:t>
            </a:r>
            <a:r>
              <a:rPr lang="ca-ES" sz="1000" b="1" i="1">
                <a:latin typeface="Tahoma"/>
                <a:ea typeface="Tahoma"/>
                <a:cs typeface="Tahoma"/>
                <a:sym typeface="Tahoma"/>
              </a:rPr>
              <a:t>è</a:t>
            </a:r>
            <a:r>
              <a:rPr lang="ca-ES" sz="1000" b="1" i="1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ncia:</a:t>
            </a:r>
            <a:r>
              <a:rPr lang="ca-ES" sz="1000" b="0" i="1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 CC (BY-NC-SA)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000" b="1" i="1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Propie</a:t>
            </a:r>
            <a:r>
              <a:rPr lang="ca-ES" sz="1000" b="1" i="1">
                <a:latin typeface="Tahoma"/>
                <a:ea typeface="Tahoma"/>
                <a:cs typeface="Tahoma"/>
                <a:sym typeface="Tahoma"/>
              </a:rPr>
              <a:t>tat</a:t>
            </a:r>
            <a:r>
              <a:rPr lang="ca-ES" sz="1000" b="1" i="1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:</a:t>
            </a:r>
            <a:r>
              <a:rPr lang="ca-ES" sz="1000" b="0" i="1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 Gobierno de Aragón </a:t>
            </a:r>
            <a:r>
              <a:rPr lang="ca-ES" sz="1000" b="1" i="1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Edita</a:t>
            </a:r>
            <a:r>
              <a:rPr lang="ca-ES" sz="1000" b="1" i="1">
                <a:latin typeface="Tahoma"/>
                <a:ea typeface="Tahoma"/>
                <a:cs typeface="Tahoma"/>
                <a:sym typeface="Tahoma"/>
              </a:rPr>
              <a:t>t</a:t>
            </a:r>
            <a:r>
              <a:rPr lang="ca-ES" sz="1000" b="0" i="1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: Fundación ADIMIR.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1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0" name="Google Shape;190;p10"/>
          <p:cNvCxnSpPr/>
          <p:nvPr/>
        </p:nvCxnSpPr>
        <p:spPr>
          <a:xfrm rot="5400000">
            <a:off x="2248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191" name="Google Shape;191;p10"/>
          <p:cNvCxnSpPr/>
          <p:nvPr/>
        </p:nvCxnSpPr>
        <p:spPr>
          <a:xfrm rot="5400000">
            <a:off x="5102730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192" name="Google Shape;192;p10"/>
          <p:cNvCxnSpPr/>
          <p:nvPr/>
        </p:nvCxnSpPr>
        <p:spPr>
          <a:xfrm rot="5400000">
            <a:off x="7963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193" name="Google Shape;193;p10"/>
          <p:cNvSpPr txBox="1"/>
          <p:nvPr/>
        </p:nvSpPr>
        <p:spPr>
          <a:xfrm>
            <a:off x="1881068" y="1742819"/>
            <a:ext cx="8368647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6000" u="sng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ELS ANIMALS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0"/>
          <p:cNvSpPr txBox="1"/>
          <p:nvPr/>
        </p:nvSpPr>
        <p:spPr>
          <a:xfrm>
            <a:off x="1470992" y="2859762"/>
            <a:ext cx="9143999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60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REPRODUCIÓ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60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ca-ES" sz="5400" i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COM NEIXEN...</a:t>
            </a:r>
            <a:r>
              <a:rPr lang="ca-ES" sz="60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" name="Google Shape;19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31908" y="314123"/>
            <a:ext cx="895432" cy="500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0" name="Google Shape;200;p11"/>
          <p:cNvCxnSpPr/>
          <p:nvPr/>
        </p:nvCxnSpPr>
        <p:spPr>
          <a:xfrm rot="5400000">
            <a:off x="2248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201" name="Google Shape;201;p11"/>
          <p:cNvCxnSpPr/>
          <p:nvPr/>
        </p:nvCxnSpPr>
        <p:spPr>
          <a:xfrm rot="5400000">
            <a:off x="5102730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202" name="Google Shape;202;p11"/>
          <p:cNvCxnSpPr/>
          <p:nvPr/>
        </p:nvCxnSpPr>
        <p:spPr>
          <a:xfrm rot="5400000">
            <a:off x="7963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203" name="Google Shape;203;p11"/>
          <p:cNvSpPr txBox="1"/>
          <p:nvPr/>
        </p:nvSpPr>
        <p:spPr>
          <a:xfrm>
            <a:off x="1684513" y="605670"/>
            <a:ext cx="9036496" cy="172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u="sng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800" b="1" u="sng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OVÍPARS</a:t>
            </a:r>
            <a:endParaRPr sz="28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SÓN ELS ANIMALS QUE </a:t>
            </a:r>
            <a:r>
              <a:rPr lang="ca-ES" sz="2800" i="1" u="sng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NEIXEN</a:t>
            </a:r>
            <a:r>
              <a:rPr lang="ca-ES" sz="2800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DELS </a:t>
            </a:r>
            <a:r>
              <a:rPr lang="ca-ES" sz="2800" i="1" u="sng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OUS</a:t>
            </a:r>
            <a:r>
              <a:rPr lang="ca-ES" sz="2800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4" name="Google Shape;20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34635" y="2596344"/>
            <a:ext cx="2132856" cy="2132856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205" name="Google Shape;205;p11"/>
          <p:cNvPicPr preferRelativeResize="0"/>
          <p:nvPr/>
        </p:nvPicPr>
        <p:blipFill rotWithShape="1">
          <a:blip r:embed="rId4">
            <a:alphaModFix/>
          </a:blip>
          <a:srcRect l="15839" r="23787"/>
          <a:stretch/>
        </p:blipFill>
        <p:spPr>
          <a:xfrm>
            <a:off x="6365032" y="2596344"/>
            <a:ext cx="2392008" cy="2132856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206" name="Google Shape;206;p11"/>
          <p:cNvSpPr txBox="1"/>
          <p:nvPr/>
        </p:nvSpPr>
        <p:spPr>
          <a:xfrm>
            <a:off x="3334635" y="4729201"/>
            <a:ext cx="213285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3200" i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Tortugues</a:t>
            </a:r>
            <a:endParaRPr/>
          </a:p>
        </p:txBody>
      </p:sp>
      <p:sp>
        <p:nvSpPr>
          <p:cNvPr id="207" name="Google Shape;207;p11"/>
          <p:cNvSpPr txBox="1"/>
          <p:nvPr/>
        </p:nvSpPr>
        <p:spPr>
          <a:xfrm>
            <a:off x="6494608" y="4729201"/>
            <a:ext cx="213285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3200" i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Pollets</a:t>
            </a:r>
            <a:endParaRPr/>
          </a:p>
        </p:txBody>
      </p:sp>
      <p:pic>
        <p:nvPicPr>
          <p:cNvPr id="208" name="Google Shape;208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31908" y="314123"/>
            <a:ext cx="895432" cy="500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3" name="Google Shape;213;p12"/>
          <p:cNvCxnSpPr/>
          <p:nvPr/>
        </p:nvCxnSpPr>
        <p:spPr>
          <a:xfrm rot="5400000">
            <a:off x="2248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214" name="Google Shape;214;p12"/>
          <p:cNvCxnSpPr/>
          <p:nvPr/>
        </p:nvCxnSpPr>
        <p:spPr>
          <a:xfrm rot="5400000">
            <a:off x="5102730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215" name="Google Shape;215;p12"/>
          <p:cNvCxnSpPr/>
          <p:nvPr/>
        </p:nvCxnSpPr>
        <p:spPr>
          <a:xfrm rot="5400000">
            <a:off x="7963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216" name="Google Shape;216;p12"/>
          <p:cNvSpPr txBox="1"/>
          <p:nvPr/>
        </p:nvSpPr>
        <p:spPr>
          <a:xfrm>
            <a:off x="1538739" y="539409"/>
            <a:ext cx="9685851" cy="172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u="sng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800" b="1" u="sng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VIVÍPARS</a:t>
            </a:r>
            <a:endParaRPr sz="28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SÓN ELS ANIMALS QUE </a:t>
            </a:r>
            <a:r>
              <a:rPr lang="ca-ES" sz="2800" i="1" u="sng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NEIXEN</a:t>
            </a:r>
            <a:r>
              <a:rPr lang="ca-ES" sz="2800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DE LA </a:t>
            </a:r>
            <a:r>
              <a:rPr lang="ca-ES" sz="2800" i="1" u="sng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PANXA</a:t>
            </a:r>
            <a:r>
              <a:rPr lang="ca-ES" sz="2800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DE LA SEVA </a:t>
            </a:r>
            <a:r>
              <a:rPr lang="ca-ES" sz="2800" i="1" u="sng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MARE</a:t>
            </a:r>
            <a:r>
              <a:rPr lang="ca-ES" sz="2800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7" name="Google Shape;21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0800" y="3240286"/>
            <a:ext cx="3048000" cy="232410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218" name="Google Shape;218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61493" y="3240286"/>
            <a:ext cx="3492500" cy="232410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219" name="Google Shape;219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31908" y="314123"/>
            <a:ext cx="895432" cy="500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3"/>
          <p:cNvCxnSpPr/>
          <p:nvPr/>
        </p:nvCxnSpPr>
        <p:spPr>
          <a:xfrm rot="5400000">
            <a:off x="2248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225" name="Google Shape;225;p13"/>
          <p:cNvCxnSpPr/>
          <p:nvPr/>
        </p:nvCxnSpPr>
        <p:spPr>
          <a:xfrm rot="5400000">
            <a:off x="5102730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226" name="Google Shape;226;p13"/>
          <p:cNvCxnSpPr/>
          <p:nvPr/>
        </p:nvCxnSpPr>
        <p:spPr>
          <a:xfrm rot="5400000">
            <a:off x="7963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227" name="Google Shape;227;p13"/>
          <p:cNvSpPr txBox="1"/>
          <p:nvPr/>
        </p:nvSpPr>
        <p:spPr>
          <a:xfrm>
            <a:off x="1841311" y="1397326"/>
            <a:ext cx="8368647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6000" u="sng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ELS ANIMALS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3"/>
          <p:cNvSpPr txBox="1"/>
          <p:nvPr/>
        </p:nvSpPr>
        <p:spPr>
          <a:xfrm>
            <a:off x="1431235" y="2514269"/>
            <a:ext cx="9143999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60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VERTEBRATS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60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ca-ES" sz="5400" i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AMB ESQUELET</a:t>
            </a:r>
            <a:r>
              <a:rPr lang="ca-ES" sz="60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18263" y="2744592"/>
            <a:ext cx="1524003" cy="1524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31908" y="314123"/>
            <a:ext cx="895432" cy="500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5" name="Google Shape;235;p14"/>
          <p:cNvCxnSpPr/>
          <p:nvPr/>
        </p:nvCxnSpPr>
        <p:spPr>
          <a:xfrm rot="5400000">
            <a:off x="2248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236" name="Google Shape;236;p14"/>
          <p:cNvCxnSpPr/>
          <p:nvPr/>
        </p:nvCxnSpPr>
        <p:spPr>
          <a:xfrm rot="5400000">
            <a:off x="5102730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237" name="Google Shape;237;p14"/>
          <p:cNvCxnSpPr/>
          <p:nvPr/>
        </p:nvCxnSpPr>
        <p:spPr>
          <a:xfrm rot="5400000">
            <a:off x="7963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238" name="Google Shape;238;p14"/>
          <p:cNvSpPr/>
          <p:nvPr/>
        </p:nvSpPr>
        <p:spPr>
          <a:xfrm>
            <a:off x="2212501" y="1590916"/>
            <a:ext cx="124361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800" b="1" u="sng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MAMÍFERS</a:t>
            </a:r>
            <a:endParaRPr sz="18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4"/>
          <p:cNvSpPr/>
          <p:nvPr/>
        </p:nvSpPr>
        <p:spPr>
          <a:xfrm>
            <a:off x="5372211" y="1590916"/>
            <a:ext cx="57983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800" b="1" u="sng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AUS</a:t>
            </a:r>
            <a:endParaRPr sz="18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4"/>
          <p:cNvSpPr/>
          <p:nvPr/>
        </p:nvSpPr>
        <p:spPr>
          <a:xfrm>
            <a:off x="8594428" y="1635465"/>
            <a:ext cx="93096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800" b="1" u="sng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RÈPTILS</a:t>
            </a:r>
            <a:endParaRPr sz="18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4"/>
          <p:cNvSpPr/>
          <p:nvPr/>
        </p:nvSpPr>
        <p:spPr>
          <a:xfrm>
            <a:off x="2304770" y="3853882"/>
            <a:ext cx="99257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800" b="1" u="sng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AMFIBIS</a:t>
            </a:r>
            <a:endParaRPr sz="18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14"/>
          <p:cNvSpPr/>
          <p:nvPr/>
        </p:nvSpPr>
        <p:spPr>
          <a:xfrm>
            <a:off x="5480708" y="3804997"/>
            <a:ext cx="86446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800" b="1" u="sng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PEIXOS</a:t>
            </a:r>
            <a:endParaRPr sz="18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3" name="Google Shape;24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3972" y="2080083"/>
            <a:ext cx="1902117" cy="145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52726" y="2028263"/>
            <a:ext cx="1737511" cy="1560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62124" y="4240563"/>
            <a:ext cx="1771198" cy="1400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4"/>
          <p:cNvPicPr preferRelativeResize="0"/>
          <p:nvPr/>
        </p:nvPicPr>
        <p:blipFill rotWithShape="1">
          <a:blip r:embed="rId6">
            <a:alphaModFix/>
          </a:blip>
          <a:srcRect r="31100" b="13502"/>
          <a:stretch/>
        </p:blipFill>
        <p:spPr>
          <a:xfrm>
            <a:off x="1907498" y="4287144"/>
            <a:ext cx="1723344" cy="1293637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247" name="Google Shape;247;p14"/>
          <p:cNvPicPr preferRelativeResize="0"/>
          <p:nvPr/>
        </p:nvPicPr>
        <p:blipFill rotWithShape="1">
          <a:blip r:embed="rId7">
            <a:alphaModFix/>
          </a:blip>
          <a:srcRect l="9050" r="9837"/>
          <a:stretch/>
        </p:blipFill>
        <p:spPr>
          <a:xfrm>
            <a:off x="8100092" y="2102241"/>
            <a:ext cx="1901583" cy="132102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248" name="Google Shape;248;p14"/>
          <p:cNvSpPr/>
          <p:nvPr/>
        </p:nvSpPr>
        <p:spPr>
          <a:xfrm>
            <a:off x="1721941" y="1011910"/>
            <a:ext cx="81357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8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HI HA 5 GRUPS.</a:t>
            </a:r>
            <a:endParaRPr sz="18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9" name="Google Shape;249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931908" y="314123"/>
            <a:ext cx="895432" cy="500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4" name="Google Shape;254;p15"/>
          <p:cNvCxnSpPr/>
          <p:nvPr/>
        </p:nvCxnSpPr>
        <p:spPr>
          <a:xfrm rot="5400000">
            <a:off x="2248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255" name="Google Shape;255;p15"/>
          <p:cNvCxnSpPr/>
          <p:nvPr/>
        </p:nvCxnSpPr>
        <p:spPr>
          <a:xfrm rot="5400000">
            <a:off x="5102730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256" name="Google Shape;256;p15"/>
          <p:cNvCxnSpPr/>
          <p:nvPr/>
        </p:nvCxnSpPr>
        <p:spPr>
          <a:xfrm rot="5400000">
            <a:off x="7963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257" name="Google Shape;257;p15"/>
          <p:cNvSpPr txBox="1"/>
          <p:nvPr/>
        </p:nvSpPr>
        <p:spPr>
          <a:xfrm>
            <a:off x="1642529" y="1597045"/>
            <a:ext cx="8368647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6000" u="sng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ELS ANIMALS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15"/>
          <p:cNvSpPr txBox="1"/>
          <p:nvPr/>
        </p:nvSpPr>
        <p:spPr>
          <a:xfrm>
            <a:off x="1232453" y="2713988"/>
            <a:ext cx="9143999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60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INVERTEBRATS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60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ca-ES" sz="5400" i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SENSE ESQUELET</a:t>
            </a:r>
            <a:r>
              <a:rPr lang="ca-ES" sz="60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9" name="Google Shape;25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87173" y="3058770"/>
            <a:ext cx="1524003" cy="1524003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15"/>
          <p:cNvSpPr/>
          <p:nvPr/>
        </p:nvSpPr>
        <p:spPr>
          <a:xfrm>
            <a:off x="8791973" y="3172659"/>
            <a:ext cx="914400" cy="914400"/>
          </a:xfrm>
          <a:prstGeom prst="mathMultiply">
            <a:avLst>
              <a:gd name="adj1" fmla="val 4402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1" name="Google Shape;26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31908" y="314123"/>
            <a:ext cx="895432" cy="500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6" name="Google Shape;266;p16"/>
          <p:cNvCxnSpPr/>
          <p:nvPr/>
        </p:nvCxnSpPr>
        <p:spPr>
          <a:xfrm rot="5400000">
            <a:off x="2248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267" name="Google Shape;267;p16"/>
          <p:cNvCxnSpPr/>
          <p:nvPr/>
        </p:nvCxnSpPr>
        <p:spPr>
          <a:xfrm rot="5400000">
            <a:off x="5102730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268" name="Google Shape;268;p16"/>
          <p:cNvCxnSpPr/>
          <p:nvPr/>
        </p:nvCxnSpPr>
        <p:spPr>
          <a:xfrm rot="5400000">
            <a:off x="7963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269" name="Google Shape;269;p16"/>
          <p:cNvSpPr/>
          <p:nvPr/>
        </p:nvSpPr>
        <p:spPr>
          <a:xfrm>
            <a:off x="2477544" y="1656442"/>
            <a:ext cx="109940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800" b="1" u="sng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CNIDARIS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16"/>
          <p:cNvSpPr/>
          <p:nvPr/>
        </p:nvSpPr>
        <p:spPr>
          <a:xfrm>
            <a:off x="5370174" y="1656442"/>
            <a:ext cx="116089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800" b="1" u="sng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ANÈL.LIDS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6"/>
          <p:cNvSpPr/>
          <p:nvPr/>
        </p:nvSpPr>
        <p:spPr>
          <a:xfrm>
            <a:off x="8034469" y="1700991"/>
            <a:ext cx="14923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800" b="1" u="sng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ARTRÒPODES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6"/>
          <p:cNvSpPr/>
          <p:nvPr/>
        </p:nvSpPr>
        <p:spPr>
          <a:xfrm>
            <a:off x="2368668" y="4051906"/>
            <a:ext cx="128509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800" b="1" u="sng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MOL·LUSCS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3" name="Google Shape;273;p16"/>
          <p:cNvPicPr preferRelativeResize="0"/>
          <p:nvPr/>
        </p:nvPicPr>
        <p:blipFill rotWithShape="1">
          <a:blip r:embed="rId3">
            <a:alphaModFix/>
          </a:blip>
          <a:srcRect l="21020" r="8420"/>
          <a:stretch/>
        </p:blipFill>
        <p:spPr>
          <a:xfrm>
            <a:off x="2203241" y="2009877"/>
            <a:ext cx="1708665" cy="1364174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274" name="Google Shape;274;p16"/>
          <p:cNvPicPr preferRelativeResize="0"/>
          <p:nvPr/>
        </p:nvPicPr>
        <p:blipFill rotWithShape="1">
          <a:blip r:embed="rId4">
            <a:alphaModFix/>
          </a:blip>
          <a:srcRect l="7051" r="5254"/>
          <a:stretch/>
        </p:blipFill>
        <p:spPr>
          <a:xfrm>
            <a:off x="5114955" y="2070323"/>
            <a:ext cx="1593556" cy="1308356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275" name="Google Shape;275;p16"/>
          <p:cNvPicPr preferRelativeResize="0"/>
          <p:nvPr/>
        </p:nvPicPr>
        <p:blipFill rotWithShape="1">
          <a:blip r:embed="rId5">
            <a:alphaModFix/>
          </a:blip>
          <a:srcRect l="5439" r="6847"/>
          <a:stretch/>
        </p:blipFill>
        <p:spPr>
          <a:xfrm>
            <a:off x="7962463" y="2091216"/>
            <a:ext cx="1665138" cy="1265593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276" name="Google Shape;276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51129" y="4421238"/>
            <a:ext cx="1860776" cy="1161484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277" name="Google Shape;277;p16"/>
          <p:cNvSpPr/>
          <p:nvPr/>
        </p:nvSpPr>
        <p:spPr>
          <a:xfrm>
            <a:off x="2523900" y="3412783"/>
            <a:ext cx="85215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 b="1" i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MEDUSA</a:t>
            </a:r>
            <a:endParaRPr sz="1400" i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16"/>
          <p:cNvSpPr/>
          <p:nvPr/>
        </p:nvSpPr>
        <p:spPr>
          <a:xfrm>
            <a:off x="5586197" y="3420111"/>
            <a:ext cx="48763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 b="1" i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CUC</a:t>
            </a:r>
            <a:endParaRPr sz="1400" i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16"/>
          <p:cNvSpPr/>
          <p:nvPr/>
        </p:nvSpPr>
        <p:spPr>
          <a:xfrm>
            <a:off x="8178486" y="3446871"/>
            <a:ext cx="129614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 b="1" i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CRANC</a:t>
            </a:r>
            <a:endParaRPr sz="1400" i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16"/>
          <p:cNvSpPr/>
          <p:nvPr/>
        </p:nvSpPr>
        <p:spPr>
          <a:xfrm>
            <a:off x="2248743" y="5582723"/>
            <a:ext cx="129614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400" b="1" i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CARGOL</a:t>
            </a:r>
            <a:endParaRPr sz="1400" i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16"/>
          <p:cNvSpPr/>
          <p:nvPr/>
        </p:nvSpPr>
        <p:spPr>
          <a:xfrm>
            <a:off x="1986984" y="1197440"/>
            <a:ext cx="81357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8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HI HA 4 GRUPS.</a:t>
            </a:r>
            <a:endParaRPr sz="18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2" name="Google Shape;282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31908" y="314123"/>
            <a:ext cx="895432" cy="500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Google Shape;96;p2"/>
          <p:cNvCxnSpPr/>
          <p:nvPr/>
        </p:nvCxnSpPr>
        <p:spPr>
          <a:xfrm rot="5400000">
            <a:off x="2248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97" name="Google Shape;97;p2"/>
          <p:cNvCxnSpPr/>
          <p:nvPr/>
        </p:nvCxnSpPr>
        <p:spPr>
          <a:xfrm rot="5400000">
            <a:off x="5102730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98" name="Google Shape;98;p2"/>
          <p:cNvCxnSpPr/>
          <p:nvPr/>
        </p:nvCxnSpPr>
        <p:spPr>
          <a:xfrm rot="5400000">
            <a:off x="7963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99" name="Google Shape;99;p2"/>
          <p:cNvSpPr txBox="1"/>
          <p:nvPr/>
        </p:nvSpPr>
        <p:spPr>
          <a:xfrm>
            <a:off x="1891885" y="1703067"/>
            <a:ext cx="8368647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6000" b="0" i="0" u="sng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ELS ANIMALS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 b="0" i="0" u="none" strike="noStrike" cap="none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"/>
          <p:cNvSpPr txBox="1"/>
          <p:nvPr/>
        </p:nvSpPr>
        <p:spPr>
          <a:xfrm>
            <a:off x="1481809" y="2820010"/>
            <a:ext cx="9143999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6000" b="0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NUTRICIÓ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6000" b="0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ca-ES" sz="5400" b="0" i="1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QUÈ MENGEN ELS ANIMALS</a:t>
            </a:r>
            <a:r>
              <a:rPr lang="ca-ES" sz="6000" b="0" i="0" u="none" strike="noStrike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 l="1688" t="3753" r="4063" b="5992"/>
          <a:stretch/>
        </p:blipFill>
        <p:spPr>
          <a:xfrm>
            <a:off x="10534850" y="351657"/>
            <a:ext cx="1238865" cy="663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6" name="Google Shape;106;p3"/>
          <p:cNvCxnSpPr/>
          <p:nvPr/>
        </p:nvCxnSpPr>
        <p:spPr>
          <a:xfrm rot="5400000">
            <a:off x="2248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107" name="Google Shape;107;p3"/>
          <p:cNvCxnSpPr/>
          <p:nvPr/>
        </p:nvCxnSpPr>
        <p:spPr>
          <a:xfrm rot="5400000">
            <a:off x="5102730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108" name="Google Shape;108;p3"/>
          <p:cNvCxnSpPr/>
          <p:nvPr/>
        </p:nvCxnSpPr>
        <p:spPr>
          <a:xfrm rot="5400000">
            <a:off x="7963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3"/>
          <p:cNvSpPr txBox="1"/>
          <p:nvPr/>
        </p:nvSpPr>
        <p:spPr>
          <a:xfrm>
            <a:off x="1498983" y="372702"/>
            <a:ext cx="9036496" cy="172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u="sng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800" b="1" u="sng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HERBÍVORS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SÓN ELS ANIMALS QUE </a:t>
            </a:r>
            <a:r>
              <a:rPr lang="ca-ES" sz="2800" i="1" u="sng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MENGEN PLANTES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60096" y="3066037"/>
            <a:ext cx="1728192" cy="1296144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11" name="Google Shape;111;p3"/>
          <p:cNvPicPr preferRelativeResize="0"/>
          <p:nvPr/>
        </p:nvPicPr>
        <p:blipFill rotWithShape="1">
          <a:blip r:embed="rId4">
            <a:alphaModFix/>
          </a:blip>
          <a:srcRect l="6688" r="6687"/>
          <a:stretch/>
        </p:blipFill>
        <p:spPr>
          <a:xfrm>
            <a:off x="6960096" y="4587356"/>
            <a:ext cx="1728192" cy="1320687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12" name="Google Shape;112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80456" y="4587355"/>
            <a:ext cx="1728192" cy="1273678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13" name="Google Shape;113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75720" y="3075187"/>
            <a:ext cx="1728192" cy="1277844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14" name="Google Shape;114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79702" y="1168568"/>
            <a:ext cx="896114" cy="618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945161" y="321334"/>
            <a:ext cx="895432" cy="500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0" name="Google Shape;120;p4"/>
          <p:cNvCxnSpPr/>
          <p:nvPr/>
        </p:nvCxnSpPr>
        <p:spPr>
          <a:xfrm rot="5400000">
            <a:off x="2248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121" name="Google Shape;121;p4"/>
          <p:cNvCxnSpPr/>
          <p:nvPr/>
        </p:nvCxnSpPr>
        <p:spPr>
          <a:xfrm rot="5400000">
            <a:off x="5102730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122" name="Google Shape;122;p4"/>
          <p:cNvCxnSpPr/>
          <p:nvPr/>
        </p:nvCxnSpPr>
        <p:spPr>
          <a:xfrm rot="5400000">
            <a:off x="7963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123" name="Google Shape;123;p4"/>
          <p:cNvSpPr txBox="1"/>
          <p:nvPr/>
        </p:nvSpPr>
        <p:spPr>
          <a:xfrm>
            <a:off x="1406218" y="524351"/>
            <a:ext cx="90366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u="sng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800" b="1" u="sng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CARNÍVORS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SÓN ELS ANIMALS QUE MENGEN ALTRES </a:t>
            </a:r>
            <a:r>
              <a:rPr lang="ca-ES" sz="2400" i="1" u="sng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ANIMALS.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87688" y="3536576"/>
            <a:ext cx="1889924" cy="1446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87688" y="5157192"/>
            <a:ext cx="1800200" cy="1412776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26" name="Google Shape;126;p4"/>
          <p:cNvPicPr preferRelativeResize="0"/>
          <p:nvPr/>
        </p:nvPicPr>
        <p:blipFill rotWithShape="1">
          <a:blip r:embed="rId5">
            <a:alphaModFix/>
          </a:blip>
          <a:srcRect r="16401"/>
          <a:stretch/>
        </p:blipFill>
        <p:spPr>
          <a:xfrm>
            <a:off x="6911880" y="3574735"/>
            <a:ext cx="1560384" cy="1326315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27" name="Google Shape;127;p4"/>
          <p:cNvPicPr preferRelativeResize="0"/>
          <p:nvPr/>
        </p:nvPicPr>
        <p:blipFill rotWithShape="1">
          <a:blip r:embed="rId6">
            <a:alphaModFix/>
          </a:blip>
          <a:srcRect l="10428" r="21869"/>
          <a:stretch/>
        </p:blipFill>
        <p:spPr>
          <a:xfrm>
            <a:off x="6911880" y="5187108"/>
            <a:ext cx="1560384" cy="1382861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28" name="Google Shape;128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14252" y="894383"/>
            <a:ext cx="1116023" cy="1116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998169" y="273893"/>
            <a:ext cx="895432" cy="500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4" name="Google Shape;134;p5"/>
          <p:cNvCxnSpPr/>
          <p:nvPr/>
        </p:nvCxnSpPr>
        <p:spPr>
          <a:xfrm rot="5400000">
            <a:off x="2248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135" name="Google Shape;135;p5"/>
          <p:cNvCxnSpPr/>
          <p:nvPr/>
        </p:nvCxnSpPr>
        <p:spPr>
          <a:xfrm rot="5400000">
            <a:off x="5102730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136" name="Google Shape;136;p5"/>
          <p:cNvCxnSpPr/>
          <p:nvPr/>
        </p:nvCxnSpPr>
        <p:spPr>
          <a:xfrm rot="5400000">
            <a:off x="7963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137" name="Google Shape;137;p5"/>
          <p:cNvSpPr txBox="1"/>
          <p:nvPr/>
        </p:nvSpPr>
        <p:spPr>
          <a:xfrm>
            <a:off x="1537253" y="314123"/>
            <a:ext cx="9144001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u="sng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800" b="1" u="sng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OMNÍVORS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SÓN ELS ANIMALS QUE </a:t>
            </a:r>
            <a:r>
              <a:rPr lang="ca-ES" sz="2400" i="1" u="sng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MENGEN ANIMALS I PLANTES</a:t>
            </a:r>
            <a:endParaRPr/>
          </a:p>
        </p:txBody>
      </p:sp>
      <p:pic>
        <p:nvPicPr>
          <p:cNvPr id="138" name="Google Shape;138;p5"/>
          <p:cNvPicPr preferRelativeResize="0"/>
          <p:nvPr/>
        </p:nvPicPr>
        <p:blipFill rotWithShape="1">
          <a:blip r:embed="rId3">
            <a:alphaModFix/>
          </a:blip>
          <a:srcRect l="35198"/>
          <a:stretch/>
        </p:blipFill>
        <p:spPr>
          <a:xfrm>
            <a:off x="3791743" y="3485929"/>
            <a:ext cx="1290918" cy="1379135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39" name="Google Shape;13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87645" y="3485106"/>
            <a:ext cx="1310509" cy="1416766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40" name="Google Shape;140;p5"/>
          <p:cNvPicPr preferRelativeResize="0"/>
          <p:nvPr/>
        </p:nvPicPr>
        <p:blipFill rotWithShape="1">
          <a:blip r:embed="rId5">
            <a:alphaModFix/>
          </a:blip>
          <a:srcRect l="4318" r="3949"/>
          <a:stretch/>
        </p:blipFill>
        <p:spPr>
          <a:xfrm>
            <a:off x="3791744" y="5230096"/>
            <a:ext cx="1296144" cy="1322531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41" name="Google Shape;141;p5"/>
          <p:cNvPicPr preferRelativeResize="0"/>
          <p:nvPr/>
        </p:nvPicPr>
        <p:blipFill rotWithShape="1">
          <a:blip r:embed="rId6">
            <a:alphaModFix/>
          </a:blip>
          <a:srcRect t="3537" b="6046"/>
          <a:stretch/>
        </p:blipFill>
        <p:spPr>
          <a:xfrm>
            <a:off x="6580294" y="5208656"/>
            <a:ext cx="1317859" cy="1343971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42" name="Google Shape;142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34670" y="1728907"/>
            <a:ext cx="627628" cy="627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239223" y="1699118"/>
            <a:ext cx="790279" cy="542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931908" y="314123"/>
            <a:ext cx="895432" cy="500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9" name="Google Shape;149;p6"/>
          <p:cNvCxnSpPr/>
          <p:nvPr/>
        </p:nvCxnSpPr>
        <p:spPr>
          <a:xfrm rot="5400000">
            <a:off x="2248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150" name="Google Shape;150;p6"/>
          <p:cNvCxnSpPr/>
          <p:nvPr/>
        </p:nvCxnSpPr>
        <p:spPr>
          <a:xfrm rot="5400000">
            <a:off x="5102730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151" name="Google Shape;151;p6"/>
          <p:cNvCxnSpPr/>
          <p:nvPr/>
        </p:nvCxnSpPr>
        <p:spPr>
          <a:xfrm rot="5400000">
            <a:off x="7963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152" name="Google Shape;152;p6"/>
          <p:cNvSpPr txBox="1"/>
          <p:nvPr/>
        </p:nvSpPr>
        <p:spPr>
          <a:xfrm>
            <a:off x="1934077" y="1795830"/>
            <a:ext cx="8368647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6000" u="sng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ELS ANIMALS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6"/>
          <p:cNvSpPr txBox="1"/>
          <p:nvPr/>
        </p:nvSpPr>
        <p:spPr>
          <a:xfrm>
            <a:off x="1524001" y="2912773"/>
            <a:ext cx="9143999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60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RELACIÓ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60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ca-ES" sz="5400" i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ES DESPLACEN PER...</a:t>
            </a:r>
            <a:r>
              <a:rPr lang="ca-ES" sz="60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31908" y="314123"/>
            <a:ext cx="895432" cy="500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9" name="Google Shape;159;p7"/>
          <p:cNvCxnSpPr/>
          <p:nvPr/>
        </p:nvCxnSpPr>
        <p:spPr>
          <a:xfrm rot="5400000">
            <a:off x="2248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160" name="Google Shape;160;p7"/>
          <p:cNvCxnSpPr/>
          <p:nvPr/>
        </p:nvCxnSpPr>
        <p:spPr>
          <a:xfrm rot="5400000">
            <a:off x="5102730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161" name="Google Shape;161;p7"/>
          <p:cNvCxnSpPr/>
          <p:nvPr/>
        </p:nvCxnSpPr>
        <p:spPr>
          <a:xfrm rot="5400000">
            <a:off x="7963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162" name="Google Shape;162;p7"/>
          <p:cNvSpPr txBox="1"/>
          <p:nvPr/>
        </p:nvSpPr>
        <p:spPr>
          <a:xfrm>
            <a:off x="1462123" y="661735"/>
            <a:ext cx="9036496" cy="172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u="sng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800" b="1" u="sng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TERRESTRES</a:t>
            </a:r>
            <a:endParaRPr sz="28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SÓN ELS ANIMALS QUE </a:t>
            </a:r>
            <a:r>
              <a:rPr lang="ca-ES" sz="2800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ES </a:t>
            </a:r>
            <a:r>
              <a:rPr lang="ca-ES" sz="2800" i="1" u="sng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DESPLACEN</a:t>
            </a:r>
            <a:r>
              <a:rPr lang="ca-ES" sz="2800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PEL </a:t>
            </a:r>
            <a:r>
              <a:rPr lang="ca-ES" sz="2800" i="1" u="sng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TERRA</a:t>
            </a:r>
            <a:r>
              <a:rPr lang="ca-ES" sz="2800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78351" y="3295373"/>
            <a:ext cx="4604039" cy="2712500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64" name="Google Shape;164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31908" y="314123"/>
            <a:ext cx="895432" cy="500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9" name="Google Shape;169;p8"/>
          <p:cNvCxnSpPr/>
          <p:nvPr/>
        </p:nvCxnSpPr>
        <p:spPr>
          <a:xfrm rot="5400000">
            <a:off x="2248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170" name="Google Shape;170;p8"/>
          <p:cNvCxnSpPr/>
          <p:nvPr/>
        </p:nvCxnSpPr>
        <p:spPr>
          <a:xfrm rot="5400000">
            <a:off x="5102730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171" name="Google Shape;171;p8"/>
          <p:cNvCxnSpPr/>
          <p:nvPr/>
        </p:nvCxnSpPr>
        <p:spPr>
          <a:xfrm rot="5400000">
            <a:off x="7963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172" name="Google Shape;172;p8"/>
          <p:cNvSpPr txBox="1"/>
          <p:nvPr/>
        </p:nvSpPr>
        <p:spPr>
          <a:xfrm>
            <a:off x="1591748" y="393636"/>
            <a:ext cx="9036496" cy="172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u="sng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800" b="1" u="sng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ACUÀTICS</a:t>
            </a:r>
            <a:endParaRPr sz="28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SÓN ELS ANIMALS QUE </a:t>
            </a:r>
            <a:r>
              <a:rPr lang="ca-ES" sz="2800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ES </a:t>
            </a:r>
            <a:r>
              <a:rPr lang="ca-ES" sz="2800" i="1" u="sng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DESPLACEN</a:t>
            </a:r>
            <a:r>
              <a:rPr lang="ca-ES" sz="2800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PER </a:t>
            </a:r>
            <a:r>
              <a:rPr lang="ca-ES" sz="2800" i="1" u="sng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L’AIGUA</a:t>
            </a:r>
            <a:r>
              <a:rPr lang="ca-ES" sz="2800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" name="Google Shape;173;p8"/>
          <p:cNvPicPr preferRelativeResize="0"/>
          <p:nvPr/>
        </p:nvPicPr>
        <p:blipFill rotWithShape="1">
          <a:blip r:embed="rId3">
            <a:alphaModFix/>
          </a:blip>
          <a:srcRect r="14317"/>
          <a:stretch/>
        </p:blipFill>
        <p:spPr>
          <a:xfrm>
            <a:off x="3143672" y="3521914"/>
            <a:ext cx="2663520" cy="2067326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74" name="Google Shape;174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56041" y="3515435"/>
            <a:ext cx="2647391" cy="2056456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175" name="Google Shape;175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31908" y="314123"/>
            <a:ext cx="895432" cy="500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0" name="Google Shape;180;p9"/>
          <p:cNvCxnSpPr/>
          <p:nvPr/>
        </p:nvCxnSpPr>
        <p:spPr>
          <a:xfrm rot="5400000">
            <a:off x="2248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181" name="Google Shape;181;p9"/>
          <p:cNvCxnSpPr/>
          <p:nvPr/>
        </p:nvCxnSpPr>
        <p:spPr>
          <a:xfrm rot="5400000">
            <a:off x="5102730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182" name="Google Shape;182;p9"/>
          <p:cNvCxnSpPr/>
          <p:nvPr/>
        </p:nvCxnSpPr>
        <p:spPr>
          <a:xfrm rot="5400000">
            <a:off x="7963694" y="2590006"/>
            <a:ext cx="685800" cy="1588"/>
          </a:xfrm>
          <a:prstGeom prst="straightConnector1">
            <a:avLst/>
          </a:prstGeom>
          <a:noFill/>
          <a:ln w="31750" cap="flat" cmpd="sng">
            <a:solidFill>
              <a:srgbClr val="FFFFFF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183" name="Google Shape;183;p9"/>
          <p:cNvSpPr txBox="1"/>
          <p:nvPr/>
        </p:nvSpPr>
        <p:spPr>
          <a:xfrm>
            <a:off x="1578496" y="661735"/>
            <a:ext cx="9036496" cy="172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u="sng">
              <a:solidFill>
                <a:srgbClr val="92D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800" b="1" u="sng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AERIS</a:t>
            </a:r>
            <a:endParaRPr sz="280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SÓN ELS ANIMALS QUE </a:t>
            </a:r>
            <a:r>
              <a:rPr lang="ca-ES" sz="2800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ES </a:t>
            </a:r>
            <a:r>
              <a:rPr lang="ca-ES" sz="2800" i="1" u="sng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DESPLACEN</a:t>
            </a:r>
            <a:r>
              <a:rPr lang="ca-ES" sz="2800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PER </a:t>
            </a:r>
            <a:r>
              <a:rPr lang="ca-ES" sz="2800" i="1" u="sng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L’AIRE</a:t>
            </a:r>
            <a:r>
              <a:rPr lang="ca-ES" sz="2800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" name="Google Shape;18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50297" y="3229112"/>
            <a:ext cx="3507011" cy="3150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31908" y="314123"/>
            <a:ext cx="895432" cy="500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181</Words>
  <Application>Microsoft Office PowerPoint</Application>
  <PresentationFormat>Panorámica</PresentationFormat>
  <Paragraphs>69</Paragraphs>
  <Slides>16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0" baseType="lpstr">
      <vt:lpstr>Arial</vt:lpstr>
      <vt:lpstr>Calibri</vt:lpstr>
      <vt:lpstr>Tahoma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FRANCISCO JAVIER VACA ROMAN</dc:creator>
  <cp:lastModifiedBy>FRANCISCO JAVIER VACA ROMAN</cp:lastModifiedBy>
  <cp:revision>4</cp:revision>
  <dcterms:created xsi:type="dcterms:W3CDTF">2022-02-02T19:05:00Z</dcterms:created>
  <dcterms:modified xsi:type="dcterms:W3CDTF">2026-02-18T07:00:21Z</dcterms:modified>
</cp:coreProperties>
</file>