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68" r:id="rId2"/>
    <p:sldId id="428" r:id="rId3"/>
    <p:sldId id="464" r:id="rId4"/>
    <p:sldId id="466" r:id="rId5"/>
    <p:sldId id="465" r:id="rId6"/>
    <p:sldId id="430" r:id="rId7"/>
    <p:sldId id="467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eRCwnU/T51b5L0kwaYUmWA==" hashData="LtF3CrhdnFiRk6g3G25q/8yIjAqJb0fV/6q/wjeeAR/XRAJNvvnAHTxvPc2I1zvGEpWtB6W5LftEsSdROXbGF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7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617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70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80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77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55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027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851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674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13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504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1649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F42B0-07D7-4C8B-9FAB-02EE3651DB54}" type="datetimeFigureOut">
              <a:rPr lang="es-ES" smtClean="0"/>
              <a:t>14/02/2022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E2F56-8832-4F0B-9AC1-4B6A6923E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10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microsoft.com/office/2007/relationships/hdphoto" Target="../media/hdphoto2.wdp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3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0" Type="http://schemas.openxmlformats.org/officeDocument/2006/relationships/image" Target="../media/image17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3.png"/><Relationship Id="rId7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24.png"/><Relationship Id="rId4" Type="http://schemas.openxmlformats.org/officeDocument/2006/relationships/image" Target="../media/image27.pn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xmlns="" id="{DAC63158-185F-419A-ABDC-C7BE18F36946}"/>
              </a:ext>
            </a:extLst>
          </p:cNvPr>
          <p:cNvSpPr/>
          <p:nvPr/>
        </p:nvSpPr>
        <p:spPr>
          <a:xfrm>
            <a:off x="1693815" y="1241318"/>
            <a:ext cx="8804365" cy="3542335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6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800" i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L’ATMOSFERA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73">
            <a:extLst>
              <a:ext uri="{FF2B5EF4-FFF2-40B4-BE49-F238E27FC236}">
                <a16:creationId xmlns:a16="http://schemas.microsoft.com/office/drawing/2014/main" xmlns="" id="{011DD49D-10BE-4E7E-A351-E625E399EF04}"/>
              </a:ext>
            </a:extLst>
          </p:cNvPr>
          <p:cNvSpPr txBox="1"/>
          <p:nvPr/>
        </p:nvSpPr>
        <p:spPr>
          <a:xfrm>
            <a:off x="2947984" y="5937437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100" b="1" i="1" dirty="0"/>
              <a:t>Autor </a:t>
            </a:r>
            <a:r>
              <a:rPr lang="es-ES" sz="1100" b="1" i="1" dirty="0" err="1"/>
              <a:t>pictogrames</a:t>
            </a:r>
            <a:r>
              <a:rPr lang="es-ES" sz="1100" i="1" dirty="0"/>
              <a:t>: Sergio Palao </a:t>
            </a:r>
            <a:r>
              <a:rPr lang="es-ES" sz="1100" i="1" dirty="0" err="1"/>
              <a:t>Procedència</a:t>
            </a:r>
            <a:r>
              <a:rPr lang="es-ES" sz="1100" i="1" dirty="0"/>
              <a:t>: ARASAAC (http://arasaac.org) </a:t>
            </a:r>
            <a:r>
              <a:rPr lang="es-ES" sz="1100" b="1" i="1" dirty="0" err="1"/>
              <a:t>Llicencia</a:t>
            </a:r>
            <a:r>
              <a:rPr lang="es-ES" sz="1100" i="1" dirty="0"/>
              <a:t>: CC (BY-NC-SA)</a:t>
            </a:r>
            <a:r>
              <a:rPr lang="es-ES" sz="1100" i="1" dirty="0"/>
              <a:t/>
            </a:r>
            <a:br>
              <a:rPr lang="es-ES" sz="1100" i="1" dirty="0"/>
            </a:br>
            <a:r>
              <a:rPr lang="es-ES" sz="1100" b="1" i="1" dirty="0" err="1"/>
              <a:t>Propietat</a:t>
            </a:r>
            <a:r>
              <a:rPr lang="es-ES" sz="1100" b="1" i="1" dirty="0"/>
              <a:t>: </a:t>
            </a:r>
            <a:r>
              <a:rPr lang="es-ES" sz="1100" i="1" dirty="0" err="1"/>
              <a:t>Govern</a:t>
            </a:r>
            <a:r>
              <a:rPr lang="es-ES" sz="1100" i="1" dirty="0"/>
              <a:t> </a:t>
            </a:r>
            <a:r>
              <a:rPr lang="es-ES" sz="1100" i="1" dirty="0" err="1"/>
              <a:t>d'Aragó</a:t>
            </a:r>
            <a:r>
              <a:rPr lang="es-ES" sz="1100" i="1" dirty="0"/>
              <a:t> </a:t>
            </a:r>
            <a:r>
              <a:rPr lang="es-ES" sz="1100" b="1" i="1" dirty="0" err="1"/>
              <a:t>Editat</a:t>
            </a:r>
            <a:r>
              <a:rPr lang="es-ES" sz="1100" b="1" i="1" dirty="0"/>
              <a:t>: </a:t>
            </a:r>
            <a:r>
              <a:rPr lang="es-ES" sz="1100" i="1" dirty="0" err="1"/>
              <a:t>Fundació</a:t>
            </a:r>
            <a:r>
              <a:rPr lang="es-ES" sz="1100" i="1" dirty="0"/>
              <a:t> ADIMIR.</a:t>
            </a:r>
            <a:r>
              <a:rPr lang="ca-ES" sz="1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400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8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4" name="Imagen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17188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0" y="2529076"/>
            <a:ext cx="353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70C0"/>
                </a:solidFill>
              </a:rPr>
              <a:t>TEMPS ATMOSFÈRICS</a:t>
            </a:r>
          </a:p>
        </p:txBody>
      </p:sp>
      <p:sp>
        <p:nvSpPr>
          <p:cNvPr id="5" name="Abrir llave 4"/>
          <p:cNvSpPr/>
          <p:nvPr/>
        </p:nvSpPr>
        <p:spPr>
          <a:xfrm>
            <a:off x="3309627" y="297871"/>
            <a:ext cx="548639" cy="637187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4012374" y="376186"/>
            <a:ext cx="2860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70C0"/>
                </a:solidFill>
              </a:rPr>
              <a:t>1-</a:t>
            </a:r>
            <a:r>
              <a:rPr lang="es-ES" sz="2800" u="sng" dirty="0" smtClean="0">
                <a:solidFill>
                  <a:srgbClr val="0070C0"/>
                </a:solidFill>
              </a:rPr>
              <a:t>TEMPERATURA</a:t>
            </a:r>
            <a:r>
              <a:rPr lang="es-ES" sz="2800" dirty="0" smtClean="0">
                <a:solidFill>
                  <a:srgbClr val="00B050"/>
                </a:solidFill>
              </a:rPr>
              <a:t>: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u="sng" dirty="0" smtClean="0"/>
              <a:t> </a:t>
            </a:r>
            <a:endParaRPr lang="es-ES" sz="2800" i="1" u="sng" dirty="0"/>
          </a:p>
        </p:txBody>
      </p:sp>
      <p:sp>
        <p:nvSpPr>
          <p:cNvPr id="9" name="CuadroTexto 8"/>
          <p:cNvSpPr txBox="1"/>
          <p:nvPr/>
        </p:nvSpPr>
        <p:spPr>
          <a:xfrm>
            <a:off x="4120732" y="2629000"/>
            <a:ext cx="3771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70C0"/>
                </a:solidFill>
              </a:rPr>
              <a:t>2-</a:t>
            </a:r>
            <a:r>
              <a:rPr lang="es-ES" sz="2800" u="sng" dirty="0" smtClean="0">
                <a:solidFill>
                  <a:srgbClr val="0070C0"/>
                </a:solidFill>
              </a:rPr>
              <a:t>HUMITAT: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119521" y="5065754"/>
            <a:ext cx="3233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70C0"/>
                </a:solidFill>
              </a:rPr>
              <a:t>3-</a:t>
            </a:r>
            <a:r>
              <a:rPr lang="es-ES" sz="2800" u="sng" dirty="0" smtClean="0">
                <a:solidFill>
                  <a:srgbClr val="0070C0"/>
                </a:solidFill>
              </a:rPr>
              <a:t>PRESSIÓ</a:t>
            </a:r>
            <a:endParaRPr lang="es-ES" sz="2800" u="sng" dirty="0">
              <a:solidFill>
                <a:srgbClr val="0070C0"/>
              </a:solidFill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4443539" y="5494913"/>
            <a:ext cx="514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dirty="0" smtClean="0"/>
              <a:t>Força que fa l’atmosfera que fa en la superfície</a:t>
            </a:r>
            <a:r>
              <a:rPr lang="es-ES" sz="3200" dirty="0" smtClean="0"/>
              <a:t>. </a:t>
            </a:r>
            <a:r>
              <a:rPr lang="es-ES" sz="32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3200" i="1" u="sng" dirty="0" smtClean="0"/>
              <a:t> </a:t>
            </a:r>
            <a:endParaRPr lang="es-ES" sz="3200" i="1" u="sng" dirty="0"/>
          </a:p>
        </p:txBody>
      </p:sp>
      <p:sp>
        <p:nvSpPr>
          <p:cNvPr id="49" name="CuadroTexto 48"/>
          <p:cNvSpPr txBox="1"/>
          <p:nvPr/>
        </p:nvSpPr>
        <p:spPr>
          <a:xfrm>
            <a:off x="4406133" y="3034466"/>
            <a:ext cx="4039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dirty="0" smtClean="0"/>
              <a:t>Vapor d’aigua que hi ha a </a:t>
            </a:r>
            <a:r>
              <a:rPr lang="ca-ES" sz="2000" u="sng" dirty="0" smtClean="0"/>
              <a:t>l’aire</a:t>
            </a:r>
            <a:r>
              <a:rPr lang="es-ES" sz="3200" dirty="0" smtClean="0"/>
              <a:t>. </a:t>
            </a:r>
            <a:r>
              <a:rPr lang="es-ES" sz="32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3200" i="1" u="sng" dirty="0" smtClean="0"/>
              <a:t> </a:t>
            </a:r>
            <a:endParaRPr lang="es-ES" sz="3200" i="1" u="sng" dirty="0"/>
          </a:p>
        </p:txBody>
      </p:sp>
      <p:sp>
        <p:nvSpPr>
          <p:cNvPr id="50" name="CuadroTexto 49"/>
          <p:cNvSpPr txBox="1"/>
          <p:nvPr/>
        </p:nvSpPr>
        <p:spPr>
          <a:xfrm>
            <a:off x="4331457" y="778844"/>
            <a:ext cx="2487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 </a:t>
            </a:r>
            <a:r>
              <a:rPr lang="ca-ES" sz="2000" dirty="0" smtClean="0"/>
              <a:t>Escalfament </a:t>
            </a:r>
            <a:r>
              <a:rPr lang="ca-ES" sz="2000" dirty="0" smtClean="0"/>
              <a:t>de </a:t>
            </a:r>
            <a:r>
              <a:rPr lang="ca-ES" sz="2000" u="sng" dirty="0" smtClean="0"/>
              <a:t>l’aire</a:t>
            </a:r>
            <a:r>
              <a:rPr lang="es-ES" sz="3200" dirty="0" smtClean="0"/>
              <a:t>. </a:t>
            </a:r>
            <a:r>
              <a:rPr lang="es-ES" sz="32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3200" i="1" u="sng" dirty="0" smtClean="0"/>
              <a:t> </a:t>
            </a:r>
            <a:endParaRPr lang="es-ES" sz="3200" i="1" u="sng" dirty="0"/>
          </a:p>
        </p:txBody>
      </p:sp>
      <p:sp>
        <p:nvSpPr>
          <p:cNvPr id="29" name="CuadroTexto 28"/>
          <p:cNvSpPr txBox="1"/>
          <p:nvPr/>
        </p:nvSpPr>
        <p:spPr>
          <a:xfrm>
            <a:off x="71650" y="3713256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800" dirty="0" smtClean="0">
                <a:solidFill>
                  <a:srgbClr val="0070C0"/>
                </a:solidFill>
              </a:rPr>
              <a:t>L’estat de L’atmosfera</a:t>
            </a:r>
            <a:endParaRPr lang="ca-ES" sz="2800" dirty="0">
              <a:solidFill>
                <a:srgbClr val="0070C0"/>
              </a:solidFill>
            </a:endParaRPr>
          </a:p>
        </p:txBody>
      </p:sp>
      <p:sp>
        <p:nvSpPr>
          <p:cNvPr id="6" name="Flecha abajo 5"/>
          <p:cNvSpPr/>
          <p:nvPr/>
        </p:nvSpPr>
        <p:spPr>
          <a:xfrm>
            <a:off x="1643551" y="3123653"/>
            <a:ext cx="244254" cy="40640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CuadroTexto 45"/>
          <p:cNvSpPr txBox="1"/>
          <p:nvPr/>
        </p:nvSpPr>
        <p:spPr>
          <a:xfrm>
            <a:off x="4337886" y="1265210"/>
            <a:ext cx="5298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 </a:t>
            </a:r>
            <a:r>
              <a:rPr lang="ca-ES" sz="2000" dirty="0" smtClean="0"/>
              <a:t>Es mesura amb el </a:t>
            </a:r>
            <a:r>
              <a:rPr lang="ca-ES" sz="2000" u="sng" dirty="0" smtClean="0">
                <a:solidFill>
                  <a:srgbClr val="FF0000"/>
                </a:solidFill>
              </a:rPr>
              <a:t>termòmetre </a:t>
            </a:r>
            <a:r>
              <a:rPr lang="ca-ES" sz="2000" dirty="0" smtClean="0"/>
              <a:t>en </a:t>
            </a:r>
            <a:r>
              <a:rPr lang="ca-ES" sz="2000" b="1" dirty="0" smtClean="0">
                <a:solidFill>
                  <a:srgbClr val="00B0F0"/>
                </a:solidFill>
              </a:rPr>
              <a:t>Cº</a:t>
            </a:r>
            <a:r>
              <a:rPr lang="ca-ES" sz="2000" dirty="0" smtClean="0"/>
              <a:t> (graus)</a:t>
            </a:r>
            <a:r>
              <a:rPr lang="es-ES" sz="3200" dirty="0" smtClean="0"/>
              <a:t>. </a:t>
            </a:r>
            <a:r>
              <a:rPr lang="es-ES" sz="32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3200" i="1" u="sng" dirty="0" smtClean="0"/>
              <a:t> </a:t>
            </a:r>
            <a:endParaRPr lang="es-ES" sz="3200" i="1" u="sng" dirty="0"/>
          </a:p>
        </p:txBody>
      </p:sp>
      <p:sp>
        <p:nvSpPr>
          <p:cNvPr id="51" name="CuadroTexto 50"/>
          <p:cNvSpPr txBox="1"/>
          <p:nvPr/>
        </p:nvSpPr>
        <p:spPr>
          <a:xfrm>
            <a:off x="4410272" y="3527584"/>
            <a:ext cx="4791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dirty="0" smtClean="0"/>
              <a:t>Es mesura amb </a:t>
            </a:r>
            <a:r>
              <a:rPr lang="ca-ES" sz="2000" u="sng" dirty="0" smtClean="0">
                <a:solidFill>
                  <a:srgbClr val="FF0000"/>
                </a:solidFill>
              </a:rPr>
              <a:t>l’higròmetre</a:t>
            </a:r>
            <a:r>
              <a:rPr lang="ca-ES" sz="2000" dirty="0" smtClean="0"/>
              <a:t> en</a:t>
            </a:r>
            <a:r>
              <a:rPr lang="ca-ES" sz="2000" b="1" dirty="0" smtClean="0">
                <a:solidFill>
                  <a:srgbClr val="00B0F0"/>
                </a:solidFill>
              </a:rPr>
              <a:t> % </a:t>
            </a:r>
            <a:r>
              <a:rPr lang="ca-ES" sz="2000" dirty="0" smtClean="0"/>
              <a:t>(per cent)</a:t>
            </a:r>
            <a:r>
              <a:rPr lang="es-ES" sz="3200" dirty="0" smtClean="0"/>
              <a:t> </a:t>
            </a:r>
            <a:r>
              <a:rPr lang="es-ES" sz="32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3200" i="1" u="sng" dirty="0" smtClean="0"/>
              <a:t> </a:t>
            </a:r>
            <a:endParaRPr lang="es-ES" sz="3200" i="1" u="sng" dirty="0"/>
          </a:p>
        </p:txBody>
      </p:sp>
      <p:sp>
        <p:nvSpPr>
          <p:cNvPr id="52" name="CuadroTexto 51"/>
          <p:cNvSpPr txBox="1"/>
          <p:nvPr/>
        </p:nvSpPr>
        <p:spPr>
          <a:xfrm>
            <a:off x="4518444" y="5938908"/>
            <a:ext cx="5686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dirty="0" smtClean="0"/>
              <a:t>Es mesura amb el </a:t>
            </a:r>
            <a:r>
              <a:rPr lang="ca-ES" sz="2000" u="sng" dirty="0" smtClean="0">
                <a:solidFill>
                  <a:srgbClr val="FF0000"/>
                </a:solidFill>
              </a:rPr>
              <a:t>baròmetre</a:t>
            </a:r>
            <a:r>
              <a:rPr lang="ca-ES" sz="2000" dirty="0" smtClean="0"/>
              <a:t> en </a:t>
            </a:r>
            <a:r>
              <a:rPr lang="ca-ES" sz="2000" b="1" dirty="0" err="1" smtClean="0">
                <a:solidFill>
                  <a:srgbClr val="00B0F0"/>
                </a:solidFill>
              </a:rPr>
              <a:t>hectoPascals</a:t>
            </a:r>
            <a:r>
              <a:rPr lang="ca-ES" sz="2000" b="1" dirty="0" smtClean="0">
                <a:solidFill>
                  <a:srgbClr val="00B0F0"/>
                </a:solidFill>
              </a:rPr>
              <a:t> (</a:t>
            </a:r>
            <a:r>
              <a:rPr lang="ca-ES" sz="2000" b="1" dirty="0" err="1" smtClean="0">
                <a:solidFill>
                  <a:srgbClr val="00B0F0"/>
                </a:solidFill>
              </a:rPr>
              <a:t>hPa</a:t>
            </a:r>
            <a:r>
              <a:rPr lang="ca-ES" sz="2000" b="1" dirty="0" smtClean="0">
                <a:solidFill>
                  <a:srgbClr val="00B0F0"/>
                </a:solidFill>
              </a:rPr>
              <a:t>)</a:t>
            </a:r>
            <a:r>
              <a:rPr lang="es-ES" sz="3200" dirty="0" smtClean="0"/>
              <a:t>. </a:t>
            </a:r>
            <a:r>
              <a:rPr lang="es-ES" sz="32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3200" i="1" u="sng" dirty="0" smtClean="0"/>
              <a:t> </a:t>
            </a:r>
            <a:endParaRPr lang="es-ES" sz="3200" i="1" u="sng" dirty="0"/>
          </a:p>
        </p:txBody>
      </p:sp>
      <p:pic>
        <p:nvPicPr>
          <p:cNvPr id="55" name="Imagen 5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931"/>
          <a:stretch/>
        </p:blipFill>
        <p:spPr>
          <a:xfrm>
            <a:off x="6944243" y="468827"/>
            <a:ext cx="314040" cy="78375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142" y="2446031"/>
            <a:ext cx="662942" cy="662942"/>
          </a:xfrm>
          <a:prstGeom prst="rect">
            <a:avLst/>
          </a:prstGeom>
        </p:spPr>
      </p:pic>
      <p:grpSp>
        <p:nvGrpSpPr>
          <p:cNvPr id="16" name="Grupo 15"/>
          <p:cNvGrpSpPr/>
          <p:nvPr/>
        </p:nvGrpSpPr>
        <p:grpSpPr>
          <a:xfrm>
            <a:off x="6002651" y="4409813"/>
            <a:ext cx="2467882" cy="1774054"/>
            <a:chOff x="8470172" y="4109015"/>
            <a:chExt cx="2467882" cy="1774054"/>
          </a:xfrm>
        </p:grpSpPr>
        <p:sp>
          <p:nvSpPr>
            <p:cNvPr id="12" name="Flecha arriba 11"/>
            <p:cNvSpPr/>
            <p:nvPr/>
          </p:nvSpPr>
          <p:spPr>
            <a:xfrm rot="8550072">
              <a:off x="8679434" y="4538420"/>
              <a:ext cx="207282" cy="315384"/>
            </a:xfrm>
            <a:prstGeom prst="upArrow">
              <a:avLst>
                <a:gd name="adj1" fmla="val 22148"/>
                <a:gd name="adj2" fmla="val 4522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15" name="Grupo 14"/>
            <p:cNvGrpSpPr/>
            <p:nvPr/>
          </p:nvGrpSpPr>
          <p:grpSpPr>
            <a:xfrm>
              <a:off x="8470172" y="4109015"/>
              <a:ext cx="2467882" cy="1774054"/>
              <a:chOff x="6944243" y="4373215"/>
              <a:chExt cx="2467882" cy="1774054"/>
            </a:xfrm>
          </p:grpSpPr>
          <p:grpSp>
            <p:nvGrpSpPr>
              <p:cNvPr id="14" name="Grupo 13"/>
              <p:cNvGrpSpPr/>
              <p:nvPr/>
            </p:nvGrpSpPr>
            <p:grpSpPr>
              <a:xfrm>
                <a:off x="6944243" y="4687587"/>
                <a:ext cx="1643291" cy="1459682"/>
                <a:chOff x="8330495" y="2885052"/>
                <a:chExt cx="2059361" cy="2170475"/>
              </a:xfrm>
            </p:grpSpPr>
            <p:pic>
              <p:nvPicPr>
                <p:cNvPr id="65" name="Imagen 64"/>
                <p:cNvPicPr>
                  <a:picLocks noChangeAspect="1"/>
                </p:cNvPicPr>
                <p:nvPr/>
              </p:nvPicPr>
              <p:blipFill rotWithShape="1">
                <a:blip r:embed="rId6" cstate="print">
                  <a:extLst>
                    <a:ext uri="{BEBA8EAE-BF5A-486C-A8C5-ECC9F3942E4B}">
                      <a14:imgProps xmlns:a14="http://schemas.microsoft.com/office/drawing/2010/main">
                        <a14:imgLayer r:embed="rId7">
                          <a14:imgEffect>
                            <a14:backgroundRemoval t="0" b="100000" l="0" r="100000">
                              <a14:foregroundMark x1="30790" y1="10354" x2="6812" y2="41962"/>
                              <a14:foregroundMark x1="3542" y1="52044" x2="27520" y2="80381"/>
                              <a14:foregroundMark x1="70027" y1="16894" x2="86376" y2="43052"/>
                              <a14:foregroundMark x1="54768" y1="31063" x2="54768" y2="31063"/>
                              <a14:foregroundMark x1="66757" y1="38692" x2="66757" y2="38692"/>
                              <a14:foregroundMark x1="72207" y1="38692" x2="72207" y2="38692"/>
                              <a14:foregroundMark x1="44959" y1="25613" x2="44959" y2="25613"/>
                              <a14:foregroundMark x1="42779" y1="32153" x2="42779" y2="32153"/>
                              <a14:foregroundMark x1="47139" y1="36512" x2="47139" y2="36512"/>
                              <a14:foregroundMark x1="75477" y1="74932" x2="75477" y2="74932"/>
                              <a14:foregroundMark x1="91826" y1="56403" x2="91826" y2="56403"/>
                              <a14:foregroundMark x1="58038" y1="48501" x2="58038" y2="48501"/>
                              <a14:foregroundMark x1="48229" y1="50954" x2="48229" y2="50954"/>
                              <a14:foregroundMark x1="26431" y1="77112" x2="18801" y2="82561"/>
                              <a14:foregroundMark x1="40599" y1="60763" x2="61308" y2="82561"/>
                              <a14:foregroundMark x1="30790" y1="35422" x2="12262" y2="47411"/>
                              <a14:foregroundMark x1="29700" y1="21253" x2="63488" y2="21253"/>
                              <a14:foregroundMark x1="80926" y1="59673" x2="54768" y2="71662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32677" b="56275"/>
                <a:stretch/>
              </p:blipFill>
              <p:spPr>
                <a:xfrm>
                  <a:off x="8488111" y="3161139"/>
                  <a:ext cx="1409868" cy="769177"/>
                </a:xfrm>
                <a:prstGeom prst="rect">
                  <a:avLst/>
                </a:prstGeom>
              </p:spPr>
            </p:pic>
            <p:sp>
              <p:nvSpPr>
                <p:cNvPr id="13" name="Arco 12"/>
                <p:cNvSpPr/>
                <p:nvPr/>
              </p:nvSpPr>
              <p:spPr>
                <a:xfrm rot="16752848">
                  <a:off x="8274938" y="2940609"/>
                  <a:ext cx="2170475" cy="2059361"/>
                </a:xfrm>
                <a:prstGeom prst="arc">
                  <a:avLst>
                    <a:gd name="adj1" fmla="val 16200000"/>
                    <a:gd name="adj2" fmla="val 1412837"/>
                  </a:avLst>
                </a:prstGeom>
                <a:ln w="381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sp>
            <p:nvSpPr>
              <p:cNvPr id="66" name="CuadroTexto 65"/>
              <p:cNvSpPr txBox="1"/>
              <p:nvPr/>
            </p:nvSpPr>
            <p:spPr>
              <a:xfrm>
                <a:off x="7975472" y="4373215"/>
                <a:ext cx="143665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dirty="0"/>
                  <a:t> </a:t>
                </a:r>
                <a:r>
                  <a:rPr lang="ca-ES" sz="2000" i="1" dirty="0" smtClean="0">
                    <a:solidFill>
                      <a:srgbClr val="00B0F0"/>
                    </a:solidFill>
                  </a:rPr>
                  <a:t>atmosfera</a:t>
                </a:r>
                <a:r>
                  <a:rPr lang="es-ES" sz="3200" i="1" dirty="0" smtClean="0">
                    <a:solidFill>
                      <a:srgbClr val="00B0F0"/>
                    </a:solidFill>
                  </a:rPr>
                  <a:t> </a:t>
                </a:r>
                <a:r>
                  <a:rPr lang="es-ES" sz="3200" i="1" u="sng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</a:t>
                </a:r>
                <a:r>
                  <a:rPr lang="es-ES" sz="3200" i="1" u="sng" dirty="0" smtClean="0"/>
                  <a:t> </a:t>
                </a:r>
                <a:endParaRPr lang="es-ES" sz="3200" i="1" u="sng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4674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8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7" grpId="1"/>
      <p:bldP spid="9" grpId="0"/>
      <p:bldP spid="9" grpId="1"/>
      <p:bldP spid="10" grpId="0"/>
      <p:bldP spid="10" grpId="1"/>
      <p:bldP spid="48" grpId="0"/>
      <p:bldP spid="49" grpId="0"/>
      <p:bldP spid="50" grpId="0"/>
      <p:bldP spid="29" grpId="0"/>
      <p:bldP spid="6" grpId="0" animBg="1"/>
      <p:bldP spid="46" grpId="0"/>
      <p:bldP spid="51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17188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3418815" y="473095"/>
            <a:ext cx="54364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u="sng" dirty="0" smtClean="0">
                <a:solidFill>
                  <a:srgbClr val="0070C0"/>
                </a:solidFill>
              </a:rPr>
              <a:t>TEMPERATURA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u="sng" dirty="0" smtClean="0"/>
              <a:t> </a:t>
            </a:r>
            <a:endParaRPr lang="es-ES" sz="2800" i="1" u="sng" dirty="0"/>
          </a:p>
        </p:txBody>
      </p:sp>
      <p:sp>
        <p:nvSpPr>
          <p:cNvPr id="9" name="CuadroTexto 8"/>
          <p:cNvSpPr txBox="1"/>
          <p:nvPr/>
        </p:nvSpPr>
        <p:spPr>
          <a:xfrm>
            <a:off x="354773" y="1998184"/>
            <a:ext cx="5259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2400" dirty="0" smtClean="0">
                <a:solidFill>
                  <a:srgbClr val="0070C0"/>
                </a:solidFill>
              </a:rPr>
              <a:t>La temperatura </a:t>
            </a:r>
            <a:r>
              <a:rPr lang="es-ES" sz="2400" dirty="0" err="1" smtClean="0">
                <a:solidFill>
                  <a:srgbClr val="0070C0"/>
                </a:solidFill>
              </a:rPr>
              <a:t>és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0070C0"/>
                </a:solidFill>
              </a:rPr>
              <a:t>diferent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0070C0"/>
                </a:solidFill>
              </a:rPr>
              <a:t>segons</a:t>
            </a:r>
            <a:r>
              <a:rPr lang="es-ES" sz="2400" dirty="0" smtClean="0">
                <a:solidFill>
                  <a:srgbClr val="0070C0"/>
                </a:solidFill>
              </a:rPr>
              <a:t>: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0" name="Flecha abajo 9"/>
          <p:cNvSpPr/>
          <p:nvPr/>
        </p:nvSpPr>
        <p:spPr>
          <a:xfrm rot="16200000">
            <a:off x="2111737" y="2773749"/>
            <a:ext cx="304801" cy="90525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905469" y="2922747"/>
            <a:ext cx="224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solidFill>
                  <a:srgbClr val="0070C0"/>
                </a:solidFill>
              </a:rPr>
              <a:t>L’hora</a:t>
            </a:r>
            <a:r>
              <a:rPr lang="es-ES" sz="2400" dirty="0" smtClean="0">
                <a:solidFill>
                  <a:srgbClr val="0070C0"/>
                </a:solidFill>
              </a:rPr>
              <a:t> del </a:t>
            </a:r>
            <a:r>
              <a:rPr lang="es-ES" sz="2400" dirty="0" err="1" smtClean="0">
                <a:solidFill>
                  <a:srgbClr val="0070C0"/>
                </a:solidFill>
              </a:rPr>
              <a:t>dia</a:t>
            </a:r>
            <a:r>
              <a:rPr lang="es-ES" sz="2400" dirty="0" smtClean="0">
                <a:solidFill>
                  <a:srgbClr val="0070C0"/>
                </a:solidFill>
              </a:rPr>
              <a:t>.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4" name="Flecha abajo 13"/>
          <p:cNvSpPr/>
          <p:nvPr/>
        </p:nvSpPr>
        <p:spPr>
          <a:xfrm rot="16200000">
            <a:off x="2111737" y="4026007"/>
            <a:ext cx="304801" cy="90525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2905469" y="4107817"/>
            <a:ext cx="224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</a:rPr>
              <a:t>La latitud (</a:t>
            </a:r>
            <a:r>
              <a:rPr lang="es-ES" sz="2400" dirty="0" err="1" smtClean="0">
                <a:solidFill>
                  <a:srgbClr val="0070C0"/>
                </a:solidFill>
              </a:rPr>
              <a:t>lloc</a:t>
            </a:r>
            <a:r>
              <a:rPr lang="es-ES" sz="2400" dirty="0" smtClean="0">
                <a:solidFill>
                  <a:srgbClr val="0070C0"/>
                </a:solidFill>
              </a:rPr>
              <a:t>).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8" name="Flecha abajo 17"/>
          <p:cNvSpPr/>
          <p:nvPr/>
        </p:nvSpPr>
        <p:spPr>
          <a:xfrm rot="16200000">
            <a:off x="2113584" y="5309372"/>
            <a:ext cx="304801" cy="90525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CuadroTexto 18"/>
          <p:cNvSpPr txBox="1"/>
          <p:nvPr/>
        </p:nvSpPr>
        <p:spPr>
          <a:xfrm>
            <a:off x="2907316" y="5471395"/>
            <a:ext cx="224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solidFill>
                  <a:srgbClr val="0070C0"/>
                </a:solidFill>
              </a:rPr>
              <a:t>L’altura</a:t>
            </a:r>
            <a:r>
              <a:rPr lang="es-ES" sz="2400" dirty="0" smtClean="0">
                <a:solidFill>
                  <a:srgbClr val="0070C0"/>
                </a:solidFill>
              </a:rPr>
              <a:t>.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587" y="2968005"/>
            <a:ext cx="442191" cy="44219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70" b="17596"/>
          <a:stretch/>
        </p:blipFill>
        <p:spPr>
          <a:xfrm>
            <a:off x="4971927" y="4016302"/>
            <a:ext cx="872112" cy="566301"/>
          </a:xfrm>
          <a:prstGeom prst="rect">
            <a:avLst/>
          </a:prstGeom>
        </p:spPr>
      </p:pic>
      <p:grpSp>
        <p:nvGrpSpPr>
          <p:cNvPr id="25" name="Grupo 24"/>
          <p:cNvGrpSpPr/>
          <p:nvPr/>
        </p:nvGrpSpPr>
        <p:grpSpPr>
          <a:xfrm>
            <a:off x="4868681" y="5087323"/>
            <a:ext cx="1211277" cy="994003"/>
            <a:chOff x="4868681" y="5087323"/>
            <a:chExt cx="1211277" cy="994003"/>
          </a:xfrm>
        </p:grpSpPr>
        <p:pic>
          <p:nvPicPr>
            <p:cNvPr id="22" name="Imagen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8681" y="5087324"/>
              <a:ext cx="994002" cy="994002"/>
            </a:xfrm>
            <a:prstGeom prst="rect">
              <a:avLst/>
            </a:prstGeom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423" r="23120"/>
            <a:stretch/>
          </p:blipFill>
          <p:spPr>
            <a:xfrm>
              <a:off x="5844039" y="5087323"/>
              <a:ext cx="235919" cy="992243"/>
            </a:xfrm>
            <a:prstGeom prst="rect">
              <a:avLst/>
            </a:prstGeom>
          </p:spPr>
        </p:pic>
      </p:grpSp>
      <p:pic>
        <p:nvPicPr>
          <p:cNvPr id="24" name="Imagen 2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931"/>
          <a:stretch/>
        </p:blipFill>
        <p:spPr>
          <a:xfrm>
            <a:off x="8855241" y="477506"/>
            <a:ext cx="433137" cy="108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15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9" grpId="1"/>
      <p:bldP spid="10" grpId="0" animBg="1"/>
      <p:bldP spid="11" grpId="1"/>
      <p:bldP spid="14" grpId="0" animBg="1"/>
      <p:bldP spid="15" grpId="1"/>
      <p:bldP spid="18" grpId="0" animBg="1"/>
      <p:bldP spid="1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17188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3418815" y="441011"/>
            <a:ext cx="54364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u="sng" dirty="0" smtClean="0">
                <a:solidFill>
                  <a:srgbClr val="0070C0"/>
                </a:solidFill>
              </a:rPr>
              <a:t>HUMITAT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u="sng" dirty="0" smtClean="0"/>
              <a:t> </a:t>
            </a:r>
            <a:endParaRPr lang="es-ES" sz="2800" i="1" u="sng" dirty="0"/>
          </a:p>
        </p:txBody>
      </p:sp>
      <p:sp>
        <p:nvSpPr>
          <p:cNvPr id="6" name="CuadroTexto 5"/>
          <p:cNvSpPr txBox="1"/>
          <p:nvPr/>
        </p:nvSpPr>
        <p:spPr>
          <a:xfrm>
            <a:off x="354773" y="1998184"/>
            <a:ext cx="5259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2400" dirty="0" smtClean="0">
                <a:solidFill>
                  <a:srgbClr val="0070C0"/>
                </a:solidFill>
              </a:rPr>
              <a:t>Hi ha </a:t>
            </a:r>
            <a:r>
              <a:rPr lang="es-ES" sz="2400" dirty="0" err="1" smtClean="0">
                <a:solidFill>
                  <a:srgbClr val="0070C0"/>
                </a:solidFill>
              </a:rPr>
              <a:t>humitat</a:t>
            </a:r>
            <a:r>
              <a:rPr lang="es-ES" sz="2400" dirty="0" smtClean="0">
                <a:solidFill>
                  <a:srgbClr val="0070C0"/>
                </a:solidFill>
              </a:rPr>
              <a:t>…..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7" name="Flecha abajo 6"/>
          <p:cNvSpPr/>
          <p:nvPr/>
        </p:nvSpPr>
        <p:spPr>
          <a:xfrm rot="16200000">
            <a:off x="1085049" y="2773749"/>
            <a:ext cx="304801" cy="90525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1878780" y="2922747"/>
            <a:ext cx="5516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</a:rPr>
              <a:t>…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més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alta</a:t>
            </a:r>
            <a:r>
              <a:rPr lang="es-ES" sz="2400" i="1" dirty="0" smtClean="0">
                <a:solidFill>
                  <a:srgbClr val="0070C0"/>
                </a:solidFill>
              </a:rPr>
              <a:t>  </a:t>
            </a:r>
            <a:r>
              <a:rPr lang="es-ES" sz="2400" dirty="0" smtClean="0">
                <a:solidFill>
                  <a:srgbClr val="0070C0"/>
                </a:solidFill>
              </a:rPr>
              <a:t>a </a:t>
            </a:r>
            <a:r>
              <a:rPr lang="es-ES" sz="2400" dirty="0" err="1" smtClean="0">
                <a:solidFill>
                  <a:srgbClr val="0070C0"/>
                </a:solidFill>
              </a:rPr>
              <a:t>prop</a:t>
            </a:r>
            <a:r>
              <a:rPr lang="es-ES" sz="2400" dirty="0" smtClean="0">
                <a:solidFill>
                  <a:srgbClr val="0070C0"/>
                </a:solidFill>
              </a:rPr>
              <a:t> del mar i  bosques.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2" name="Flecha abajo 11"/>
          <p:cNvSpPr/>
          <p:nvPr/>
        </p:nvSpPr>
        <p:spPr>
          <a:xfrm rot="16200000">
            <a:off x="1086896" y="4475186"/>
            <a:ext cx="304801" cy="90525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880627" y="4637209"/>
            <a:ext cx="5209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</a:rPr>
              <a:t>…..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més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baixa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</a:t>
            </a:r>
            <a:r>
              <a:rPr lang="es-ES" sz="2400" dirty="0" smtClean="0">
                <a:solidFill>
                  <a:srgbClr val="0070C0"/>
                </a:solidFill>
              </a:rPr>
              <a:t>en les planes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027" y="702681"/>
            <a:ext cx="662942" cy="662942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493" y="2505362"/>
            <a:ext cx="1197414" cy="119741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538" y="2489320"/>
            <a:ext cx="1209160" cy="120916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316" y="4218995"/>
            <a:ext cx="1201424" cy="1201424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664" y="2772598"/>
            <a:ext cx="662942" cy="662942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756" y="4596344"/>
            <a:ext cx="662942" cy="662942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6876392" y="4638151"/>
            <a:ext cx="649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FF0000"/>
                </a:solidFill>
              </a:rPr>
              <a:t>(-)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9" name="CuadroTexto 18"/>
          <p:cNvSpPr txBox="1"/>
          <p:nvPr/>
        </p:nvSpPr>
        <p:spPr>
          <a:xfrm>
            <a:off x="10107264" y="2772598"/>
            <a:ext cx="7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(+)</a:t>
            </a:r>
            <a:r>
              <a:rPr lang="es-ES" sz="3600" i="1" dirty="0" smtClean="0"/>
              <a:t> </a:t>
            </a:r>
            <a:endParaRPr lang="es-ES" sz="3600" i="1" dirty="0"/>
          </a:p>
        </p:txBody>
      </p:sp>
    </p:spTree>
    <p:extLst>
      <p:ext uri="{BB962C8B-B14F-4D97-AF65-F5344CB8AC3E}">
        <p14:creationId xmlns:p14="http://schemas.microsoft.com/office/powerpoint/2010/main" val="264627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6" grpId="1"/>
      <p:bldP spid="7" grpId="0" animBg="1"/>
      <p:bldP spid="9" grpId="0"/>
      <p:bldP spid="12" grpId="0" animBg="1"/>
      <p:bldP spid="13" grpId="1"/>
      <p:bldP spid="18" grpId="0"/>
      <p:bldP spid="1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17188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3097976" y="168297"/>
            <a:ext cx="42731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u="sng" dirty="0" smtClean="0">
                <a:solidFill>
                  <a:srgbClr val="0070C0"/>
                </a:solidFill>
              </a:rPr>
              <a:t>PRESSIÓ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u="sng" dirty="0" smtClean="0"/>
              <a:t> </a:t>
            </a:r>
            <a:endParaRPr lang="es-ES" sz="2800" i="1" u="sng" dirty="0"/>
          </a:p>
        </p:txBody>
      </p:sp>
      <p:sp>
        <p:nvSpPr>
          <p:cNvPr id="6" name="CuadroTexto 5"/>
          <p:cNvSpPr txBox="1"/>
          <p:nvPr/>
        </p:nvSpPr>
        <p:spPr>
          <a:xfrm>
            <a:off x="274563" y="1452756"/>
            <a:ext cx="5259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2400" dirty="0" smtClean="0">
                <a:solidFill>
                  <a:srgbClr val="0070C0"/>
                </a:solidFill>
              </a:rPr>
              <a:t> La </a:t>
            </a:r>
            <a:r>
              <a:rPr lang="es-ES" sz="2400" dirty="0" err="1" smtClean="0">
                <a:solidFill>
                  <a:srgbClr val="0070C0"/>
                </a:solidFill>
              </a:rPr>
              <a:t>pressió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0070C0"/>
                </a:solidFill>
              </a:rPr>
              <a:t>és</a:t>
            </a:r>
            <a:r>
              <a:rPr lang="es-ES" sz="2400" dirty="0" smtClean="0">
                <a:solidFill>
                  <a:srgbClr val="0070C0"/>
                </a:solidFill>
              </a:rPr>
              <a:t>….: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7" name="Flecha abajo 6"/>
          <p:cNvSpPr/>
          <p:nvPr/>
        </p:nvSpPr>
        <p:spPr>
          <a:xfrm rot="16200000">
            <a:off x="1213385" y="1971649"/>
            <a:ext cx="304801" cy="90525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1862737" y="3129249"/>
            <a:ext cx="3687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</a:rPr>
              <a:t>…..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més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alta </a:t>
            </a:r>
            <a:r>
              <a:rPr lang="es-ES" sz="2400" dirty="0" smtClean="0">
                <a:solidFill>
                  <a:srgbClr val="0070C0"/>
                </a:solidFill>
              </a:rPr>
              <a:t>a </a:t>
            </a:r>
            <a:r>
              <a:rPr lang="es-ES" sz="2400" dirty="0" err="1" smtClean="0">
                <a:solidFill>
                  <a:srgbClr val="0070C0"/>
                </a:solidFill>
              </a:rPr>
              <a:t>nivell</a:t>
            </a:r>
            <a:r>
              <a:rPr lang="es-ES" sz="2400" dirty="0" smtClean="0">
                <a:solidFill>
                  <a:srgbClr val="0070C0"/>
                </a:solidFill>
              </a:rPr>
              <a:t> del mar.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2" name="Flecha abajo 11"/>
          <p:cNvSpPr/>
          <p:nvPr/>
        </p:nvSpPr>
        <p:spPr>
          <a:xfrm rot="16200000">
            <a:off x="1247316" y="2999314"/>
            <a:ext cx="304801" cy="90525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862737" y="2120530"/>
            <a:ext cx="6060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i="1" dirty="0" smtClean="0">
                <a:solidFill>
                  <a:srgbClr val="0070C0"/>
                </a:solidFill>
              </a:rPr>
              <a:t>….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més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baixa</a:t>
            </a:r>
            <a:r>
              <a:rPr lang="es-ES" sz="2400" dirty="0" smtClean="0">
                <a:solidFill>
                  <a:srgbClr val="0070C0"/>
                </a:solidFill>
              </a:rPr>
              <a:t> en </a:t>
            </a:r>
            <a:r>
              <a:rPr lang="es-ES" sz="2400" dirty="0" smtClean="0">
                <a:solidFill>
                  <a:srgbClr val="0070C0"/>
                </a:solidFill>
              </a:rPr>
              <a:t>les </a:t>
            </a:r>
            <a:r>
              <a:rPr lang="es-ES" sz="2400" dirty="0" err="1" smtClean="0">
                <a:solidFill>
                  <a:srgbClr val="0070C0"/>
                </a:solidFill>
              </a:rPr>
              <a:t>cimes</a:t>
            </a:r>
            <a:r>
              <a:rPr lang="es-ES" sz="2400" dirty="0" smtClean="0">
                <a:solidFill>
                  <a:srgbClr val="0070C0"/>
                </a:solidFill>
              </a:rPr>
              <a:t> de les </a:t>
            </a:r>
            <a:r>
              <a:rPr lang="es-ES" sz="2400" dirty="0" err="1" smtClean="0">
                <a:solidFill>
                  <a:srgbClr val="0070C0"/>
                </a:solidFill>
              </a:rPr>
              <a:t>muntanyes</a:t>
            </a:r>
            <a:r>
              <a:rPr lang="es-ES" sz="2400" dirty="0" smtClean="0">
                <a:solidFill>
                  <a:srgbClr val="0070C0"/>
                </a:solidFill>
              </a:rPr>
              <a:t>.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74563" y="4460780"/>
            <a:ext cx="9606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Anticicló</a:t>
            </a:r>
            <a:r>
              <a:rPr lang="es-ES" sz="2400" dirty="0" smtClean="0">
                <a:solidFill>
                  <a:srgbClr val="0070C0"/>
                </a:solidFill>
              </a:rPr>
              <a:t> :  Zona </a:t>
            </a:r>
            <a:r>
              <a:rPr lang="es-ES" sz="2400" dirty="0" err="1" smtClean="0">
                <a:solidFill>
                  <a:srgbClr val="0070C0"/>
                </a:solidFill>
              </a:rPr>
              <a:t>atmosfèrica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0070C0"/>
                </a:solidFill>
              </a:rPr>
              <a:t>on</a:t>
            </a:r>
            <a:r>
              <a:rPr lang="es-ES" sz="2400" dirty="0" smtClean="0">
                <a:solidFill>
                  <a:srgbClr val="0070C0"/>
                </a:solidFill>
              </a:rPr>
              <a:t> la </a:t>
            </a:r>
            <a:r>
              <a:rPr lang="es-ES" sz="2400" dirty="0" err="1" smtClean="0">
                <a:solidFill>
                  <a:srgbClr val="0070C0"/>
                </a:solidFill>
              </a:rPr>
              <a:t>pressió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és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superior </a:t>
            </a:r>
            <a:r>
              <a:rPr lang="es-ES" sz="2400" dirty="0" smtClean="0">
                <a:solidFill>
                  <a:srgbClr val="0070C0"/>
                </a:solidFill>
              </a:rPr>
              <a:t>a la de </a:t>
            </a:r>
            <a:r>
              <a:rPr lang="es-ES" sz="2400" dirty="0" err="1" smtClean="0">
                <a:solidFill>
                  <a:srgbClr val="0070C0"/>
                </a:solidFill>
              </a:rPr>
              <a:t>l’aire</a:t>
            </a:r>
            <a:r>
              <a:rPr lang="es-ES" sz="2400" dirty="0" smtClean="0">
                <a:solidFill>
                  <a:srgbClr val="0070C0"/>
                </a:solidFill>
              </a:rPr>
              <a:t>.                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275486" y="5532566"/>
            <a:ext cx="10007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Depressió</a:t>
            </a:r>
            <a:r>
              <a:rPr lang="es-ES" sz="2400" dirty="0" smtClean="0">
                <a:solidFill>
                  <a:srgbClr val="0070C0"/>
                </a:solidFill>
              </a:rPr>
              <a:t> :  Zona </a:t>
            </a:r>
            <a:r>
              <a:rPr lang="es-ES" sz="2400" dirty="0" err="1" smtClean="0">
                <a:solidFill>
                  <a:srgbClr val="0070C0"/>
                </a:solidFill>
              </a:rPr>
              <a:t>atmosfèrica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0070C0"/>
                </a:solidFill>
              </a:rPr>
              <a:t>on</a:t>
            </a:r>
            <a:r>
              <a:rPr lang="es-ES" sz="2400" dirty="0" smtClean="0">
                <a:solidFill>
                  <a:srgbClr val="0070C0"/>
                </a:solidFill>
              </a:rPr>
              <a:t> la </a:t>
            </a:r>
            <a:r>
              <a:rPr lang="es-ES" sz="2400" dirty="0" err="1" smtClean="0">
                <a:solidFill>
                  <a:srgbClr val="0070C0"/>
                </a:solidFill>
              </a:rPr>
              <a:t>pressió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és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més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0070C0"/>
                </a:solidFill>
              </a:rPr>
              <a:t>baixa</a:t>
            </a:r>
            <a:r>
              <a:rPr lang="es-ES" sz="2400" b="1" i="1" u="sng" dirty="0" smtClean="0">
                <a:solidFill>
                  <a:srgbClr val="0070C0"/>
                </a:solidFill>
              </a:rPr>
              <a:t> </a:t>
            </a:r>
            <a:r>
              <a:rPr lang="es-ES" sz="2400" dirty="0" smtClean="0">
                <a:solidFill>
                  <a:srgbClr val="0070C0"/>
                </a:solidFill>
              </a:rPr>
              <a:t>a la de </a:t>
            </a:r>
            <a:r>
              <a:rPr lang="es-ES" sz="2400" dirty="0" err="1" smtClean="0">
                <a:solidFill>
                  <a:srgbClr val="0070C0"/>
                </a:solidFill>
              </a:rPr>
              <a:t>l’aire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dirty="0" smtClean="0"/>
              <a:t>         </a:t>
            </a:r>
            <a:endParaRPr lang="es-ES" sz="2400" i="1" dirty="0">
              <a:solidFill>
                <a:srgbClr val="0070C0"/>
              </a:solidFill>
            </a:endParaRPr>
          </a:p>
        </p:txBody>
      </p:sp>
      <p:cxnSp>
        <p:nvCxnSpPr>
          <p:cNvPr id="3" name="Conector recto de flecha 2"/>
          <p:cNvCxnSpPr/>
          <p:nvPr/>
        </p:nvCxnSpPr>
        <p:spPr>
          <a:xfrm>
            <a:off x="9116252" y="4760589"/>
            <a:ext cx="75397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9384629" y="5825695"/>
            <a:ext cx="75397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o 16"/>
          <p:cNvGrpSpPr/>
          <p:nvPr/>
        </p:nvGrpSpPr>
        <p:grpSpPr>
          <a:xfrm>
            <a:off x="6991185" y="154900"/>
            <a:ext cx="2293933" cy="1507216"/>
            <a:chOff x="8470172" y="4123916"/>
            <a:chExt cx="2918440" cy="1759153"/>
          </a:xfrm>
        </p:grpSpPr>
        <p:sp>
          <p:nvSpPr>
            <p:cNvPr id="18" name="Flecha arriba 17"/>
            <p:cNvSpPr/>
            <p:nvPr/>
          </p:nvSpPr>
          <p:spPr>
            <a:xfrm rot="8550072">
              <a:off x="8679434" y="4538420"/>
              <a:ext cx="207282" cy="315384"/>
            </a:xfrm>
            <a:prstGeom prst="upArrow">
              <a:avLst>
                <a:gd name="adj1" fmla="val 22148"/>
                <a:gd name="adj2" fmla="val 4522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19" name="Grupo 18"/>
            <p:cNvGrpSpPr/>
            <p:nvPr/>
          </p:nvGrpSpPr>
          <p:grpSpPr>
            <a:xfrm>
              <a:off x="8470172" y="4123916"/>
              <a:ext cx="2918440" cy="1759153"/>
              <a:chOff x="6944243" y="4388116"/>
              <a:chExt cx="2918440" cy="1759153"/>
            </a:xfrm>
          </p:grpSpPr>
          <p:grpSp>
            <p:nvGrpSpPr>
              <p:cNvPr id="20" name="Grupo 19"/>
              <p:cNvGrpSpPr/>
              <p:nvPr/>
            </p:nvGrpSpPr>
            <p:grpSpPr>
              <a:xfrm>
                <a:off x="6944243" y="4687587"/>
                <a:ext cx="1643291" cy="1459682"/>
                <a:chOff x="8330495" y="2885052"/>
                <a:chExt cx="2059361" cy="2170475"/>
              </a:xfrm>
            </p:grpSpPr>
            <p:pic>
              <p:nvPicPr>
                <p:cNvPr id="22" name="Imagen 21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ackgroundRemoval t="0" b="100000" l="0" r="100000">
                              <a14:foregroundMark x1="30790" y1="10354" x2="6812" y2="41962"/>
                              <a14:foregroundMark x1="3542" y1="52044" x2="27520" y2="80381"/>
                              <a14:foregroundMark x1="70027" y1="16894" x2="86376" y2="43052"/>
                              <a14:foregroundMark x1="54768" y1="31063" x2="54768" y2="31063"/>
                              <a14:foregroundMark x1="66757" y1="38692" x2="66757" y2="38692"/>
                              <a14:foregroundMark x1="72207" y1="38692" x2="72207" y2="38692"/>
                              <a14:foregroundMark x1="44959" y1="25613" x2="44959" y2="25613"/>
                              <a14:foregroundMark x1="42779" y1="32153" x2="42779" y2="32153"/>
                              <a14:foregroundMark x1="47139" y1="36512" x2="47139" y2="36512"/>
                              <a14:foregroundMark x1="75477" y1="74932" x2="75477" y2="74932"/>
                              <a14:foregroundMark x1="91826" y1="56403" x2="91826" y2="56403"/>
                              <a14:foregroundMark x1="58038" y1="48501" x2="58038" y2="48501"/>
                              <a14:foregroundMark x1="48229" y1="50954" x2="48229" y2="50954"/>
                              <a14:foregroundMark x1="26431" y1="77112" x2="18801" y2="82561"/>
                              <a14:foregroundMark x1="40599" y1="60763" x2="61308" y2="82561"/>
                              <a14:foregroundMark x1="30790" y1="35422" x2="12262" y2="47411"/>
                              <a14:foregroundMark x1="29700" y1="21253" x2="63488" y2="21253"/>
                              <a14:foregroundMark x1="80926" y1="59673" x2="54768" y2="71662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32677" b="56275"/>
                <a:stretch/>
              </p:blipFill>
              <p:spPr>
                <a:xfrm>
                  <a:off x="8488109" y="3161139"/>
                  <a:ext cx="1409868" cy="769177"/>
                </a:xfrm>
                <a:prstGeom prst="rect">
                  <a:avLst/>
                </a:prstGeom>
              </p:spPr>
            </p:pic>
            <p:sp>
              <p:nvSpPr>
                <p:cNvPr id="23" name="Arco 22"/>
                <p:cNvSpPr/>
                <p:nvPr/>
              </p:nvSpPr>
              <p:spPr>
                <a:xfrm rot="16752848">
                  <a:off x="8274938" y="2940609"/>
                  <a:ext cx="2170475" cy="2059361"/>
                </a:xfrm>
                <a:prstGeom prst="arc">
                  <a:avLst>
                    <a:gd name="adj1" fmla="val 16200000"/>
                    <a:gd name="adj2" fmla="val 1412837"/>
                  </a:avLst>
                </a:prstGeom>
                <a:ln w="381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sp>
            <p:nvSpPr>
              <p:cNvPr id="21" name="CuadroTexto 20"/>
              <p:cNvSpPr txBox="1"/>
              <p:nvPr/>
            </p:nvSpPr>
            <p:spPr>
              <a:xfrm>
                <a:off x="8063462" y="4388116"/>
                <a:ext cx="1799221" cy="6825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dirty="0"/>
                  <a:t> </a:t>
                </a:r>
                <a:r>
                  <a:rPr lang="ca-ES" sz="2000" i="1" dirty="0" smtClean="0">
                    <a:solidFill>
                      <a:srgbClr val="00B0F0"/>
                    </a:solidFill>
                  </a:rPr>
                  <a:t>atmosfera</a:t>
                </a:r>
                <a:r>
                  <a:rPr lang="es-ES" sz="3200" i="1" dirty="0" smtClean="0">
                    <a:solidFill>
                      <a:srgbClr val="00B0F0"/>
                    </a:solidFill>
                  </a:rPr>
                  <a:t> </a:t>
                </a:r>
                <a:r>
                  <a:rPr lang="es-ES" sz="3200" i="1" u="sng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</a:t>
                </a:r>
                <a:r>
                  <a:rPr lang="es-ES" sz="3200" i="1" u="sng" dirty="0" smtClean="0"/>
                  <a:t> </a:t>
                </a:r>
                <a:endParaRPr lang="es-ES" sz="3200" i="1" u="sng" dirty="0"/>
              </a:p>
            </p:txBody>
          </p:sp>
        </p:grpSp>
      </p:grpSp>
      <p:pic>
        <p:nvPicPr>
          <p:cNvPr id="24" name="Imagen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632" y="2187714"/>
            <a:ext cx="1306023" cy="1306023"/>
          </a:xfrm>
          <a:prstGeom prst="rect">
            <a:avLst/>
          </a:prstGeom>
        </p:spPr>
      </p:pic>
      <p:cxnSp>
        <p:nvCxnSpPr>
          <p:cNvPr id="25" name="Conector recto de flecha 24"/>
          <p:cNvCxnSpPr/>
          <p:nvPr/>
        </p:nvCxnSpPr>
        <p:spPr>
          <a:xfrm>
            <a:off x="7384173" y="2424278"/>
            <a:ext cx="753979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>
            <a:off x="5422236" y="3451943"/>
            <a:ext cx="3441030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echa abajo 27"/>
          <p:cNvSpPr/>
          <p:nvPr/>
        </p:nvSpPr>
        <p:spPr>
          <a:xfrm>
            <a:off x="8309815" y="1921166"/>
            <a:ext cx="251896" cy="4064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Flecha abajo 28"/>
          <p:cNvSpPr/>
          <p:nvPr/>
        </p:nvSpPr>
        <p:spPr>
          <a:xfrm>
            <a:off x="9033222" y="2607343"/>
            <a:ext cx="251896" cy="4064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/>
          <p:cNvSpPr txBox="1"/>
          <p:nvPr/>
        </p:nvSpPr>
        <p:spPr>
          <a:xfrm>
            <a:off x="8653132" y="1633158"/>
            <a:ext cx="608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(-)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9493242" y="2444560"/>
            <a:ext cx="608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(+)</a:t>
            </a:r>
            <a:r>
              <a:rPr lang="es-ES" sz="2800" i="1" dirty="0" smtClean="0"/>
              <a:t> </a:t>
            </a:r>
            <a:endParaRPr lang="es-ES" sz="2800" i="1" dirty="0"/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3707" y="5282503"/>
            <a:ext cx="510250" cy="510250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419" y="4050446"/>
            <a:ext cx="523496" cy="523496"/>
          </a:xfrm>
          <a:prstGeom prst="rect">
            <a:avLst/>
          </a:prstGeom>
        </p:spPr>
      </p:pic>
      <p:sp>
        <p:nvSpPr>
          <p:cNvPr id="34" name="CuadroTexto 33"/>
          <p:cNvSpPr txBox="1"/>
          <p:nvPr/>
        </p:nvSpPr>
        <p:spPr>
          <a:xfrm>
            <a:off x="10028273" y="4461648"/>
            <a:ext cx="1849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C000"/>
                </a:solidFill>
              </a:rPr>
              <a:t>BON TEMPS</a:t>
            </a:r>
            <a:r>
              <a:rPr lang="es-ES" sz="2800" b="1" dirty="0" smtClean="0">
                <a:solidFill>
                  <a:srgbClr val="FFC000"/>
                </a:solidFill>
              </a:rPr>
              <a:t>  </a:t>
            </a:r>
            <a:r>
              <a:rPr lang="es-ES" sz="2800" b="1" i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b="1" i="1" dirty="0" smtClean="0">
                <a:solidFill>
                  <a:srgbClr val="FFC000"/>
                </a:solidFill>
              </a:rPr>
              <a:t> </a:t>
            </a:r>
            <a:endParaRPr lang="es-ES" sz="2800" b="1" i="1" dirty="0">
              <a:solidFill>
                <a:srgbClr val="FFC000"/>
              </a:solidFill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10258562" y="5684994"/>
            <a:ext cx="1308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7030A0"/>
                </a:solidFill>
              </a:rPr>
              <a:t>PLUJES</a:t>
            </a:r>
            <a:r>
              <a:rPr lang="es-ES" sz="2800" b="1" dirty="0" smtClean="0">
                <a:solidFill>
                  <a:srgbClr val="FFC000"/>
                </a:solidFill>
              </a:rPr>
              <a:t>  </a:t>
            </a:r>
            <a:r>
              <a:rPr lang="es-ES" sz="2800" b="1" i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b="1" i="1" dirty="0" smtClean="0">
                <a:solidFill>
                  <a:srgbClr val="FFC000"/>
                </a:solidFill>
              </a:rPr>
              <a:t> </a:t>
            </a:r>
            <a:endParaRPr lang="es-ES" sz="28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53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6" grpId="1"/>
      <p:bldP spid="7" grpId="0" animBg="1"/>
      <p:bldP spid="9" grpId="1"/>
      <p:bldP spid="12" grpId="0" animBg="1"/>
      <p:bldP spid="13" grpId="1"/>
      <p:bldP spid="14" grpId="1"/>
      <p:bldP spid="15" grpId="1"/>
      <p:bldP spid="28" grpId="0" animBg="1"/>
      <p:bldP spid="29" grpId="0" animBg="1"/>
      <p:bldP spid="30" grpId="1"/>
      <p:bldP spid="31" grpId="1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4" name="Imagen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17189"/>
            <a:ext cx="894199" cy="4691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310741" y="2754449"/>
            <a:ext cx="2054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rgbClr val="0070C0"/>
                </a:solidFill>
              </a:rPr>
              <a:t>FENÒMENS</a:t>
            </a:r>
          </a:p>
          <a:p>
            <a:pPr algn="ctr"/>
            <a:r>
              <a:rPr lang="es-ES" sz="2000" dirty="0" smtClean="0">
                <a:solidFill>
                  <a:srgbClr val="0070C0"/>
                </a:solidFill>
              </a:rPr>
              <a:t>ATMOSFÈRICS</a:t>
            </a:r>
          </a:p>
        </p:txBody>
      </p:sp>
      <p:sp>
        <p:nvSpPr>
          <p:cNvPr id="5" name="Abrir llave 4"/>
          <p:cNvSpPr/>
          <p:nvPr/>
        </p:nvSpPr>
        <p:spPr>
          <a:xfrm>
            <a:off x="2396759" y="249745"/>
            <a:ext cx="548639" cy="637187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2850473" y="348689"/>
            <a:ext cx="1806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70C0"/>
                </a:solidFill>
              </a:rPr>
              <a:t>1-</a:t>
            </a:r>
            <a:r>
              <a:rPr lang="es-ES" sz="2800" u="sng" dirty="0" smtClean="0">
                <a:solidFill>
                  <a:srgbClr val="0070C0"/>
                </a:solidFill>
              </a:rPr>
              <a:t>EL VENT</a:t>
            </a:r>
            <a:r>
              <a:rPr lang="es-ES" sz="2800" dirty="0" smtClean="0">
                <a:solidFill>
                  <a:srgbClr val="0070C0"/>
                </a:solidFill>
              </a:rPr>
              <a:t>:  </a:t>
            </a:r>
            <a:r>
              <a:rPr lang="es-ES" sz="2800" i="1" u="sng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u="sng" dirty="0" smtClean="0">
                <a:solidFill>
                  <a:srgbClr val="0070C0"/>
                </a:solidFill>
              </a:rPr>
              <a:t> </a:t>
            </a:r>
            <a:endParaRPr lang="es-ES" sz="2800" i="1" u="sng" dirty="0">
              <a:solidFill>
                <a:srgbClr val="0070C0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848054" y="4312539"/>
            <a:ext cx="3233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70C0"/>
                </a:solidFill>
              </a:rPr>
              <a:t>2-</a:t>
            </a:r>
            <a:r>
              <a:rPr lang="es-ES" sz="2800" u="sng" dirty="0">
                <a:solidFill>
                  <a:srgbClr val="0070C0"/>
                </a:solidFill>
              </a:rPr>
              <a:t> </a:t>
            </a:r>
            <a:r>
              <a:rPr lang="es-ES" sz="2800" u="sng" dirty="0" smtClean="0">
                <a:solidFill>
                  <a:srgbClr val="0070C0"/>
                </a:solidFill>
              </a:rPr>
              <a:t>ELS NUVOLS:</a:t>
            </a:r>
            <a:endParaRPr lang="es-ES" sz="2800" u="sng" dirty="0">
              <a:solidFill>
                <a:srgbClr val="0070C0"/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7729627" y="851398"/>
            <a:ext cx="3643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 </a:t>
            </a:r>
            <a:r>
              <a:rPr lang="es-ES" sz="2000" dirty="0" err="1">
                <a:solidFill>
                  <a:srgbClr val="0070C0"/>
                </a:solidFill>
              </a:rPr>
              <a:t>L</a:t>
            </a:r>
            <a:r>
              <a:rPr lang="es-ES" sz="2000" dirty="0" err="1" smtClean="0">
                <a:solidFill>
                  <a:srgbClr val="0070C0"/>
                </a:solidFill>
              </a:rPr>
              <a:t>’aire</a:t>
            </a:r>
            <a:r>
              <a:rPr lang="es-ES" sz="2000" dirty="0" smtClean="0">
                <a:solidFill>
                  <a:srgbClr val="0070C0"/>
                </a:solidFill>
              </a:rPr>
              <a:t> en </a:t>
            </a:r>
            <a:r>
              <a:rPr lang="es-ES" sz="2000" dirty="0" err="1" smtClean="0">
                <a:solidFill>
                  <a:srgbClr val="0070C0"/>
                </a:solidFill>
              </a:rPr>
              <a:t>moviment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és</a:t>
            </a:r>
            <a:r>
              <a:rPr lang="es-ES" sz="2000" dirty="0" smtClean="0">
                <a:solidFill>
                  <a:srgbClr val="0070C0"/>
                </a:solidFill>
              </a:rPr>
              <a:t> el </a:t>
            </a:r>
            <a:r>
              <a:rPr lang="es-ES" sz="2000" b="1" u="sng" dirty="0" smtClean="0">
                <a:solidFill>
                  <a:srgbClr val="7030A0"/>
                </a:solidFill>
              </a:rPr>
              <a:t>VENT</a:t>
            </a:r>
            <a:endParaRPr lang="es-ES" sz="3200" b="1" i="1" u="sng" dirty="0">
              <a:solidFill>
                <a:srgbClr val="7030A0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-17063" y="4078639"/>
            <a:ext cx="2685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rgbClr val="0070C0"/>
                </a:solidFill>
              </a:rPr>
              <a:t>Canvis</a:t>
            </a:r>
            <a:r>
              <a:rPr lang="es-ES" sz="2000" dirty="0" smtClean="0">
                <a:solidFill>
                  <a:srgbClr val="0070C0"/>
                </a:solidFill>
              </a:rPr>
              <a:t> en </a:t>
            </a:r>
            <a:r>
              <a:rPr lang="es-ES" sz="2000" dirty="0" err="1" smtClean="0">
                <a:solidFill>
                  <a:srgbClr val="0070C0"/>
                </a:solidFill>
              </a:rPr>
              <a:t>l’atmosfera</a:t>
            </a:r>
            <a:endParaRPr lang="es-ES" sz="2000" dirty="0">
              <a:solidFill>
                <a:srgbClr val="0070C0"/>
              </a:solidFill>
            </a:endParaRPr>
          </a:p>
        </p:txBody>
      </p:sp>
      <p:sp>
        <p:nvSpPr>
          <p:cNvPr id="35" name="Flecha abajo 34"/>
          <p:cNvSpPr/>
          <p:nvPr/>
        </p:nvSpPr>
        <p:spPr>
          <a:xfrm>
            <a:off x="1184850" y="3657672"/>
            <a:ext cx="251896" cy="406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uadroTexto 35"/>
          <p:cNvSpPr txBox="1"/>
          <p:nvPr/>
        </p:nvSpPr>
        <p:spPr>
          <a:xfrm>
            <a:off x="3039400" y="1891527"/>
            <a:ext cx="2343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Quan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l’aire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i="1" u="sng" dirty="0" err="1" smtClean="0">
                <a:solidFill>
                  <a:srgbClr val="0070C0"/>
                </a:solidFill>
              </a:rPr>
              <a:t>s’escalfa</a:t>
            </a:r>
            <a:endParaRPr lang="es-ES" sz="3200" i="1" u="sng" dirty="0">
              <a:solidFill>
                <a:srgbClr val="0070C0"/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3039401" y="841946"/>
            <a:ext cx="2527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Quan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l’aire</a:t>
            </a:r>
            <a:r>
              <a:rPr lang="es-ES" sz="2000" dirty="0" smtClean="0">
                <a:solidFill>
                  <a:srgbClr val="0070C0"/>
                </a:solidFill>
              </a:rPr>
              <a:t> es </a:t>
            </a:r>
            <a:r>
              <a:rPr lang="es-ES" sz="2000" i="1" u="sng" dirty="0" err="1" smtClean="0">
                <a:solidFill>
                  <a:srgbClr val="0070C0"/>
                </a:solidFill>
              </a:rPr>
              <a:t>refreda</a:t>
            </a:r>
            <a:endParaRPr lang="es-ES" sz="3200" i="1" u="sng" dirty="0">
              <a:solidFill>
                <a:srgbClr val="0070C0"/>
              </a:solidFill>
            </a:endParaRPr>
          </a:p>
        </p:txBody>
      </p:sp>
      <p:sp>
        <p:nvSpPr>
          <p:cNvPr id="6" name="Flecha curvada hacia arriba 5"/>
          <p:cNvSpPr/>
          <p:nvPr/>
        </p:nvSpPr>
        <p:spPr>
          <a:xfrm rot="16200000">
            <a:off x="7247064" y="1505326"/>
            <a:ext cx="849150" cy="244091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808" y="982505"/>
            <a:ext cx="504000" cy="504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06967">
            <a:off x="8980591" y="1288575"/>
            <a:ext cx="1011372" cy="1011372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826" y="1682981"/>
            <a:ext cx="504000" cy="504000"/>
          </a:xfrm>
          <a:prstGeom prst="rect">
            <a:avLst/>
          </a:prstGeom>
        </p:spPr>
      </p:pic>
      <p:sp>
        <p:nvSpPr>
          <p:cNvPr id="41" name="Flecha curvada hacia arriba 40"/>
          <p:cNvSpPr/>
          <p:nvPr/>
        </p:nvSpPr>
        <p:spPr>
          <a:xfrm rot="5400000">
            <a:off x="6109255" y="1500138"/>
            <a:ext cx="849526" cy="254092"/>
          </a:xfrm>
          <a:prstGeom prst="curved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49" name="Conector recto de flecha 48"/>
          <p:cNvCxnSpPr/>
          <p:nvPr/>
        </p:nvCxnSpPr>
        <p:spPr>
          <a:xfrm>
            <a:off x="8018445" y="1754709"/>
            <a:ext cx="75397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uadroTexto 50"/>
          <p:cNvSpPr txBox="1"/>
          <p:nvPr/>
        </p:nvSpPr>
        <p:spPr>
          <a:xfrm>
            <a:off x="5450192" y="846163"/>
            <a:ext cx="86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u="sng" dirty="0" smtClean="0">
                <a:solidFill>
                  <a:srgbClr val="7030A0"/>
                </a:solidFill>
              </a:rPr>
              <a:t>BAIXA</a:t>
            </a:r>
            <a:endParaRPr lang="es-ES" sz="3200" i="1" u="sng" dirty="0">
              <a:solidFill>
                <a:srgbClr val="7030A0"/>
              </a:solidFill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5526204" y="1891527"/>
            <a:ext cx="86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u="sng" dirty="0" smtClean="0">
                <a:solidFill>
                  <a:srgbClr val="FF0000"/>
                </a:solidFill>
              </a:rPr>
              <a:t>PUJA</a:t>
            </a:r>
            <a:endParaRPr lang="es-ES" sz="3200" i="1" u="sng" dirty="0">
              <a:solidFill>
                <a:srgbClr val="FF0000"/>
              </a:solidFill>
            </a:endParaRPr>
          </a:p>
        </p:txBody>
      </p:sp>
      <p:sp>
        <p:nvSpPr>
          <p:cNvPr id="53" name="CuadroTexto 52"/>
          <p:cNvSpPr txBox="1"/>
          <p:nvPr/>
        </p:nvSpPr>
        <p:spPr>
          <a:xfrm>
            <a:off x="3126725" y="4883681"/>
            <a:ext cx="7025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Són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gotetes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d’aigua</a:t>
            </a:r>
            <a:r>
              <a:rPr lang="es-ES" sz="2000" dirty="0" smtClean="0">
                <a:solidFill>
                  <a:srgbClr val="0070C0"/>
                </a:solidFill>
              </a:rPr>
              <a:t> o gel </a:t>
            </a:r>
            <a:r>
              <a:rPr lang="es-ES" sz="2000" dirty="0" err="1" smtClean="0">
                <a:solidFill>
                  <a:srgbClr val="0070C0"/>
                </a:solidFill>
              </a:rPr>
              <a:t>molt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petites</a:t>
            </a:r>
            <a:r>
              <a:rPr lang="es-ES" sz="2000" dirty="0" smtClean="0">
                <a:solidFill>
                  <a:srgbClr val="0070C0"/>
                </a:solidFill>
              </a:rPr>
              <a:t> que es </a:t>
            </a:r>
            <a:r>
              <a:rPr lang="es-ES" sz="2000" dirty="0" err="1" smtClean="0">
                <a:solidFill>
                  <a:srgbClr val="0070C0"/>
                </a:solidFill>
              </a:rPr>
              <a:t>matenen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err="1" smtClean="0">
                <a:solidFill>
                  <a:srgbClr val="0070C0"/>
                </a:solidFill>
              </a:rPr>
              <a:t>l’aire</a:t>
            </a:r>
            <a:r>
              <a:rPr lang="es-ES" sz="2000" dirty="0" smtClean="0"/>
              <a:t>.</a:t>
            </a:r>
            <a:endParaRPr lang="es-ES" sz="3200" b="1" i="1" u="sng" dirty="0">
              <a:solidFill>
                <a:srgbClr val="0070C0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92" r="27429" b="25323"/>
          <a:stretch/>
        </p:blipFill>
        <p:spPr>
          <a:xfrm>
            <a:off x="9779516" y="4696966"/>
            <a:ext cx="650812" cy="441087"/>
          </a:xfrm>
          <a:prstGeom prst="rect">
            <a:avLst/>
          </a:prstGeom>
        </p:spPr>
      </p:pic>
      <p:sp>
        <p:nvSpPr>
          <p:cNvPr id="54" name="CuadroTexto 53"/>
          <p:cNvSpPr txBox="1"/>
          <p:nvPr/>
        </p:nvSpPr>
        <p:spPr>
          <a:xfrm>
            <a:off x="3111229" y="2740071"/>
            <a:ext cx="997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u="sng" dirty="0" err="1" smtClean="0">
                <a:solidFill>
                  <a:srgbClr val="FF0000"/>
                </a:solidFill>
              </a:rPr>
              <a:t>Penell</a:t>
            </a:r>
            <a:r>
              <a:rPr lang="es-ES" sz="2000" u="sng" dirty="0" smtClean="0">
                <a:solidFill>
                  <a:srgbClr val="FF0000"/>
                </a:solidFill>
              </a:rPr>
              <a:t>:</a:t>
            </a:r>
            <a:endParaRPr lang="es-ES" sz="3200" i="1" u="sng" dirty="0">
              <a:solidFill>
                <a:srgbClr val="FF0000"/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3159723" y="3526460"/>
            <a:ext cx="1701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u="sng" dirty="0" err="1" smtClean="0">
                <a:solidFill>
                  <a:srgbClr val="FF0000"/>
                </a:solidFill>
              </a:rPr>
              <a:t>Anemòmetre</a:t>
            </a:r>
            <a:r>
              <a:rPr lang="es-ES" sz="2000" dirty="0" smtClean="0">
                <a:solidFill>
                  <a:srgbClr val="FF0000"/>
                </a:solidFill>
              </a:rPr>
              <a:t>:</a:t>
            </a:r>
            <a:endParaRPr lang="es-ES" sz="3200" i="1" u="sng" dirty="0">
              <a:solidFill>
                <a:srgbClr val="FF0000"/>
              </a:solidFill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3885815" y="2756941"/>
            <a:ext cx="3499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Indica la </a:t>
            </a:r>
            <a:r>
              <a:rPr lang="es-ES" sz="2000" b="1" i="1" u="sng" dirty="0" smtClean="0">
                <a:solidFill>
                  <a:srgbClr val="0070C0"/>
                </a:solidFill>
              </a:rPr>
              <a:t>dirección</a:t>
            </a:r>
            <a:r>
              <a:rPr lang="es-ES" sz="2000" dirty="0" smtClean="0">
                <a:solidFill>
                  <a:srgbClr val="0070C0"/>
                </a:solidFill>
              </a:rPr>
              <a:t> del </a:t>
            </a:r>
            <a:r>
              <a:rPr lang="es-ES" sz="2000" dirty="0" err="1" smtClean="0">
                <a:solidFill>
                  <a:srgbClr val="0070C0"/>
                </a:solidFill>
              </a:rPr>
              <a:t>vent</a:t>
            </a:r>
            <a:r>
              <a:rPr lang="es-ES" sz="2000" dirty="0" smtClean="0"/>
              <a:t>.</a:t>
            </a:r>
            <a:endParaRPr lang="es-ES" sz="3200" i="1" dirty="0"/>
          </a:p>
        </p:txBody>
      </p:sp>
      <p:sp>
        <p:nvSpPr>
          <p:cNvPr id="57" name="CuadroTexto 56"/>
          <p:cNvSpPr txBox="1"/>
          <p:nvPr/>
        </p:nvSpPr>
        <p:spPr>
          <a:xfrm>
            <a:off x="4679507" y="3542974"/>
            <a:ext cx="3790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Indica la </a:t>
            </a:r>
            <a:r>
              <a:rPr lang="es-ES" sz="2000" b="1" i="1" u="sng" dirty="0" err="1" smtClean="0">
                <a:solidFill>
                  <a:srgbClr val="0070C0"/>
                </a:solidFill>
              </a:rPr>
              <a:t>velocitat</a:t>
            </a:r>
            <a:r>
              <a:rPr lang="es-ES" sz="2000" dirty="0" smtClean="0">
                <a:solidFill>
                  <a:srgbClr val="0070C0"/>
                </a:solidFill>
              </a:rPr>
              <a:t> del </a:t>
            </a:r>
            <a:r>
              <a:rPr lang="es-ES" sz="2000" dirty="0" err="1" smtClean="0">
                <a:solidFill>
                  <a:srgbClr val="0070C0"/>
                </a:solidFill>
              </a:rPr>
              <a:t>vent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>
                <a:solidFill>
                  <a:srgbClr val="FF0000"/>
                </a:solidFill>
              </a:rPr>
              <a:t>(km/h).</a:t>
            </a:r>
            <a:endParaRPr lang="es-ES" sz="3200" i="1" dirty="0">
              <a:solidFill>
                <a:srgbClr val="FF0000"/>
              </a:solidFill>
            </a:endParaRPr>
          </a:p>
        </p:txBody>
      </p:sp>
      <p:pic>
        <p:nvPicPr>
          <p:cNvPr id="58" name="Imagen 5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601" y="2542538"/>
            <a:ext cx="650449" cy="65044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95434" y="3321323"/>
            <a:ext cx="800256" cy="727378"/>
          </a:xfrm>
          <a:prstGeom prst="rect">
            <a:avLst/>
          </a:prstGeom>
        </p:spPr>
      </p:pic>
      <p:sp>
        <p:nvSpPr>
          <p:cNvPr id="59" name="CuadroTexto 58"/>
          <p:cNvSpPr txBox="1"/>
          <p:nvPr/>
        </p:nvSpPr>
        <p:spPr>
          <a:xfrm>
            <a:off x="3147459" y="5442330"/>
            <a:ext cx="7025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solidFill>
                  <a:srgbClr val="FF0000"/>
                </a:solidFill>
              </a:rPr>
              <a:t>Precipitacions</a:t>
            </a:r>
            <a:r>
              <a:rPr lang="es-ES" sz="2000" dirty="0" smtClean="0"/>
              <a:t>: </a:t>
            </a:r>
            <a:r>
              <a:rPr lang="es-ES" sz="2000" dirty="0" err="1" smtClean="0">
                <a:solidFill>
                  <a:srgbClr val="0070C0"/>
                </a:solidFill>
              </a:rPr>
              <a:t>Quan</a:t>
            </a:r>
            <a:r>
              <a:rPr lang="es-ES" sz="2000" dirty="0" smtClean="0">
                <a:solidFill>
                  <a:srgbClr val="0070C0"/>
                </a:solidFill>
              </a:rPr>
              <a:t> les </a:t>
            </a:r>
            <a:r>
              <a:rPr lang="es-ES" sz="2000" b="1" i="1" u="sng" dirty="0" err="1" smtClean="0">
                <a:solidFill>
                  <a:srgbClr val="0070C0"/>
                </a:solidFill>
              </a:rPr>
              <a:t>gotetes</a:t>
            </a:r>
            <a:r>
              <a:rPr lang="es-ES" sz="2000" b="1" i="1" u="sng" dirty="0" smtClean="0">
                <a:solidFill>
                  <a:srgbClr val="0070C0"/>
                </a:solidFill>
              </a:rPr>
              <a:t> </a:t>
            </a:r>
            <a:r>
              <a:rPr lang="es-ES" sz="2000" b="1" i="1" u="sng" dirty="0" err="1" smtClean="0">
                <a:solidFill>
                  <a:srgbClr val="0070C0"/>
                </a:solidFill>
              </a:rPr>
              <a:t>s’agrupen</a:t>
            </a:r>
            <a:r>
              <a:rPr lang="es-ES" sz="2000" b="1" i="1" u="sng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>
                <a:solidFill>
                  <a:srgbClr val="0070C0"/>
                </a:solidFill>
              </a:rPr>
              <a:t>pesen </a:t>
            </a:r>
            <a:r>
              <a:rPr lang="es-ES" sz="2000" dirty="0" err="1" smtClean="0">
                <a:solidFill>
                  <a:srgbClr val="0070C0"/>
                </a:solidFill>
              </a:rPr>
              <a:t>més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b="1" i="1" u="sng" dirty="0" smtClean="0">
                <a:solidFill>
                  <a:srgbClr val="0070C0"/>
                </a:solidFill>
              </a:rPr>
              <a:t>i </a:t>
            </a:r>
            <a:r>
              <a:rPr lang="es-ES" sz="2000" b="1" i="1" u="sng" dirty="0" err="1" smtClean="0">
                <a:solidFill>
                  <a:srgbClr val="0070C0"/>
                </a:solidFill>
              </a:rPr>
              <a:t>cauen</a:t>
            </a:r>
            <a:r>
              <a:rPr lang="es-ES" sz="2000" dirty="0" smtClean="0">
                <a:solidFill>
                  <a:srgbClr val="FF0000"/>
                </a:solidFill>
              </a:rPr>
              <a:t>.</a:t>
            </a:r>
            <a:endParaRPr lang="es-ES" sz="3200" b="1" i="1" u="sng" dirty="0">
              <a:solidFill>
                <a:srgbClr val="FF0000"/>
              </a:solidFill>
            </a:endParaRPr>
          </a:p>
        </p:txBody>
      </p:sp>
      <p:sp>
        <p:nvSpPr>
          <p:cNvPr id="60" name="CuadroTexto 59"/>
          <p:cNvSpPr txBox="1"/>
          <p:nvPr/>
        </p:nvSpPr>
        <p:spPr>
          <a:xfrm>
            <a:off x="3164466" y="6129930"/>
            <a:ext cx="7025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solidFill>
                  <a:srgbClr val="FF0000"/>
                </a:solidFill>
              </a:rPr>
              <a:t>Pluviòmetre</a:t>
            </a:r>
            <a:r>
              <a:rPr lang="es-ES" sz="2000" dirty="0" smtClean="0">
                <a:solidFill>
                  <a:srgbClr val="0070C0"/>
                </a:solidFill>
              </a:rPr>
              <a:t>: Indica </a:t>
            </a:r>
            <a:r>
              <a:rPr lang="es-ES" sz="2000" b="1" i="1" u="sng" dirty="0" smtClean="0">
                <a:solidFill>
                  <a:srgbClr val="0070C0"/>
                </a:solidFill>
              </a:rPr>
              <a:t>la </a:t>
            </a:r>
            <a:r>
              <a:rPr lang="es-ES" sz="2000" b="1" i="1" u="sng" dirty="0" err="1" smtClean="0">
                <a:solidFill>
                  <a:srgbClr val="0070C0"/>
                </a:solidFill>
              </a:rPr>
              <a:t>pluja</a:t>
            </a:r>
            <a:r>
              <a:rPr lang="es-ES" sz="2000" b="1" i="1" u="sng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>
                <a:solidFill>
                  <a:srgbClr val="0070C0"/>
                </a:solidFill>
              </a:rPr>
              <a:t>que ha </a:t>
            </a:r>
            <a:r>
              <a:rPr lang="es-ES" sz="2000" b="1" i="1" u="sng" dirty="0" err="1" smtClean="0">
                <a:solidFill>
                  <a:srgbClr val="0070C0"/>
                </a:solidFill>
              </a:rPr>
              <a:t>caigut</a:t>
            </a:r>
            <a:r>
              <a:rPr lang="es-ES" sz="2000" b="1" i="1" u="sng" dirty="0">
                <a:solidFill>
                  <a:srgbClr val="0070C0"/>
                </a:solidFill>
              </a:rPr>
              <a:t> </a:t>
            </a:r>
            <a:r>
              <a:rPr lang="es-ES" sz="2000" dirty="0" smtClean="0">
                <a:solidFill>
                  <a:srgbClr val="FF0000"/>
                </a:solidFill>
              </a:rPr>
              <a:t>.  ( litres/ m )                           </a:t>
            </a:r>
            <a:endParaRPr lang="es-ES" sz="3200" b="1" i="1" u="sng" dirty="0">
              <a:solidFill>
                <a:srgbClr val="FF0000"/>
              </a:solidFill>
            </a:endParaRPr>
          </a:p>
        </p:txBody>
      </p:sp>
      <p:pic>
        <p:nvPicPr>
          <p:cNvPr id="61" name="Imagen 6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797" y="5451027"/>
            <a:ext cx="510250" cy="510250"/>
          </a:xfrm>
          <a:prstGeom prst="rect">
            <a:avLst/>
          </a:prstGeom>
        </p:spPr>
      </p:pic>
      <p:grpSp>
        <p:nvGrpSpPr>
          <p:cNvPr id="62" name="Grupo 61"/>
          <p:cNvGrpSpPr/>
          <p:nvPr/>
        </p:nvGrpSpPr>
        <p:grpSpPr>
          <a:xfrm>
            <a:off x="8924337" y="5928078"/>
            <a:ext cx="521756" cy="703737"/>
            <a:chOff x="7873678" y="803539"/>
            <a:chExt cx="2412450" cy="3843282"/>
          </a:xfrm>
        </p:grpSpPr>
        <p:grpSp>
          <p:nvGrpSpPr>
            <p:cNvPr id="63" name="Grupo 62"/>
            <p:cNvGrpSpPr/>
            <p:nvPr/>
          </p:nvGrpSpPr>
          <p:grpSpPr>
            <a:xfrm>
              <a:off x="7873678" y="803539"/>
              <a:ext cx="2412450" cy="3843282"/>
              <a:chOff x="7873678" y="803539"/>
              <a:chExt cx="2412450" cy="3843282"/>
            </a:xfrm>
          </p:grpSpPr>
          <p:pic>
            <p:nvPicPr>
              <p:cNvPr id="70" name="Imagen 69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73678" y="2234371"/>
                <a:ext cx="2412450" cy="2412450"/>
              </a:xfrm>
              <a:prstGeom prst="rect">
                <a:avLst/>
              </a:prstGeom>
            </p:spPr>
          </p:pic>
          <p:pic>
            <p:nvPicPr>
              <p:cNvPr id="71" name="Imagen 70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15617" y="803539"/>
                <a:ext cx="1328571" cy="1328571"/>
              </a:xfrm>
              <a:prstGeom prst="rect">
                <a:avLst/>
              </a:prstGeom>
            </p:spPr>
          </p:pic>
        </p:grpSp>
        <p:cxnSp>
          <p:nvCxnSpPr>
            <p:cNvPr id="64" name="Conector recto 63"/>
            <p:cNvCxnSpPr/>
            <p:nvPr/>
          </p:nvCxnSpPr>
          <p:spPr>
            <a:xfrm flipV="1">
              <a:off x="9079902" y="2842949"/>
              <a:ext cx="0" cy="166895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Conector recto 64"/>
            <p:cNvCxnSpPr/>
            <p:nvPr/>
          </p:nvCxnSpPr>
          <p:spPr>
            <a:xfrm>
              <a:off x="8861367" y="3055377"/>
              <a:ext cx="43226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Conector recto 65"/>
            <p:cNvCxnSpPr/>
            <p:nvPr/>
          </p:nvCxnSpPr>
          <p:spPr>
            <a:xfrm>
              <a:off x="8863771" y="3321384"/>
              <a:ext cx="43226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Conector recto 66"/>
            <p:cNvCxnSpPr/>
            <p:nvPr/>
          </p:nvCxnSpPr>
          <p:spPr>
            <a:xfrm>
              <a:off x="8861367" y="3623845"/>
              <a:ext cx="43226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ector recto 67"/>
            <p:cNvCxnSpPr/>
            <p:nvPr/>
          </p:nvCxnSpPr>
          <p:spPr>
            <a:xfrm>
              <a:off x="8861367" y="3891053"/>
              <a:ext cx="43226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Conector recto 68"/>
            <p:cNvCxnSpPr/>
            <p:nvPr/>
          </p:nvCxnSpPr>
          <p:spPr>
            <a:xfrm>
              <a:off x="8861367" y="4153864"/>
              <a:ext cx="43226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2" name="CuadroTexto 71"/>
          <p:cNvSpPr txBox="1"/>
          <p:nvPr/>
        </p:nvSpPr>
        <p:spPr>
          <a:xfrm>
            <a:off x="8659609" y="6054993"/>
            <a:ext cx="583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2</a:t>
            </a:r>
            <a:endParaRPr lang="es-E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76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42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42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ntr" presetSubtype="37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0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7" grpId="1"/>
      <p:bldP spid="10" grpId="0"/>
      <p:bldP spid="10" grpId="1"/>
      <p:bldP spid="50" grpId="0"/>
      <p:bldP spid="23" grpId="0"/>
      <p:bldP spid="35" grpId="0" animBg="1"/>
      <p:bldP spid="36" grpId="0"/>
      <p:bldP spid="37" grpId="0"/>
      <p:bldP spid="6" grpId="0" animBg="1"/>
      <p:bldP spid="6" grpId="1" animBg="1"/>
      <p:bldP spid="41" grpId="0" animBg="1"/>
      <p:bldP spid="41" grpId="1" animBg="1"/>
      <p:bldP spid="51" grpId="0"/>
      <p:bldP spid="52" grpId="0"/>
      <p:bldP spid="53" grpId="0"/>
      <p:bldP spid="54" grpId="0"/>
      <p:bldP spid="55" grpId="0"/>
      <p:bldP spid="56" grpId="0"/>
      <p:bldP spid="57" grpId="0"/>
      <p:bldP spid="59" grpId="0"/>
      <p:bldP spid="60" grpId="0"/>
      <p:bldP spid="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4" name="Imagen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17188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Abrir llave 4"/>
          <p:cNvSpPr/>
          <p:nvPr/>
        </p:nvSpPr>
        <p:spPr>
          <a:xfrm flipH="1">
            <a:off x="4475746" y="2619448"/>
            <a:ext cx="277669" cy="361744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0" y="807095"/>
            <a:ext cx="2860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u="sng" dirty="0" err="1" smtClean="0">
                <a:solidFill>
                  <a:srgbClr val="FF0000"/>
                </a:solidFill>
              </a:rPr>
              <a:t>Meteorologia</a:t>
            </a:r>
            <a:r>
              <a:rPr lang="es-ES" sz="2800" dirty="0" smtClean="0">
                <a:solidFill>
                  <a:srgbClr val="00B050"/>
                </a:solidFill>
              </a:rPr>
              <a:t>: 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i="1" u="sng" dirty="0" smtClean="0"/>
              <a:t> </a:t>
            </a:r>
            <a:endParaRPr lang="es-ES" sz="2800" i="1" u="sng" dirty="0"/>
          </a:p>
        </p:txBody>
      </p:sp>
      <p:sp>
        <p:nvSpPr>
          <p:cNvPr id="50" name="CuadroTexto 49"/>
          <p:cNvSpPr txBox="1"/>
          <p:nvPr/>
        </p:nvSpPr>
        <p:spPr>
          <a:xfrm>
            <a:off x="2385437" y="877259"/>
            <a:ext cx="6701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 </a:t>
            </a:r>
            <a:r>
              <a:rPr lang="es-ES" dirty="0" err="1" smtClean="0">
                <a:solidFill>
                  <a:srgbClr val="0070C0"/>
                </a:solidFill>
              </a:rPr>
              <a:t>Ciència</a:t>
            </a:r>
            <a:r>
              <a:rPr lang="es-ES" dirty="0" smtClean="0">
                <a:solidFill>
                  <a:srgbClr val="0070C0"/>
                </a:solidFill>
              </a:rPr>
              <a:t> </a:t>
            </a:r>
            <a:r>
              <a:rPr lang="es-ES" dirty="0">
                <a:solidFill>
                  <a:srgbClr val="0070C0"/>
                </a:solidFill>
              </a:rPr>
              <a:t>que </a:t>
            </a:r>
            <a:r>
              <a:rPr lang="es-ES" b="1" i="1" u="sng" dirty="0">
                <a:solidFill>
                  <a:srgbClr val="0070C0"/>
                </a:solidFill>
              </a:rPr>
              <a:t>estudia el clima </a:t>
            </a:r>
            <a:r>
              <a:rPr lang="es-ES" dirty="0">
                <a:solidFill>
                  <a:srgbClr val="0070C0"/>
                </a:solidFill>
              </a:rPr>
              <a:t>i </a:t>
            </a:r>
            <a:r>
              <a:rPr lang="es-ES" dirty="0" err="1">
                <a:solidFill>
                  <a:srgbClr val="0070C0"/>
                </a:solidFill>
              </a:rPr>
              <a:t>l'atmosfera</a:t>
            </a:r>
            <a:r>
              <a:rPr lang="es-ES" dirty="0">
                <a:solidFill>
                  <a:srgbClr val="0070C0"/>
                </a:solidFill>
              </a:rPr>
              <a:t>.</a:t>
            </a:r>
            <a:endParaRPr lang="es-ES" sz="3200" i="1" u="sng" dirty="0">
              <a:solidFill>
                <a:srgbClr val="0070C0"/>
              </a:solidFill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301286" y="1560575"/>
            <a:ext cx="10563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Els </a:t>
            </a:r>
            <a:r>
              <a:rPr lang="fr-FR" b="1" i="1" u="sng" dirty="0" err="1">
                <a:solidFill>
                  <a:srgbClr val="0070C0"/>
                </a:solidFill>
              </a:rPr>
              <a:t>fenòmens</a:t>
            </a:r>
            <a:r>
              <a:rPr lang="fr-FR" b="1" i="1" u="sng" dirty="0">
                <a:solidFill>
                  <a:srgbClr val="0070C0"/>
                </a:solidFill>
              </a:rPr>
              <a:t> </a:t>
            </a:r>
            <a:r>
              <a:rPr lang="fr-FR" b="1" i="1" u="sng" dirty="0" err="1" smtClean="0">
                <a:solidFill>
                  <a:srgbClr val="0070C0"/>
                </a:solidFill>
              </a:rPr>
              <a:t>atmosfèric</a:t>
            </a:r>
            <a:r>
              <a:rPr lang="fr-FR" b="1" i="1" u="sng" dirty="0" err="1" smtClean="0">
                <a:solidFill>
                  <a:srgbClr val="0070C0"/>
                </a:solidFill>
              </a:rPr>
              <a:t>s</a:t>
            </a:r>
            <a:r>
              <a:rPr lang="fr-FR" b="1" i="1" u="sng">
                <a:solidFill>
                  <a:srgbClr val="0070C0"/>
                </a:solidFill>
              </a:rPr>
              <a:t> </a:t>
            </a:r>
            <a:r>
              <a:rPr lang="fr-FR" smtClean="0">
                <a:solidFill>
                  <a:srgbClr val="0070C0"/>
                </a:solidFill>
              </a:rPr>
              <a:t>s'</a:t>
            </a:r>
            <a:r>
              <a:rPr lang="fr-FR" dirty="0" err="1" smtClean="0">
                <a:solidFill>
                  <a:srgbClr val="0070C0"/>
                </a:solidFill>
              </a:rPr>
              <a:t>estudien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>
                <a:solidFill>
                  <a:srgbClr val="0070C0"/>
                </a:solidFill>
              </a:rPr>
              <a:t>a </a:t>
            </a:r>
            <a:r>
              <a:rPr lang="fr-FR" dirty="0" err="1">
                <a:solidFill>
                  <a:srgbClr val="0070C0"/>
                </a:solidFill>
              </a:rPr>
              <a:t>través</a:t>
            </a:r>
            <a:r>
              <a:rPr lang="fr-FR" dirty="0">
                <a:solidFill>
                  <a:srgbClr val="0070C0"/>
                </a:solidFill>
              </a:rPr>
              <a:t> de les </a:t>
            </a:r>
            <a:r>
              <a:rPr lang="fr-FR" b="1" i="1" u="sng" dirty="0" err="1">
                <a:solidFill>
                  <a:srgbClr val="0070C0"/>
                </a:solidFill>
              </a:rPr>
              <a:t>dades</a:t>
            </a:r>
            <a:r>
              <a:rPr lang="fr-FR" b="1" i="1" u="sng" dirty="0">
                <a:solidFill>
                  <a:srgbClr val="0070C0"/>
                </a:solidFill>
              </a:rPr>
              <a:t> </a:t>
            </a:r>
            <a:r>
              <a:rPr lang="fr-FR" b="1" i="1" u="sng" dirty="0" err="1">
                <a:solidFill>
                  <a:srgbClr val="0070C0"/>
                </a:solidFill>
              </a:rPr>
              <a:t>registrades</a:t>
            </a:r>
            <a:r>
              <a:rPr lang="fr-FR" b="1" i="1" u="sng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pels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següents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aparells</a:t>
            </a:r>
            <a:endParaRPr lang="es-ES" sz="2000" i="1" dirty="0">
              <a:solidFill>
                <a:srgbClr val="0070C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01286" y="2667912"/>
            <a:ext cx="323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70C0"/>
                </a:solidFill>
              </a:rPr>
              <a:t>1- </a:t>
            </a:r>
            <a:r>
              <a:rPr lang="es-ES" sz="2400" dirty="0" err="1" smtClean="0">
                <a:solidFill>
                  <a:srgbClr val="0070C0"/>
                </a:solidFill>
              </a:rPr>
              <a:t>Estació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dirty="0" err="1" smtClean="0">
                <a:solidFill>
                  <a:srgbClr val="0070C0"/>
                </a:solidFill>
              </a:rPr>
              <a:t>meteorològica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400" i="1" u="sng" dirty="0" smtClean="0"/>
              <a:t> </a:t>
            </a:r>
            <a:endParaRPr lang="es-ES" sz="2400" i="1" u="sng" dirty="0"/>
          </a:p>
        </p:txBody>
      </p:sp>
      <p:sp>
        <p:nvSpPr>
          <p:cNvPr id="18" name="CuadroTexto 17"/>
          <p:cNvSpPr txBox="1"/>
          <p:nvPr/>
        </p:nvSpPr>
        <p:spPr>
          <a:xfrm>
            <a:off x="347895" y="3542479"/>
            <a:ext cx="377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</a:rPr>
              <a:t>2- Radar</a:t>
            </a:r>
            <a:endParaRPr lang="es-ES" sz="2400" u="sng" dirty="0" smtClean="0">
              <a:solidFill>
                <a:srgbClr val="0070C0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01286" y="4522493"/>
            <a:ext cx="3233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</a:rPr>
              <a:t>3- </a:t>
            </a:r>
            <a:r>
              <a:rPr lang="es-ES" sz="2400" dirty="0" err="1" smtClean="0">
                <a:solidFill>
                  <a:srgbClr val="0070C0"/>
                </a:solidFill>
              </a:rPr>
              <a:t>Satèl·lit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28026" y="5519825"/>
            <a:ext cx="3233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4</a:t>
            </a:r>
            <a:r>
              <a:rPr lang="es-ES" sz="2400" dirty="0" smtClean="0">
                <a:solidFill>
                  <a:srgbClr val="0070C0"/>
                </a:solidFill>
              </a:rPr>
              <a:t>- </a:t>
            </a:r>
            <a:r>
              <a:rPr lang="es-ES" sz="2400" dirty="0" err="1" smtClean="0">
                <a:solidFill>
                  <a:srgbClr val="0070C0"/>
                </a:solidFill>
              </a:rPr>
              <a:t>Globus</a:t>
            </a:r>
            <a:r>
              <a:rPr lang="es-ES" sz="2400" dirty="0" smtClean="0">
                <a:solidFill>
                  <a:srgbClr val="0070C0"/>
                </a:solidFill>
              </a:rPr>
              <a:t> sonda</a:t>
            </a:r>
            <a:endParaRPr lang="es-ES" sz="2400" dirty="0">
              <a:solidFill>
                <a:srgbClr val="0070C0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358" y="4023939"/>
            <a:ext cx="1040587" cy="1040587"/>
          </a:xfrm>
          <a:prstGeom prst="rect">
            <a:avLst/>
          </a:prstGeom>
        </p:spPr>
      </p:pic>
      <p:sp>
        <p:nvSpPr>
          <p:cNvPr id="22" name="CuadroTexto 21"/>
          <p:cNvSpPr txBox="1"/>
          <p:nvPr/>
        </p:nvSpPr>
        <p:spPr>
          <a:xfrm>
            <a:off x="4930814" y="3296560"/>
            <a:ext cx="3404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 smtClean="0">
                <a:solidFill>
                  <a:srgbClr val="0070C0"/>
                </a:solidFill>
              </a:rPr>
              <a:t>Programa </a:t>
            </a:r>
            <a:r>
              <a:rPr lang="es-ES" sz="2400" u="sng" dirty="0" err="1" smtClean="0">
                <a:solidFill>
                  <a:srgbClr val="0070C0"/>
                </a:solidFill>
              </a:rPr>
              <a:t>informàtic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400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400" i="1" u="sng" dirty="0" smtClean="0"/>
              <a:t> </a:t>
            </a:r>
            <a:endParaRPr lang="es-ES" sz="2400" i="1" u="sng" dirty="0"/>
          </a:p>
        </p:txBody>
      </p:sp>
      <p:sp>
        <p:nvSpPr>
          <p:cNvPr id="23" name="Flecha abajo 22"/>
          <p:cNvSpPr/>
          <p:nvPr/>
        </p:nvSpPr>
        <p:spPr>
          <a:xfrm rot="16200000">
            <a:off x="5441432" y="3984152"/>
            <a:ext cx="217043" cy="888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lecha abajo 23"/>
          <p:cNvSpPr/>
          <p:nvPr/>
        </p:nvSpPr>
        <p:spPr>
          <a:xfrm rot="16200000">
            <a:off x="7933254" y="3984150"/>
            <a:ext cx="217043" cy="888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/>
          <p:cNvSpPr txBox="1"/>
          <p:nvPr/>
        </p:nvSpPr>
        <p:spPr>
          <a:xfrm>
            <a:off x="8434972" y="3299162"/>
            <a:ext cx="3404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 err="1" smtClean="0">
                <a:solidFill>
                  <a:srgbClr val="0070C0"/>
                </a:solidFill>
              </a:rPr>
              <a:t>Model</a:t>
            </a:r>
            <a:r>
              <a:rPr lang="es-ES" sz="2400" u="sng" dirty="0" smtClean="0">
                <a:solidFill>
                  <a:srgbClr val="0070C0"/>
                </a:solidFill>
              </a:rPr>
              <a:t> </a:t>
            </a:r>
            <a:r>
              <a:rPr lang="es-ES" sz="2400" u="sng" dirty="0" err="1" smtClean="0">
                <a:solidFill>
                  <a:srgbClr val="0070C0"/>
                </a:solidFill>
              </a:rPr>
              <a:t>meteorologic</a:t>
            </a:r>
            <a:endParaRPr lang="es-ES" sz="2400" u="sng" dirty="0">
              <a:solidFill>
                <a:srgbClr val="0070C0"/>
              </a:solidFill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8611434" y="4175701"/>
            <a:ext cx="3404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err="1" smtClean="0">
                <a:solidFill>
                  <a:srgbClr val="0070C0"/>
                </a:solidFill>
              </a:rPr>
              <a:t>Ens</a:t>
            </a:r>
            <a:r>
              <a:rPr lang="es-ES" sz="2400" b="1" i="1" dirty="0" smtClean="0">
                <a:solidFill>
                  <a:srgbClr val="0070C0"/>
                </a:solidFill>
              </a:rPr>
              <a:t> </a:t>
            </a:r>
            <a:r>
              <a:rPr lang="es-ES" sz="2400" b="1" i="1" dirty="0" err="1" smtClean="0">
                <a:solidFill>
                  <a:srgbClr val="0070C0"/>
                </a:solidFill>
              </a:rPr>
              <a:t>ajuda</a:t>
            </a:r>
            <a:r>
              <a:rPr lang="es-ES" sz="2400" b="1" i="1" dirty="0" smtClean="0">
                <a:solidFill>
                  <a:srgbClr val="0070C0"/>
                </a:solidFill>
              </a:rPr>
              <a:t> a saber que </a:t>
            </a:r>
            <a:r>
              <a:rPr lang="es-ES" sz="2400" b="1" i="1" dirty="0" err="1" smtClean="0">
                <a:solidFill>
                  <a:srgbClr val="0070C0"/>
                </a:solidFill>
              </a:rPr>
              <a:t>temps</a:t>
            </a:r>
            <a:r>
              <a:rPr lang="es-ES" sz="2400" b="1" i="1" dirty="0" smtClean="0">
                <a:solidFill>
                  <a:srgbClr val="0070C0"/>
                </a:solidFill>
              </a:rPr>
              <a:t> </a:t>
            </a:r>
            <a:r>
              <a:rPr lang="es-ES" sz="2400" b="1" i="1" dirty="0" err="1">
                <a:solidFill>
                  <a:srgbClr val="0070C0"/>
                </a:solidFill>
              </a:rPr>
              <a:t>f</a:t>
            </a:r>
            <a:r>
              <a:rPr lang="es-ES" sz="2400" b="1" i="1" dirty="0" err="1" smtClean="0">
                <a:solidFill>
                  <a:srgbClr val="0070C0"/>
                </a:solidFill>
              </a:rPr>
              <a:t>ará</a:t>
            </a:r>
            <a:endParaRPr lang="es-ES" sz="2400" b="1" i="1" dirty="0">
              <a:solidFill>
                <a:srgbClr val="0070C0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736" y="3397724"/>
            <a:ext cx="642878" cy="64287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91"/>
          <a:stretch/>
        </p:blipFill>
        <p:spPr>
          <a:xfrm>
            <a:off x="2399539" y="5451932"/>
            <a:ext cx="469000" cy="474614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4027" y="2521180"/>
            <a:ext cx="685994" cy="685994"/>
          </a:xfrm>
          <a:prstGeom prst="rect">
            <a:avLst/>
          </a:prstGeom>
        </p:spPr>
      </p:pic>
      <p:grpSp>
        <p:nvGrpSpPr>
          <p:cNvPr id="43" name="Grupo 42"/>
          <p:cNvGrpSpPr/>
          <p:nvPr/>
        </p:nvGrpSpPr>
        <p:grpSpPr>
          <a:xfrm>
            <a:off x="3474037" y="2376138"/>
            <a:ext cx="857517" cy="787682"/>
            <a:chOff x="3474037" y="2183634"/>
            <a:chExt cx="857517" cy="787682"/>
          </a:xfrm>
        </p:grpSpPr>
        <p:grpSp>
          <p:nvGrpSpPr>
            <p:cNvPr id="33" name="Grupo 32"/>
            <p:cNvGrpSpPr/>
            <p:nvPr/>
          </p:nvGrpSpPr>
          <p:grpSpPr>
            <a:xfrm>
              <a:off x="3474037" y="2267579"/>
              <a:ext cx="521756" cy="703737"/>
              <a:chOff x="7873678" y="803539"/>
              <a:chExt cx="2412450" cy="3843282"/>
            </a:xfrm>
          </p:grpSpPr>
          <p:grpSp>
            <p:nvGrpSpPr>
              <p:cNvPr id="34" name="Grupo 33"/>
              <p:cNvGrpSpPr/>
              <p:nvPr/>
            </p:nvGrpSpPr>
            <p:grpSpPr>
              <a:xfrm>
                <a:off x="7873678" y="803539"/>
                <a:ext cx="2412450" cy="3843282"/>
                <a:chOff x="7873678" y="803539"/>
                <a:chExt cx="2412450" cy="3843282"/>
              </a:xfrm>
            </p:grpSpPr>
            <p:pic>
              <p:nvPicPr>
                <p:cNvPr id="41" name="Imagen 40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73678" y="2234371"/>
                  <a:ext cx="2412450" cy="2412450"/>
                </a:xfrm>
                <a:prstGeom prst="rect">
                  <a:avLst/>
                </a:prstGeom>
              </p:spPr>
            </p:pic>
            <p:pic>
              <p:nvPicPr>
                <p:cNvPr id="42" name="Imagen 41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415617" y="803539"/>
                  <a:ext cx="1328571" cy="1328571"/>
                </a:xfrm>
                <a:prstGeom prst="rect">
                  <a:avLst/>
                </a:prstGeom>
              </p:spPr>
            </p:pic>
          </p:grpSp>
          <p:cxnSp>
            <p:nvCxnSpPr>
              <p:cNvPr id="35" name="Conector recto 34"/>
              <p:cNvCxnSpPr/>
              <p:nvPr/>
            </p:nvCxnSpPr>
            <p:spPr>
              <a:xfrm flipV="1">
                <a:off x="9079902" y="2842949"/>
                <a:ext cx="0" cy="166895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Conector recto 35"/>
              <p:cNvCxnSpPr/>
              <p:nvPr/>
            </p:nvCxnSpPr>
            <p:spPr>
              <a:xfrm>
                <a:off x="8861367" y="3055377"/>
                <a:ext cx="43226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Conector recto 36"/>
              <p:cNvCxnSpPr/>
              <p:nvPr/>
            </p:nvCxnSpPr>
            <p:spPr>
              <a:xfrm>
                <a:off x="8863771" y="3321384"/>
                <a:ext cx="43226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Conector recto 37"/>
              <p:cNvCxnSpPr/>
              <p:nvPr/>
            </p:nvCxnSpPr>
            <p:spPr>
              <a:xfrm>
                <a:off x="8861367" y="3623845"/>
                <a:ext cx="43226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Conector recto 38"/>
              <p:cNvCxnSpPr/>
              <p:nvPr/>
            </p:nvCxnSpPr>
            <p:spPr>
              <a:xfrm>
                <a:off x="8861367" y="3891053"/>
                <a:ext cx="43226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Conector recto 39"/>
              <p:cNvCxnSpPr/>
              <p:nvPr/>
            </p:nvCxnSpPr>
            <p:spPr>
              <a:xfrm>
                <a:off x="8861367" y="4153864"/>
                <a:ext cx="43226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" name="Cubo 13"/>
            <p:cNvSpPr/>
            <p:nvPr/>
          </p:nvSpPr>
          <p:spPr>
            <a:xfrm>
              <a:off x="3814209" y="2518867"/>
              <a:ext cx="400128" cy="376066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32" name="Imagen 31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894932" y="2183634"/>
              <a:ext cx="436622" cy="396860"/>
            </a:xfrm>
            <a:prstGeom prst="rect">
              <a:avLst/>
            </a:prstGeom>
          </p:spPr>
        </p:pic>
      </p:grpSp>
      <p:grpSp>
        <p:nvGrpSpPr>
          <p:cNvPr id="45" name="Grupo 44"/>
          <p:cNvGrpSpPr/>
          <p:nvPr/>
        </p:nvGrpSpPr>
        <p:grpSpPr>
          <a:xfrm>
            <a:off x="1664664" y="4413527"/>
            <a:ext cx="869990" cy="679849"/>
            <a:chOff x="2187501" y="4057021"/>
            <a:chExt cx="1138089" cy="834794"/>
          </a:xfrm>
        </p:grpSpPr>
        <p:cxnSp>
          <p:nvCxnSpPr>
            <p:cNvPr id="21" name="Conector recto 20"/>
            <p:cNvCxnSpPr/>
            <p:nvPr/>
          </p:nvCxnSpPr>
          <p:spPr>
            <a:xfrm>
              <a:off x="2315747" y="4078273"/>
              <a:ext cx="833091" cy="7175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Grupo 43"/>
            <p:cNvGrpSpPr/>
            <p:nvPr/>
          </p:nvGrpSpPr>
          <p:grpSpPr>
            <a:xfrm>
              <a:off x="2187501" y="4057021"/>
              <a:ext cx="1138089" cy="834794"/>
              <a:chOff x="1663159" y="4250269"/>
              <a:chExt cx="1138089" cy="834794"/>
            </a:xfrm>
          </p:grpSpPr>
          <p:sp>
            <p:nvSpPr>
              <p:cNvPr id="27" name="Rectángulo redondeado 26"/>
              <p:cNvSpPr/>
              <p:nvPr/>
            </p:nvSpPr>
            <p:spPr>
              <a:xfrm rot="2633747">
                <a:off x="1663159" y="4250269"/>
                <a:ext cx="421526" cy="179738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7" name="Rectángulo redondeado 46"/>
              <p:cNvSpPr/>
              <p:nvPr/>
            </p:nvSpPr>
            <p:spPr>
              <a:xfrm rot="2633747">
                <a:off x="2379722" y="4905325"/>
                <a:ext cx="421526" cy="179738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8" name="Triángulo isósceles 27"/>
              <p:cNvSpPr/>
              <p:nvPr/>
            </p:nvSpPr>
            <p:spPr>
              <a:xfrm rot="2587597">
                <a:off x="1992198" y="4677184"/>
                <a:ext cx="229618" cy="253502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5" name="Cilindro 14"/>
              <p:cNvSpPr/>
              <p:nvPr/>
            </p:nvSpPr>
            <p:spPr>
              <a:xfrm rot="2445342">
                <a:off x="2087044" y="4448230"/>
                <a:ext cx="293000" cy="418962"/>
              </a:xfrm>
              <a:prstGeom prst="can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0" name="Acorde 29"/>
              <p:cNvSpPr/>
              <p:nvPr/>
            </p:nvSpPr>
            <p:spPr>
              <a:xfrm rot="9397609">
                <a:off x="2253996" y="4341667"/>
                <a:ext cx="271504" cy="322740"/>
              </a:xfrm>
              <a:prstGeom prst="chord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260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46" grpId="0"/>
      <p:bldP spid="17" grpId="0"/>
      <p:bldP spid="18" grpId="0"/>
      <p:bldP spid="19" grpId="0"/>
      <p:bldP spid="20" grpId="0"/>
      <p:bldP spid="22" grpId="0"/>
      <p:bldP spid="23" grpId="0" animBg="1"/>
      <p:bldP spid="24" grpId="0" animBg="1"/>
      <p:bldP spid="25" grpId="0"/>
      <p:bldP spid="2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5318</TotalTime>
  <Words>307</Words>
  <Application>Microsoft Office PowerPoint</Application>
  <PresentationFormat>Panorámica</PresentationFormat>
  <Paragraphs>65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ADIMIR</cp:lastModifiedBy>
  <cp:revision>150</cp:revision>
  <dcterms:created xsi:type="dcterms:W3CDTF">2020-10-25T19:47:38Z</dcterms:created>
  <dcterms:modified xsi:type="dcterms:W3CDTF">2022-02-14T09:19:13Z</dcterms:modified>
</cp:coreProperties>
</file>