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63" r:id="rId2"/>
    <p:sldId id="428" r:id="rId3"/>
    <p:sldId id="464" r:id="rId4"/>
    <p:sldId id="466" r:id="rId5"/>
    <p:sldId id="465" r:id="rId6"/>
    <p:sldId id="430" r:id="rId7"/>
    <p:sldId id="467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eRCwnU/T51b5L0kwaYUmWA==" hashData="LtF3CrhdnFiRk6g3G25q/8yIjAqJb0fV/6q/wjeeAR/XRAJNvvnAHTxvPc2I1zvGEpWtB6W5LftEsSdROXbGF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79" autoAdjust="0"/>
    <p:restoredTop sz="94660"/>
  </p:normalViewPr>
  <p:slideViewPr>
    <p:cSldViewPr snapToGrid="0">
      <p:cViewPr varScale="1">
        <p:scale>
          <a:sx n="73" d="100"/>
          <a:sy n="73" d="100"/>
        </p:scale>
        <p:origin x="1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617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570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80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7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55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27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851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674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13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504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64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F42B0-07D7-4C8B-9FAB-02EE3651DB54}" type="datetimeFigureOut">
              <a:rPr lang="es-ES" smtClean="0"/>
              <a:t>11/01/2021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E2F56-8832-4F0B-9AC1-4B6A6923E1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10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microsoft.com/office/2007/relationships/hdphoto" Target="../media/hdphoto2.wdp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21.png"/><Relationship Id="rId12" Type="http://schemas.openxmlformats.org/officeDocument/2006/relationships/image" Target="../media/image2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image" Target="../media/image19.png"/><Relationship Id="rId10" Type="http://schemas.openxmlformats.org/officeDocument/2006/relationships/image" Target="../media/image16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2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23.png"/><Relationship Id="rId4" Type="http://schemas.openxmlformats.org/officeDocument/2006/relationships/image" Target="../media/image26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17188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7" name="Rectángulo redondeado 6"/>
          <p:cNvSpPr/>
          <p:nvPr/>
        </p:nvSpPr>
        <p:spPr>
          <a:xfrm>
            <a:off x="1929346" y="1410789"/>
            <a:ext cx="8804365" cy="3542335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ca-ES" sz="60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4400" i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ATMÓSFERA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 de texto 273"/>
          <p:cNvSpPr txBox="1"/>
          <p:nvPr/>
        </p:nvSpPr>
        <p:spPr>
          <a:xfrm>
            <a:off x="3183515" y="6208296"/>
            <a:ext cx="6296025" cy="409575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10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 pictogramas:</a:t>
            </a:r>
            <a:r>
              <a:rPr lang="es-ES" sz="1000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Sergio Palao </a:t>
            </a:r>
            <a:r>
              <a:rPr lang="es-ES" sz="10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Procedencia:</a:t>
            </a:r>
            <a:r>
              <a:rPr lang="es-ES" sz="1000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ARASAAC (http://arasaac.org) </a:t>
            </a:r>
            <a:r>
              <a:rPr lang="es-ES" sz="10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Licencia:</a:t>
            </a:r>
            <a:r>
              <a:rPr lang="es-ES" sz="1000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CC (BY-NC-SA)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10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Propiedad:</a:t>
            </a:r>
            <a:r>
              <a:rPr lang="es-ES" sz="1000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Gobierno de </a:t>
            </a:r>
            <a:r>
              <a:rPr lang="es-ES" sz="1000" i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Aragón. </a:t>
            </a:r>
            <a:r>
              <a:rPr lang="es-ES" sz="1000" b="1" i="1" dirty="0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Editado por </a:t>
            </a:r>
            <a:r>
              <a:rPr lang="es-ES" sz="1000" i="1" dirty="0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Francisco Javier Vaca Román ( </a:t>
            </a:r>
            <a:r>
              <a:rPr lang="es-ES" sz="1000" i="1" dirty="0" err="1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es-ES" sz="1000" i="1" dirty="0" smtClean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ADIMIR)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54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6" y="6275932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17188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0" y="2529076"/>
            <a:ext cx="3531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70C0"/>
                </a:solidFill>
              </a:rPr>
              <a:t>TIEMPO ATMOSFÉRICO</a:t>
            </a:r>
          </a:p>
        </p:txBody>
      </p:sp>
      <p:sp>
        <p:nvSpPr>
          <p:cNvPr id="5" name="Abrir llave 4"/>
          <p:cNvSpPr/>
          <p:nvPr/>
        </p:nvSpPr>
        <p:spPr>
          <a:xfrm>
            <a:off x="3309627" y="297871"/>
            <a:ext cx="548639" cy="63718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4012374" y="376186"/>
            <a:ext cx="2860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70C0"/>
                </a:solidFill>
              </a:rPr>
              <a:t>1-</a:t>
            </a:r>
            <a:r>
              <a:rPr lang="es-ES" sz="2800" u="sng" dirty="0">
                <a:solidFill>
                  <a:srgbClr val="0070C0"/>
                </a:solidFill>
              </a:rPr>
              <a:t>TEMPERATURA</a:t>
            </a:r>
            <a:r>
              <a:rPr lang="es-ES" sz="2800" dirty="0">
                <a:solidFill>
                  <a:srgbClr val="00B050"/>
                </a:solidFill>
              </a:rPr>
              <a:t>: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u="sng" dirty="0"/>
              <a:t>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120732" y="2629000"/>
            <a:ext cx="3771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70C0"/>
                </a:solidFill>
              </a:rPr>
              <a:t>2-</a:t>
            </a:r>
            <a:r>
              <a:rPr lang="es-ES" sz="2800" u="sng" dirty="0">
                <a:solidFill>
                  <a:srgbClr val="0070C0"/>
                </a:solidFill>
              </a:rPr>
              <a:t>HUMEDAD: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119521" y="5065754"/>
            <a:ext cx="3233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70C0"/>
                </a:solidFill>
              </a:rPr>
              <a:t>3-</a:t>
            </a:r>
            <a:r>
              <a:rPr lang="es-ES" sz="2800" u="sng" dirty="0">
                <a:solidFill>
                  <a:srgbClr val="0070C0"/>
                </a:solidFill>
              </a:rPr>
              <a:t>PRESIÓN</a:t>
            </a:r>
          </a:p>
        </p:txBody>
      </p:sp>
      <p:sp>
        <p:nvSpPr>
          <p:cNvPr id="48" name="CuadroTexto 47"/>
          <p:cNvSpPr txBox="1"/>
          <p:nvPr/>
        </p:nvSpPr>
        <p:spPr>
          <a:xfrm>
            <a:off x="4443539" y="5494913"/>
            <a:ext cx="5760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dirty="0" err="1"/>
              <a:t>Fuerza</a:t>
            </a:r>
            <a:r>
              <a:rPr lang="ca-ES" sz="2000" dirty="0"/>
              <a:t> que </a:t>
            </a:r>
            <a:r>
              <a:rPr lang="ca-ES" sz="2000" dirty="0" err="1"/>
              <a:t>hace</a:t>
            </a:r>
            <a:r>
              <a:rPr lang="ca-ES" sz="2000" dirty="0"/>
              <a:t> en la </a:t>
            </a:r>
            <a:r>
              <a:rPr lang="ca-ES" sz="2000" dirty="0" err="1"/>
              <a:t>atmósfera</a:t>
            </a:r>
            <a:r>
              <a:rPr lang="ca-ES" sz="2000" dirty="0"/>
              <a:t> en la superfície</a:t>
            </a:r>
            <a:r>
              <a:rPr lang="es-ES" sz="3200" dirty="0"/>
              <a:t>. </a:t>
            </a:r>
            <a:r>
              <a:rPr lang="es-ES" sz="32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3200" i="1" u="sng" dirty="0"/>
              <a:t> </a:t>
            </a:r>
          </a:p>
        </p:txBody>
      </p:sp>
      <p:sp>
        <p:nvSpPr>
          <p:cNvPr id="49" name="CuadroTexto 48"/>
          <p:cNvSpPr txBox="1"/>
          <p:nvPr/>
        </p:nvSpPr>
        <p:spPr>
          <a:xfrm>
            <a:off x="4406133" y="3034466"/>
            <a:ext cx="4039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dirty="0"/>
              <a:t>Vapor del agua que </a:t>
            </a:r>
            <a:r>
              <a:rPr lang="ca-ES" sz="2000" dirty="0" err="1"/>
              <a:t>hay</a:t>
            </a:r>
            <a:r>
              <a:rPr lang="ca-ES" sz="2000" dirty="0"/>
              <a:t> en el </a:t>
            </a:r>
            <a:r>
              <a:rPr lang="ca-ES" sz="2000" u="sng" dirty="0"/>
              <a:t>aire</a:t>
            </a:r>
            <a:r>
              <a:rPr lang="es-ES" sz="3200" dirty="0"/>
              <a:t>. </a:t>
            </a:r>
            <a:r>
              <a:rPr lang="es-ES" sz="32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3200" i="1" u="sng" dirty="0"/>
              <a:t> </a:t>
            </a:r>
          </a:p>
        </p:txBody>
      </p:sp>
      <p:sp>
        <p:nvSpPr>
          <p:cNvPr id="50" name="CuadroTexto 49"/>
          <p:cNvSpPr txBox="1"/>
          <p:nvPr/>
        </p:nvSpPr>
        <p:spPr>
          <a:xfrm>
            <a:off x="4331457" y="925064"/>
            <a:ext cx="26959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 Calentamiento del aire</a:t>
            </a:r>
            <a:r>
              <a:rPr lang="ca-ES" sz="2000" dirty="0"/>
              <a:t>.</a:t>
            </a:r>
            <a:r>
              <a:rPr lang="es-ES" sz="32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3200" i="1" u="sng" dirty="0"/>
              <a:t> 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71650" y="3713256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70C0"/>
                </a:solidFill>
              </a:rPr>
              <a:t>El estado de la atmósfera</a:t>
            </a:r>
          </a:p>
        </p:txBody>
      </p:sp>
      <p:sp>
        <p:nvSpPr>
          <p:cNvPr id="6" name="Flecha abajo 5"/>
          <p:cNvSpPr/>
          <p:nvPr/>
        </p:nvSpPr>
        <p:spPr>
          <a:xfrm>
            <a:off x="1643551" y="3123653"/>
            <a:ext cx="244254" cy="4064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CuadroTexto 45"/>
          <p:cNvSpPr txBox="1"/>
          <p:nvPr/>
        </p:nvSpPr>
        <p:spPr>
          <a:xfrm>
            <a:off x="4331457" y="1560413"/>
            <a:ext cx="5298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 </a:t>
            </a:r>
            <a:r>
              <a:rPr lang="ca-ES" sz="2000" dirty="0"/>
              <a:t>Se </a:t>
            </a:r>
            <a:r>
              <a:rPr lang="es-ES" sz="2000" dirty="0"/>
              <a:t>mide</a:t>
            </a:r>
            <a:r>
              <a:rPr lang="ca-ES" sz="2000" dirty="0"/>
              <a:t> con el </a:t>
            </a:r>
            <a:r>
              <a:rPr lang="es-ES" sz="2000" u="sng" dirty="0">
                <a:solidFill>
                  <a:srgbClr val="FF0000"/>
                </a:solidFill>
              </a:rPr>
              <a:t>termómetro</a:t>
            </a:r>
            <a:r>
              <a:rPr lang="ca-ES" sz="2000" u="sng" dirty="0">
                <a:solidFill>
                  <a:srgbClr val="FF0000"/>
                </a:solidFill>
              </a:rPr>
              <a:t> </a:t>
            </a:r>
            <a:r>
              <a:rPr lang="ca-ES" sz="2000" dirty="0"/>
              <a:t>en </a:t>
            </a:r>
            <a:r>
              <a:rPr lang="ca-ES" sz="2000" b="1" dirty="0">
                <a:solidFill>
                  <a:srgbClr val="00B0F0"/>
                </a:solidFill>
              </a:rPr>
              <a:t>Cº</a:t>
            </a:r>
            <a:r>
              <a:rPr lang="ca-ES" sz="2000" dirty="0"/>
              <a:t> (</a:t>
            </a:r>
            <a:r>
              <a:rPr lang="ca-ES" sz="2000" dirty="0" err="1"/>
              <a:t>grados</a:t>
            </a:r>
            <a:r>
              <a:rPr lang="ca-ES" sz="2000" dirty="0"/>
              <a:t>)</a:t>
            </a:r>
            <a:r>
              <a:rPr lang="es-ES" sz="3200" dirty="0"/>
              <a:t>. </a:t>
            </a:r>
            <a:r>
              <a:rPr lang="es-ES" sz="32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3200" i="1" u="sng" dirty="0"/>
              <a:t> </a:t>
            </a:r>
          </a:p>
        </p:txBody>
      </p:sp>
      <p:sp>
        <p:nvSpPr>
          <p:cNvPr id="51" name="CuadroTexto 50"/>
          <p:cNvSpPr txBox="1"/>
          <p:nvPr/>
        </p:nvSpPr>
        <p:spPr>
          <a:xfrm>
            <a:off x="4410272" y="3527584"/>
            <a:ext cx="4791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dirty="0"/>
              <a:t>Se </a:t>
            </a:r>
            <a:r>
              <a:rPr lang="ca-ES" sz="2000" dirty="0" err="1"/>
              <a:t>mide</a:t>
            </a:r>
            <a:r>
              <a:rPr lang="ca-ES" sz="2000" dirty="0"/>
              <a:t> con </a:t>
            </a:r>
            <a:r>
              <a:rPr lang="ca-ES" sz="2000" u="sng" dirty="0">
                <a:solidFill>
                  <a:srgbClr val="FF0000"/>
                </a:solidFill>
              </a:rPr>
              <a:t>el </a:t>
            </a:r>
            <a:r>
              <a:rPr lang="ca-ES" sz="2000" u="sng" dirty="0" err="1">
                <a:solidFill>
                  <a:srgbClr val="FF0000"/>
                </a:solidFill>
              </a:rPr>
              <a:t>higrómetro</a:t>
            </a:r>
            <a:r>
              <a:rPr lang="ca-ES" sz="2000" dirty="0"/>
              <a:t> en</a:t>
            </a:r>
            <a:r>
              <a:rPr lang="ca-ES" sz="2000" b="1" dirty="0">
                <a:solidFill>
                  <a:srgbClr val="00B0F0"/>
                </a:solidFill>
              </a:rPr>
              <a:t> % </a:t>
            </a:r>
            <a:r>
              <a:rPr lang="ca-ES" sz="2000" dirty="0"/>
              <a:t>(por </a:t>
            </a:r>
            <a:r>
              <a:rPr lang="ca-ES" sz="2000" dirty="0" err="1"/>
              <a:t>ciento</a:t>
            </a:r>
            <a:r>
              <a:rPr lang="ca-ES" sz="2000" dirty="0"/>
              <a:t>)</a:t>
            </a:r>
            <a:r>
              <a:rPr lang="es-ES" sz="3200" dirty="0"/>
              <a:t> </a:t>
            </a:r>
            <a:r>
              <a:rPr lang="es-ES" sz="32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3200" i="1" u="sng" dirty="0"/>
              <a:t> 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4443539" y="5938908"/>
            <a:ext cx="5760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dirty="0"/>
              <a:t>Se </a:t>
            </a:r>
            <a:r>
              <a:rPr lang="ca-ES" sz="2000" dirty="0" err="1"/>
              <a:t>mide</a:t>
            </a:r>
            <a:r>
              <a:rPr lang="ca-ES" sz="2000" dirty="0"/>
              <a:t> con el </a:t>
            </a:r>
            <a:r>
              <a:rPr lang="ca-ES" sz="2000" u="sng" dirty="0" err="1">
                <a:solidFill>
                  <a:srgbClr val="FF0000"/>
                </a:solidFill>
              </a:rPr>
              <a:t>barómetro</a:t>
            </a:r>
            <a:r>
              <a:rPr lang="ca-ES" sz="2000" dirty="0"/>
              <a:t> en </a:t>
            </a:r>
            <a:r>
              <a:rPr lang="ca-ES" sz="2000" b="1" dirty="0" err="1">
                <a:solidFill>
                  <a:srgbClr val="00B0F0"/>
                </a:solidFill>
              </a:rPr>
              <a:t>hectoPascales</a:t>
            </a:r>
            <a:r>
              <a:rPr lang="ca-ES" sz="2000" b="1" dirty="0">
                <a:solidFill>
                  <a:srgbClr val="00B0F0"/>
                </a:solidFill>
              </a:rPr>
              <a:t> (</a:t>
            </a:r>
            <a:r>
              <a:rPr lang="ca-ES" sz="2000" b="1" dirty="0" err="1">
                <a:solidFill>
                  <a:srgbClr val="00B0F0"/>
                </a:solidFill>
              </a:rPr>
              <a:t>hPa</a:t>
            </a:r>
            <a:r>
              <a:rPr lang="ca-ES" sz="2000" b="1" dirty="0">
                <a:solidFill>
                  <a:srgbClr val="00B0F0"/>
                </a:solidFill>
              </a:rPr>
              <a:t>)</a:t>
            </a:r>
            <a:r>
              <a:rPr lang="es-ES" sz="3200" dirty="0"/>
              <a:t>. </a:t>
            </a:r>
            <a:r>
              <a:rPr lang="es-ES" sz="32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3200" i="1" u="sng" dirty="0"/>
              <a:t> </a:t>
            </a:r>
          </a:p>
        </p:txBody>
      </p:sp>
      <p:pic>
        <p:nvPicPr>
          <p:cNvPr id="55" name="Imagen 5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931"/>
          <a:stretch/>
        </p:blipFill>
        <p:spPr>
          <a:xfrm>
            <a:off x="6944243" y="468827"/>
            <a:ext cx="314040" cy="7837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194" y="2455223"/>
            <a:ext cx="662942" cy="662942"/>
          </a:xfrm>
          <a:prstGeom prst="rect">
            <a:avLst/>
          </a:prstGeom>
        </p:spPr>
      </p:pic>
      <p:grpSp>
        <p:nvGrpSpPr>
          <p:cNvPr id="16" name="Grupo 15"/>
          <p:cNvGrpSpPr/>
          <p:nvPr/>
        </p:nvGrpSpPr>
        <p:grpSpPr>
          <a:xfrm>
            <a:off x="6002651" y="4409813"/>
            <a:ext cx="2467882" cy="1774054"/>
            <a:chOff x="8470172" y="4109015"/>
            <a:chExt cx="2467882" cy="1774054"/>
          </a:xfrm>
        </p:grpSpPr>
        <p:sp>
          <p:nvSpPr>
            <p:cNvPr id="12" name="Flecha arriba 11"/>
            <p:cNvSpPr/>
            <p:nvPr/>
          </p:nvSpPr>
          <p:spPr>
            <a:xfrm rot="8550072">
              <a:off x="8679434" y="4538420"/>
              <a:ext cx="207282" cy="315384"/>
            </a:xfrm>
            <a:prstGeom prst="upArrow">
              <a:avLst>
                <a:gd name="adj1" fmla="val 22148"/>
                <a:gd name="adj2" fmla="val 4522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15" name="Grupo 14"/>
            <p:cNvGrpSpPr/>
            <p:nvPr/>
          </p:nvGrpSpPr>
          <p:grpSpPr>
            <a:xfrm>
              <a:off x="8470172" y="4109015"/>
              <a:ext cx="2467882" cy="1774054"/>
              <a:chOff x="6944243" y="4373215"/>
              <a:chExt cx="2467882" cy="1774054"/>
            </a:xfrm>
          </p:grpSpPr>
          <p:grpSp>
            <p:nvGrpSpPr>
              <p:cNvPr id="14" name="Grupo 13"/>
              <p:cNvGrpSpPr/>
              <p:nvPr/>
            </p:nvGrpSpPr>
            <p:grpSpPr>
              <a:xfrm>
                <a:off x="6944243" y="4687587"/>
                <a:ext cx="1643291" cy="1459682"/>
                <a:chOff x="8330495" y="2885052"/>
                <a:chExt cx="2059361" cy="2170475"/>
              </a:xfrm>
            </p:grpSpPr>
            <p:pic>
              <p:nvPicPr>
                <p:cNvPr id="65" name="Imagen 64"/>
                <p:cNvPicPr>
                  <a:picLocks noChangeAspect="1"/>
                </p:cNvPicPr>
                <p:nvPr/>
              </p:nvPicPr>
              <p:blipFill rotWithShape="1">
                <a:blip r:embed="rId6" cstate="print">
                  <a:extLst>
                    <a:ext uri="{BEBA8EAE-BF5A-486C-A8C5-ECC9F3942E4B}">
                      <a14:imgProps xmlns:a14="http://schemas.microsoft.com/office/drawing/2010/main">
                        <a14:imgLayer r:embed="rId7">
                          <a14:imgEffect>
                            <a14:backgroundRemoval t="0" b="100000" l="0" r="100000">
                              <a14:foregroundMark x1="30790" y1="10354" x2="6812" y2="41962"/>
                              <a14:foregroundMark x1="3542" y1="52044" x2="27520" y2="80381"/>
                              <a14:foregroundMark x1="70027" y1="16894" x2="86376" y2="43052"/>
                              <a14:foregroundMark x1="54768" y1="31063" x2="54768" y2="31063"/>
                              <a14:foregroundMark x1="66757" y1="38692" x2="66757" y2="38692"/>
                              <a14:foregroundMark x1="72207" y1="38692" x2="72207" y2="38692"/>
                              <a14:foregroundMark x1="44959" y1="25613" x2="44959" y2="25613"/>
                              <a14:foregroundMark x1="42779" y1="32153" x2="42779" y2="32153"/>
                              <a14:foregroundMark x1="47139" y1="36512" x2="47139" y2="36512"/>
                              <a14:foregroundMark x1="75477" y1="74932" x2="75477" y2="74932"/>
                              <a14:foregroundMark x1="91826" y1="56403" x2="91826" y2="56403"/>
                              <a14:foregroundMark x1="58038" y1="48501" x2="58038" y2="48501"/>
                              <a14:foregroundMark x1="48229" y1="50954" x2="48229" y2="50954"/>
                              <a14:foregroundMark x1="26431" y1="77112" x2="18801" y2="82561"/>
                              <a14:foregroundMark x1="40599" y1="60763" x2="61308" y2="82561"/>
                              <a14:foregroundMark x1="30790" y1="35422" x2="12262" y2="47411"/>
                              <a14:foregroundMark x1="29700" y1="21253" x2="63488" y2="21253"/>
                              <a14:foregroundMark x1="80926" y1="59673" x2="54768" y2="71662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32677" b="56275"/>
                <a:stretch/>
              </p:blipFill>
              <p:spPr>
                <a:xfrm>
                  <a:off x="8488111" y="3161139"/>
                  <a:ext cx="1409868" cy="769177"/>
                </a:xfrm>
                <a:prstGeom prst="rect">
                  <a:avLst/>
                </a:prstGeom>
              </p:spPr>
            </p:pic>
            <p:sp>
              <p:nvSpPr>
                <p:cNvPr id="13" name="Arco 12"/>
                <p:cNvSpPr/>
                <p:nvPr/>
              </p:nvSpPr>
              <p:spPr>
                <a:xfrm rot="16752848">
                  <a:off x="8274938" y="2940609"/>
                  <a:ext cx="2170475" cy="2059361"/>
                </a:xfrm>
                <a:prstGeom prst="arc">
                  <a:avLst>
                    <a:gd name="adj1" fmla="val 16200000"/>
                    <a:gd name="adj2" fmla="val 1412837"/>
                  </a:avLst>
                </a:prstGeom>
                <a:ln w="381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s-ES" dirty="0"/>
                </a:p>
              </p:txBody>
            </p:sp>
          </p:grpSp>
          <p:sp>
            <p:nvSpPr>
              <p:cNvPr id="66" name="CuadroTexto 65"/>
              <p:cNvSpPr txBox="1"/>
              <p:nvPr/>
            </p:nvSpPr>
            <p:spPr>
              <a:xfrm>
                <a:off x="7975472" y="4373215"/>
                <a:ext cx="14366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dirty="0"/>
                  <a:t> </a:t>
                </a:r>
                <a:r>
                  <a:rPr lang="ca-ES" sz="2000" i="1" dirty="0" err="1">
                    <a:solidFill>
                      <a:srgbClr val="00B0F0"/>
                    </a:solidFill>
                  </a:rPr>
                  <a:t>atmósfera</a:t>
                </a:r>
                <a:r>
                  <a:rPr lang="es-ES" sz="3200" i="1" dirty="0">
                    <a:solidFill>
                      <a:srgbClr val="00B0F0"/>
                    </a:solidFill>
                  </a:rPr>
                  <a:t> </a:t>
                </a:r>
                <a:r>
                  <a:rPr lang="es-ES" sz="3200" i="1" u="sng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 </a:t>
                </a:r>
                <a:r>
                  <a:rPr lang="es-ES" sz="3200" i="1" u="sng" dirty="0"/>
                  <a:t>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4674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/>
      <p:bldP spid="7" grpId="1"/>
      <p:bldP spid="9" grpId="0"/>
      <p:bldP spid="9" grpId="1"/>
      <p:bldP spid="10" grpId="0"/>
      <p:bldP spid="10" grpId="1"/>
      <p:bldP spid="48" grpId="0"/>
      <p:bldP spid="49" grpId="0"/>
      <p:bldP spid="50" grpId="0"/>
      <p:bldP spid="29" grpId="0"/>
      <p:bldP spid="6" grpId="0" animBg="1"/>
      <p:bldP spid="46" grpId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17188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3418815" y="473095"/>
            <a:ext cx="54364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u="sng" dirty="0">
                <a:solidFill>
                  <a:srgbClr val="0070C0"/>
                </a:solidFill>
              </a:rPr>
              <a:t>TEMPERATURA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u="sng" dirty="0"/>
              <a:t>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54773" y="1998184"/>
            <a:ext cx="5259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0070C0"/>
                </a:solidFill>
              </a:rPr>
              <a:t>La temperatura es diferente según: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</a:t>
            </a:r>
          </a:p>
        </p:txBody>
      </p:sp>
      <p:sp>
        <p:nvSpPr>
          <p:cNvPr id="10" name="Flecha abajo 9"/>
          <p:cNvSpPr/>
          <p:nvPr/>
        </p:nvSpPr>
        <p:spPr>
          <a:xfrm rot="16200000">
            <a:off x="2111737" y="2773749"/>
            <a:ext cx="304801" cy="90525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905469" y="2922747"/>
            <a:ext cx="224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70C0"/>
                </a:solidFill>
              </a:rPr>
              <a:t>La hora del día.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</a:t>
            </a:r>
          </a:p>
        </p:txBody>
      </p:sp>
      <p:sp>
        <p:nvSpPr>
          <p:cNvPr id="14" name="Flecha abajo 13"/>
          <p:cNvSpPr/>
          <p:nvPr/>
        </p:nvSpPr>
        <p:spPr>
          <a:xfrm rot="16200000">
            <a:off x="2111737" y="4026007"/>
            <a:ext cx="304801" cy="90525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905469" y="4107817"/>
            <a:ext cx="2361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70C0"/>
                </a:solidFill>
              </a:rPr>
              <a:t>La latitud (lugar).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</a:t>
            </a:r>
          </a:p>
        </p:txBody>
      </p:sp>
      <p:sp>
        <p:nvSpPr>
          <p:cNvPr id="18" name="Flecha abajo 17"/>
          <p:cNvSpPr/>
          <p:nvPr/>
        </p:nvSpPr>
        <p:spPr>
          <a:xfrm rot="16200000">
            <a:off x="2113584" y="5309372"/>
            <a:ext cx="304801" cy="90525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907316" y="5471395"/>
            <a:ext cx="224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70C0"/>
                </a:solidFill>
              </a:rPr>
              <a:t>La altura.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389" y="2963261"/>
            <a:ext cx="442191" cy="44219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0" b="17596"/>
          <a:stretch/>
        </p:blipFill>
        <p:spPr>
          <a:xfrm>
            <a:off x="5513389" y="3973027"/>
            <a:ext cx="872112" cy="566301"/>
          </a:xfrm>
          <a:prstGeom prst="rect">
            <a:avLst/>
          </a:prstGeom>
        </p:spPr>
      </p:pic>
      <p:grpSp>
        <p:nvGrpSpPr>
          <p:cNvPr id="25" name="Grupo 24"/>
          <p:cNvGrpSpPr/>
          <p:nvPr/>
        </p:nvGrpSpPr>
        <p:grpSpPr>
          <a:xfrm>
            <a:off x="5490361" y="5058654"/>
            <a:ext cx="1211277" cy="994003"/>
            <a:chOff x="4868681" y="5087323"/>
            <a:chExt cx="1211277" cy="994003"/>
          </a:xfrm>
        </p:grpSpPr>
        <p:pic>
          <p:nvPicPr>
            <p:cNvPr id="22" name="Imagen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8681" y="5087324"/>
              <a:ext cx="994002" cy="994002"/>
            </a:xfrm>
            <a:prstGeom prst="rect">
              <a:avLst/>
            </a:prstGeom>
          </p:spPr>
        </p:pic>
        <p:pic>
          <p:nvPicPr>
            <p:cNvPr id="23" name="Imagen 22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3" r="23120"/>
            <a:stretch/>
          </p:blipFill>
          <p:spPr>
            <a:xfrm>
              <a:off x="5844039" y="5087323"/>
              <a:ext cx="235919" cy="992243"/>
            </a:xfrm>
            <a:prstGeom prst="rect">
              <a:avLst/>
            </a:prstGeom>
          </p:spPr>
        </p:pic>
      </p:grpSp>
      <p:pic>
        <p:nvPicPr>
          <p:cNvPr id="24" name="Imagen 2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931"/>
          <a:stretch/>
        </p:blipFill>
        <p:spPr>
          <a:xfrm>
            <a:off x="8855241" y="477506"/>
            <a:ext cx="433137" cy="108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15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9" grpId="1"/>
      <p:bldP spid="10" grpId="0" animBg="1"/>
      <p:bldP spid="11" grpId="1"/>
      <p:bldP spid="14" grpId="0" animBg="1"/>
      <p:bldP spid="15" grpId="1"/>
      <p:bldP spid="18" grpId="0" animBg="1"/>
      <p:bldP spid="1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17188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3418815" y="441011"/>
            <a:ext cx="54364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u="sng" dirty="0">
                <a:solidFill>
                  <a:srgbClr val="0070C0"/>
                </a:solidFill>
              </a:rPr>
              <a:t>HUMEDAD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u="sng" dirty="0"/>
              <a:t>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54773" y="1998184"/>
            <a:ext cx="5259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0070C0"/>
                </a:solidFill>
              </a:rPr>
              <a:t>Hay humedad…..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</a:t>
            </a:r>
          </a:p>
        </p:txBody>
      </p:sp>
      <p:sp>
        <p:nvSpPr>
          <p:cNvPr id="7" name="Flecha abajo 6"/>
          <p:cNvSpPr/>
          <p:nvPr/>
        </p:nvSpPr>
        <p:spPr>
          <a:xfrm rot="16200000">
            <a:off x="1085049" y="2773749"/>
            <a:ext cx="304801" cy="90525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1878780" y="2922747"/>
            <a:ext cx="5516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70C0"/>
                </a:solidFill>
              </a:rPr>
              <a:t>…</a:t>
            </a:r>
            <a:r>
              <a:rPr lang="es-ES" sz="2400" b="1" i="1" u="sng" dirty="0">
                <a:solidFill>
                  <a:srgbClr val="0070C0"/>
                </a:solidFill>
              </a:rPr>
              <a:t>más alta</a:t>
            </a:r>
            <a:r>
              <a:rPr lang="es-ES" sz="2400" i="1" dirty="0">
                <a:solidFill>
                  <a:srgbClr val="0070C0"/>
                </a:solidFill>
              </a:rPr>
              <a:t>  </a:t>
            </a:r>
            <a:r>
              <a:rPr lang="es-ES" sz="2400" dirty="0">
                <a:solidFill>
                  <a:srgbClr val="0070C0"/>
                </a:solidFill>
              </a:rPr>
              <a:t>cerca del mar y bosques.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</a:t>
            </a:r>
          </a:p>
        </p:txBody>
      </p:sp>
      <p:sp>
        <p:nvSpPr>
          <p:cNvPr id="12" name="Flecha abajo 11"/>
          <p:cNvSpPr/>
          <p:nvPr/>
        </p:nvSpPr>
        <p:spPr>
          <a:xfrm rot="16200000">
            <a:off x="1086896" y="4475186"/>
            <a:ext cx="304801" cy="90525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880627" y="4637209"/>
            <a:ext cx="5209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70C0"/>
                </a:solidFill>
              </a:rPr>
              <a:t>…..</a:t>
            </a:r>
            <a:r>
              <a:rPr lang="es-ES" sz="2400" b="1" i="1" u="sng" dirty="0">
                <a:solidFill>
                  <a:srgbClr val="0070C0"/>
                </a:solidFill>
              </a:rPr>
              <a:t>más baja </a:t>
            </a:r>
            <a:r>
              <a:rPr lang="es-ES" sz="2400" dirty="0">
                <a:solidFill>
                  <a:srgbClr val="0070C0"/>
                </a:solidFill>
              </a:rPr>
              <a:t>en las planas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027" y="702681"/>
            <a:ext cx="662942" cy="66294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493" y="2505362"/>
            <a:ext cx="1197414" cy="119741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538" y="2489320"/>
            <a:ext cx="1209160" cy="120916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316" y="4218995"/>
            <a:ext cx="1201424" cy="1201424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664" y="2772598"/>
            <a:ext cx="662942" cy="662942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756" y="4596344"/>
            <a:ext cx="662942" cy="662942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6876392" y="4638151"/>
            <a:ext cx="649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0000"/>
                </a:solidFill>
              </a:rPr>
              <a:t>(-)</a:t>
            </a:r>
            <a:r>
              <a:rPr lang="es-ES" sz="2800" i="1" dirty="0"/>
              <a:t> 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10107264" y="2772598"/>
            <a:ext cx="7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0000"/>
                </a:solidFill>
              </a:rPr>
              <a:t>(+)</a:t>
            </a:r>
            <a:r>
              <a:rPr lang="es-ES" sz="36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627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6" grpId="1"/>
      <p:bldP spid="7" grpId="0" animBg="1"/>
      <p:bldP spid="9" grpId="0"/>
      <p:bldP spid="12" grpId="0" animBg="1"/>
      <p:bldP spid="13" grpId="1"/>
      <p:bldP spid="18" grpId="0"/>
      <p:bldP spid="1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17188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3097976" y="168297"/>
            <a:ext cx="42731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u="sng" dirty="0">
                <a:solidFill>
                  <a:srgbClr val="0070C0"/>
                </a:solidFill>
              </a:rPr>
              <a:t>PRESIÓN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u="sng" dirty="0"/>
              <a:t>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74563" y="1452756"/>
            <a:ext cx="5259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0070C0"/>
                </a:solidFill>
              </a:rPr>
              <a:t> La presión es….: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</a:t>
            </a:r>
          </a:p>
        </p:txBody>
      </p:sp>
      <p:sp>
        <p:nvSpPr>
          <p:cNvPr id="7" name="Flecha abajo 6"/>
          <p:cNvSpPr/>
          <p:nvPr/>
        </p:nvSpPr>
        <p:spPr>
          <a:xfrm rot="16200000">
            <a:off x="1213385" y="1971649"/>
            <a:ext cx="304801" cy="90525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1862737" y="3129249"/>
            <a:ext cx="368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70C0"/>
                </a:solidFill>
              </a:rPr>
              <a:t>…..</a:t>
            </a:r>
            <a:r>
              <a:rPr lang="es-ES" sz="2400" b="1" i="1" u="sng" dirty="0">
                <a:solidFill>
                  <a:srgbClr val="0070C0"/>
                </a:solidFill>
              </a:rPr>
              <a:t>mas alta </a:t>
            </a:r>
            <a:r>
              <a:rPr lang="es-ES" sz="2400" dirty="0">
                <a:solidFill>
                  <a:srgbClr val="0070C0"/>
                </a:solidFill>
              </a:rPr>
              <a:t>a nivel del mar.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</a:t>
            </a:r>
          </a:p>
        </p:txBody>
      </p:sp>
      <p:sp>
        <p:nvSpPr>
          <p:cNvPr id="12" name="Flecha abajo 11"/>
          <p:cNvSpPr/>
          <p:nvPr/>
        </p:nvSpPr>
        <p:spPr>
          <a:xfrm rot="16200000">
            <a:off x="1247316" y="2999314"/>
            <a:ext cx="304801" cy="90525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862737" y="2120530"/>
            <a:ext cx="6060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1" dirty="0">
                <a:solidFill>
                  <a:srgbClr val="0070C0"/>
                </a:solidFill>
              </a:rPr>
              <a:t>….</a:t>
            </a:r>
            <a:r>
              <a:rPr lang="es-ES" sz="2400" b="1" i="1" u="sng" dirty="0">
                <a:solidFill>
                  <a:srgbClr val="0070C0"/>
                </a:solidFill>
              </a:rPr>
              <a:t>más baja</a:t>
            </a:r>
            <a:r>
              <a:rPr lang="es-ES" sz="2400" dirty="0">
                <a:solidFill>
                  <a:srgbClr val="0070C0"/>
                </a:solidFill>
              </a:rPr>
              <a:t> en las cimas de les montañas.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274563" y="4460780"/>
            <a:ext cx="9606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0070C0"/>
                </a:solidFill>
              </a:rPr>
              <a:t> </a:t>
            </a:r>
            <a:r>
              <a:rPr lang="es-ES" sz="2400" dirty="0">
                <a:solidFill>
                  <a:srgbClr val="FF0000"/>
                </a:solidFill>
              </a:rPr>
              <a:t>Anticiclón</a:t>
            </a:r>
            <a:r>
              <a:rPr lang="es-ES" sz="2400" dirty="0">
                <a:solidFill>
                  <a:srgbClr val="0070C0"/>
                </a:solidFill>
              </a:rPr>
              <a:t> :  Zona atmosférica donde la presión </a:t>
            </a:r>
            <a:r>
              <a:rPr lang="es-ES" sz="2400" b="1" i="1" u="sng" dirty="0">
                <a:solidFill>
                  <a:srgbClr val="0070C0"/>
                </a:solidFill>
              </a:rPr>
              <a:t>es superior </a:t>
            </a:r>
            <a:r>
              <a:rPr lang="es-ES" sz="2400" dirty="0">
                <a:solidFill>
                  <a:srgbClr val="0070C0"/>
                </a:solidFill>
              </a:rPr>
              <a:t>a la del aire.                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275486" y="5532566"/>
            <a:ext cx="10007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0070C0"/>
                </a:solidFill>
              </a:rPr>
              <a:t> </a:t>
            </a:r>
            <a:r>
              <a:rPr lang="es-ES" sz="2400" dirty="0">
                <a:solidFill>
                  <a:srgbClr val="FF0000"/>
                </a:solidFill>
              </a:rPr>
              <a:t>Depresión</a:t>
            </a:r>
            <a:r>
              <a:rPr lang="es-ES" sz="2400" dirty="0">
                <a:solidFill>
                  <a:srgbClr val="0070C0"/>
                </a:solidFill>
              </a:rPr>
              <a:t> :  Zona atmosférica donde la presión </a:t>
            </a:r>
            <a:r>
              <a:rPr lang="es-ES" sz="2400" b="1" i="1" u="sng" dirty="0">
                <a:solidFill>
                  <a:srgbClr val="0070C0"/>
                </a:solidFill>
              </a:rPr>
              <a:t>es más baja </a:t>
            </a:r>
            <a:r>
              <a:rPr lang="es-ES" sz="2400" dirty="0">
                <a:solidFill>
                  <a:srgbClr val="0070C0"/>
                </a:solidFill>
              </a:rPr>
              <a:t>a la del aire</a:t>
            </a:r>
            <a:r>
              <a:rPr lang="es-ES" sz="2800" dirty="0">
                <a:solidFill>
                  <a:srgbClr val="00B050"/>
                </a:solidFill>
              </a:rPr>
              <a:t>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dirty="0"/>
              <a:t>         </a:t>
            </a:r>
            <a:endParaRPr lang="es-ES" sz="2400" i="1" dirty="0">
              <a:solidFill>
                <a:srgbClr val="0070C0"/>
              </a:solidFill>
            </a:endParaRPr>
          </a:p>
        </p:txBody>
      </p:sp>
      <p:cxnSp>
        <p:nvCxnSpPr>
          <p:cNvPr id="3" name="Conector recto de flecha 2"/>
          <p:cNvCxnSpPr>
            <a:cxnSpLocks/>
          </p:cNvCxnSpPr>
          <p:nvPr/>
        </p:nvCxnSpPr>
        <p:spPr>
          <a:xfrm>
            <a:off x="9547638" y="4722390"/>
            <a:ext cx="6192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9797357" y="5829496"/>
            <a:ext cx="75397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o 16"/>
          <p:cNvGrpSpPr/>
          <p:nvPr/>
        </p:nvGrpSpPr>
        <p:grpSpPr>
          <a:xfrm>
            <a:off x="6991185" y="140310"/>
            <a:ext cx="2270178" cy="1521805"/>
            <a:chOff x="8470172" y="4106888"/>
            <a:chExt cx="2888218" cy="1776181"/>
          </a:xfrm>
        </p:grpSpPr>
        <p:sp>
          <p:nvSpPr>
            <p:cNvPr id="18" name="Flecha arriba 17"/>
            <p:cNvSpPr/>
            <p:nvPr/>
          </p:nvSpPr>
          <p:spPr>
            <a:xfrm rot="8550072">
              <a:off x="8679434" y="4538420"/>
              <a:ext cx="207282" cy="315384"/>
            </a:xfrm>
            <a:prstGeom prst="upArrow">
              <a:avLst>
                <a:gd name="adj1" fmla="val 22148"/>
                <a:gd name="adj2" fmla="val 4522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9" name="Grupo 18"/>
            <p:cNvGrpSpPr/>
            <p:nvPr/>
          </p:nvGrpSpPr>
          <p:grpSpPr>
            <a:xfrm>
              <a:off x="8470172" y="4106888"/>
              <a:ext cx="2888218" cy="1776181"/>
              <a:chOff x="6944243" y="4371088"/>
              <a:chExt cx="2888218" cy="1776181"/>
            </a:xfrm>
          </p:grpSpPr>
          <p:grpSp>
            <p:nvGrpSpPr>
              <p:cNvPr id="20" name="Grupo 19"/>
              <p:cNvGrpSpPr/>
              <p:nvPr/>
            </p:nvGrpSpPr>
            <p:grpSpPr>
              <a:xfrm>
                <a:off x="6944243" y="4687587"/>
                <a:ext cx="1643291" cy="1459682"/>
                <a:chOff x="8330495" y="2885052"/>
                <a:chExt cx="2059361" cy="2170475"/>
              </a:xfrm>
            </p:grpSpPr>
            <p:pic>
              <p:nvPicPr>
                <p:cNvPr id="22" name="Imagen 21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BEBA8EAE-BF5A-486C-A8C5-ECC9F3942E4B}">
                      <a14:imgProps xmlns:a14="http://schemas.microsoft.com/office/drawing/2010/main">
                        <a14:imgLayer r:embed="rId5">
                          <a14:imgEffect>
                            <a14:backgroundRemoval t="0" b="100000" l="0" r="100000">
                              <a14:foregroundMark x1="30790" y1="10354" x2="6812" y2="41962"/>
                              <a14:foregroundMark x1="3542" y1="52044" x2="27520" y2="80381"/>
                              <a14:foregroundMark x1="70027" y1="16894" x2="86376" y2="43052"/>
                              <a14:foregroundMark x1="54768" y1="31063" x2="54768" y2="31063"/>
                              <a14:foregroundMark x1="66757" y1="38692" x2="66757" y2="38692"/>
                              <a14:foregroundMark x1="72207" y1="38692" x2="72207" y2="38692"/>
                              <a14:foregroundMark x1="44959" y1="25613" x2="44959" y2="25613"/>
                              <a14:foregroundMark x1="42779" y1="32153" x2="42779" y2="32153"/>
                              <a14:foregroundMark x1="47139" y1="36512" x2="47139" y2="36512"/>
                              <a14:foregroundMark x1="75477" y1="74932" x2="75477" y2="74932"/>
                              <a14:foregroundMark x1="91826" y1="56403" x2="91826" y2="56403"/>
                              <a14:foregroundMark x1="58038" y1="48501" x2="58038" y2="48501"/>
                              <a14:foregroundMark x1="48229" y1="50954" x2="48229" y2="50954"/>
                              <a14:foregroundMark x1="26431" y1="77112" x2="18801" y2="82561"/>
                              <a14:foregroundMark x1="40599" y1="60763" x2="61308" y2="82561"/>
                              <a14:foregroundMark x1="30790" y1="35422" x2="12262" y2="47411"/>
                              <a14:foregroundMark x1="29700" y1="21253" x2="63488" y2="21253"/>
                              <a14:foregroundMark x1="80926" y1="59673" x2="54768" y2="71662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32677" b="56275"/>
                <a:stretch/>
              </p:blipFill>
              <p:spPr>
                <a:xfrm>
                  <a:off x="8488109" y="3161139"/>
                  <a:ext cx="1409868" cy="769177"/>
                </a:xfrm>
                <a:prstGeom prst="rect">
                  <a:avLst/>
                </a:prstGeom>
              </p:spPr>
            </p:pic>
            <p:sp>
              <p:nvSpPr>
                <p:cNvPr id="23" name="Arco 22"/>
                <p:cNvSpPr/>
                <p:nvPr/>
              </p:nvSpPr>
              <p:spPr>
                <a:xfrm rot="16752848">
                  <a:off x="8274938" y="2940609"/>
                  <a:ext cx="2170475" cy="2059361"/>
                </a:xfrm>
                <a:prstGeom prst="arc">
                  <a:avLst>
                    <a:gd name="adj1" fmla="val 16200000"/>
                    <a:gd name="adj2" fmla="val 1412837"/>
                  </a:avLst>
                </a:prstGeom>
                <a:ln w="381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  <p:sp>
            <p:nvSpPr>
              <p:cNvPr id="21" name="CuadroTexto 20"/>
              <p:cNvSpPr txBox="1"/>
              <p:nvPr/>
            </p:nvSpPr>
            <p:spPr>
              <a:xfrm>
                <a:off x="8033240" y="4371088"/>
                <a:ext cx="1799221" cy="6825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dirty="0"/>
                  <a:t> </a:t>
                </a:r>
                <a:r>
                  <a:rPr lang="es-ES" sz="2000" i="1" dirty="0">
                    <a:solidFill>
                      <a:srgbClr val="00B0F0"/>
                    </a:solidFill>
                  </a:rPr>
                  <a:t>atmósfera</a:t>
                </a:r>
                <a:r>
                  <a:rPr lang="es-ES" sz="3200" i="1" dirty="0">
                    <a:solidFill>
                      <a:srgbClr val="00B0F0"/>
                    </a:solidFill>
                  </a:rPr>
                  <a:t> </a:t>
                </a:r>
                <a:r>
                  <a:rPr lang="es-ES" sz="3200" i="1" u="sng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 </a:t>
                </a:r>
                <a:r>
                  <a:rPr lang="es-ES" sz="3200" i="1" u="sng" dirty="0"/>
                  <a:t> </a:t>
                </a:r>
              </a:p>
            </p:txBody>
          </p:sp>
        </p:grpSp>
      </p:grpSp>
      <p:pic>
        <p:nvPicPr>
          <p:cNvPr id="24" name="Imagen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632" y="2187714"/>
            <a:ext cx="1306023" cy="1306023"/>
          </a:xfrm>
          <a:prstGeom prst="rect">
            <a:avLst/>
          </a:prstGeom>
        </p:spPr>
      </p:pic>
      <p:cxnSp>
        <p:nvCxnSpPr>
          <p:cNvPr id="25" name="Conector recto de flecha 24"/>
          <p:cNvCxnSpPr/>
          <p:nvPr/>
        </p:nvCxnSpPr>
        <p:spPr>
          <a:xfrm>
            <a:off x="7384173" y="2424278"/>
            <a:ext cx="753979" cy="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>
            <a:off x="5422236" y="3451943"/>
            <a:ext cx="3441030" cy="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echa abajo 27"/>
          <p:cNvSpPr/>
          <p:nvPr/>
        </p:nvSpPr>
        <p:spPr>
          <a:xfrm>
            <a:off x="8309815" y="1921166"/>
            <a:ext cx="251896" cy="40640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Flecha abajo 28"/>
          <p:cNvSpPr/>
          <p:nvPr/>
        </p:nvSpPr>
        <p:spPr>
          <a:xfrm>
            <a:off x="9033222" y="2607343"/>
            <a:ext cx="251896" cy="40640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CuadroTexto 29"/>
          <p:cNvSpPr txBox="1"/>
          <p:nvPr/>
        </p:nvSpPr>
        <p:spPr>
          <a:xfrm>
            <a:off x="8653132" y="1633158"/>
            <a:ext cx="608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FF0000"/>
                </a:solidFill>
              </a:rPr>
              <a:t>(-)</a:t>
            </a:r>
            <a:r>
              <a:rPr lang="es-ES" sz="2800" i="1" dirty="0"/>
              <a:t> 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9493242" y="2444560"/>
            <a:ext cx="608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FF0000"/>
                </a:solidFill>
              </a:rPr>
              <a:t>(+)</a:t>
            </a:r>
            <a:r>
              <a:rPr lang="es-ES" sz="2800" i="1" dirty="0"/>
              <a:t> </a:t>
            </a:r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428" y="5049216"/>
            <a:ext cx="510250" cy="510250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4419" y="4050446"/>
            <a:ext cx="523496" cy="523496"/>
          </a:xfrm>
          <a:prstGeom prst="rect">
            <a:avLst/>
          </a:prstGeom>
        </p:spPr>
      </p:pic>
      <p:sp>
        <p:nvSpPr>
          <p:cNvPr id="34" name="CuadroTexto 33"/>
          <p:cNvSpPr txBox="1"/>
          <p:nvPr/>
        </p:nvSpPr>
        <p:spPr>
          <a:xfrm>
            <a:off x="10138608" y="4434064"/>
            <a:ext cx="1922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FFC000"/>
                </a:solidFill>
              </a:rPr>
              <a:t>BUEN TEMPO</a:t>
            </a:r>
            <a:r>
              <a:rPr lang="es-ES" sz="2800" b="1" dirty="0">
                <a:solidFill>
                  <a:srgbClr val="FFC000"/>
                </a:solidFill>
              </a:rPr>
              <a:t>  </a:t>
            </a:r>
            <a:r>
              <a:rPr lang="es-ES" sz="2800" b="1" i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b="1" i="1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10551336" y="5532566"/>
            <a:ext cx="1308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7030A0"/>
                </a:solidFill>
              </a:rPr>
              <a:t>PLUJES</a:t>
            </a:r>
            <a:r>
              <a:rPr lang="es-ES" sz="2800" b="1" dirty="0">
                <a:solidFill>
                  <a:srgbClr val="FFC000"/>
                </a:solidFill>
              </a:rPr>
              <a:t>  </a:t>
            </a:r>
            <a:r>
              <a:rPr lang="es-ES" sz="2800" b="1" i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b="1" i="1" dirty="0">
                <a:solidFill>
                  <a:srgbClr val="FFC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153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6" grpId="1"/>
      <p:bldP spid="7" grpId="0" animBg="1"/>
      <p:bldP spid="9" grpId="1"/>
      <p:bldP spid="12" grpId="0" animBg="1"/>
      <p:bldP spid="13" grpId="1"/>
      <p:bldP spid="14" grpId="1"/>
      <p:bldP spid="15" grpId="1"/>
      <p:bldP spid="28" grpId="0" animBg="1"/>
      <p:bldP spid="29" grpId="0" animBg="1"/>
      <p:bldP spid="30" grpId="1"/>
      <p:bldP spid="31" grpId="1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6" y="6275932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17189"/>
            <a:ext cx="894199" cy="4691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310741" y="2754449"/>
            <a:ext cx="2054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rgbClr val="0070C0"/>
                </a:solidFill>
              </a:rPr>
              <a:t>FENÓMENOS</a:t>
            </a:r>
          </a:p>
          <a:p>
            <a:pPr algn="ctr"/>
            <a:r>
              <a:rPr lang="es-ES" sz="2000" dirty="0">
                <a:solidFill>
                  <a:srgbClr val="0070C0"/>
                </a:solidFill>
              </a:rPr>
              <a:t>ATMOSFÉRICOS</a:t>
            </a:r>
          </a:p>
        </p:txBody>
      </p:sp>
      <p:sp>
        <p:nvSpPr>
          <p:cNvPr id="5" name="Abrir llave 4"/>
          <p:cNvSpPr/>
          <p:nvPr/>
        </p:nvSpPr>
        <p:spPr>
          <a:xfrm>
            <a:off x="2396759" y="249745"/>
            <a:ext cx="548639" cy="63718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2850472" y="348689"/>
            <a:ext cx="2140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70C0"/>
                </a:solidFill>
              </a:rPr>
              <a:t>1-</a:t>
            </a:r>
            <a:r>
              <a:rPr lang="es-ES" sz="2800" u="sng" dirty="0">
                <a:solidFill>
                  <a:srgbClr val="0070C0"/>
                </a:solidFill>
              </a:rPr>
              <a:t>EL VIENTO</a:t>
            </a:r>
            <a:r>
              <a:rPr lang="es-ES" sz="2800" dirty="0">
                <a:solidFill>
                  <a:srgbClr val="0070C0"/>
                </a:solidFill>
              </a:rPr>
              <a:t>:  </a:t>
            </a:r>
            <a:r>
              <a:rPr lang="es-ES" sz="2800" i="1" u="sng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u="sng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850472" y="4288186"/>
            <a:ext cx="3233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70C0"/>
                </a:solidFill>
              </a:rPr>
              <a:t>2-</a:t>
            </a:r>
            <a:r>
              <a:rPr lang="es-ES" sz="2800" u="sng" dirty="0">
                <a:solidFill>
                  <a:srgbClr val="0070C0"/>
                </a:solidFill>
              </a:rPr>
              <a:t> LAS NUBES:</a:t>
            </a:r>
          </a:p>
        </p:txBody>
      </p:sp>
      <p:sp>
        <p:nvSpPr>
          <p:cNvPr id="50" name="CuadroTexto 49"/>
          <p:cNvSpPr txBox="1"/>
          <p:nvPr/>
        </p:nvSpPr>
        <p:spPr>
          <a:xfrm>
            <a:off x="7729627" y="851398"/>
            <a:ext cx="4029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 </a:t>
            </a:r>
            <a:r>
              <a:rPr lang="es-ES" sz="2000" dirty="0">
                <a:solidFill>
                  <a:srgbClr val="0070C0"/>
                </a:solidFill>
              </a:rPr>
              <a:t>El aire en movimiento es el </a:t>
            </a:r>
            <a:r>
              <a:rPr lang="es-ES" sz="2000" b="1" u="sng" dirty="0">
                <a:solidFill>
                  <a:srgbClr val="7030A0"/>
                </a:solidFill>
              </a:rPr>
              <a:t>VIENTO</a:t>
            </a:r>
            <a:endParaRPr lang="es-ES" sz="3200" b="1" i="1" u="sng" dirty="0">
              <a:solidFill>
                <a:srgbClr val="7030A0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-17063" y="4078639"/>
            <a:ext cx="2685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rgbClr val="0070C0"/>
                </a:solidFill>
              </a:rPr>
              <a:t>Cambios en la atmósfera</a:t>
            </a:r>
          </a:p>
        </p:txBody>
      </p:sp>
      <p:sp>
        <p:nvSpPr>
          <p:cNvPr id="35" name="Flecha abajo 34"/>
          <p:cNvSpPr/>
          <p:nvPr/>
        </p:nvSpPr>
        <p:spPr>
          <a:xfrm>
            <a:off x="1184850" y="3657672"/>
            <a:ext cx="251896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CuadroTexto 35"/>
          <p:cNvSpPr txBox="1"/>
          <p:nvPr/>
        </p:nvSpPr>
        <p:spPr>
          <a:xfrm>
            <a:off x="2674804" y="1891527"/>
            <a:ext cx="3063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 </a:t>
            </a:r>
            <a:r>
              <a:rPr lang="es-ES" sz="2000" dirty="0">
                <a:solidFill>
                  <a:srgbClr val="0070C0"/>
                </a:solidFill>
              </a:rPr>
              <a:t>Cuando el aire </a:t>
            </a:r>
            <a:r>
              <a:rPr lang="es-ES" sz="2000" i="1" u="sng" dirty="0">
                <a:solidFill>
                  <a:srgbClr val="0070C0"/>
                </a:solidFill>
              </a:rPr>
              <a:t>se calienta</a:t>
            </a:r>
            <a:endParaRPr lang="es-ES" sz="3200" i="1" u="sng" dirty="0">
              <a:solidFill>
                <a:srgbClr val="0070C0"/>
              </a:solidFill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2705596" y="841208"/>
            <a:ext cx="2669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 </a:t>
            </a:r>
            <a:r>
              <a:rPr lang="es-ES" sz="2000" dirty="0">
                <a:solidFill>
                  <a:srgbClr val="0070C0"/>
                </a:solidFill>
              </a:rPr>
              <a:t>Cuando el aire se </a:t>
            </a:r>
            <a:r>
              <a:rPr lang="es-ES" sz="2000" i="1" u="sng" dirty="0">
                <a:solidFill>
                  <a:srgbClr val="0070C0"/>
                </a:solidFill>
              </a:rPr>
              <a:t>refría</a:t>
            </a:r>
            <a:endParaRPr lang="es-ES" sz="3200" i="1" u="sng" dirty="0">
              <a:solidFill>
                <a:srgbClr val="0070C0"/>
              </a:solidFill>
            </a:endParaRPr>
          </a:p>
        </p:txBody>
      </p:sp>
      <p:sp>
        <p:nvSpPr>
          <p:cNvPr id="6" name="Flecha curvada hacia arriba 5"/>
          <p:cNvSpPr/>
          <p:nvPr/>
        </p:nvSpPr>
        <p:spPr>
          <a:xfrm rot="16200000">
            <a:off x="7247064" y="1505326"/>
            <a:ext cx="849150" cy="244091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808" y="982505"/>
            <a:ext cx="504000" cy="504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06967">
            <a:off x="8980591" y="1288575"/>
            <a:ext cx="1011372" cy="1011372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826" y="1682981"/>
            <a:ext cx="504000" cy="504000"/>
          </a:xfrm>
          <a:prstGeom prst="rect">
            <a:avLst/>
          </a:prstGeom>
        </p:spPr>
      </p:pic>
      <p:sp>
        <p:nvSpPr>
          <p:cNvPr id="41" name="Flecha curvada hacia arriba 40"/>
          <p:cNvSpPr/>
          <p:nvPr/>
        </p:nvSpPr>
        <p:spPr>
          <a:xfrm rot="5400000">
            <a:off x="6109255" y="1500138"/>
            <a:ext cx="849526" cy="254092"/>
          </a:xfrm>
          <a:prstGeom prst="curved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49" name="Conector recto de flecha 48"/>
          <p:cNvCxnSpPr/>
          <p:nvPr/>
        </p:nvCxnSpPr>
        <p:spPr>
          <a:xfrm>
            <a:off x="8018445" y="1754709"/>
            <a:ext cx="75397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uadroTexto 50"/>
          <p:cNvSpPr txBox="1"/>
          <p:nvPr/>
        </p:nvSpPr>
        <p:spPr>
          <a:xfrm>
            <a:off x="5450192" y="846163"/>
            <a:ext cx="867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u="sng" dirty="0">
                <a:solidFill>
                  <a:srgbClr val="7030A0"/>
                </a:solidFill>
              </a:rPr>
              <a:t>BAJA</a:t>
            </a:r>
            <a:endParaRPr lang="es-ES" sz="3200" i="1" u="sng" dirty="0">
              <a:solidFill>
                <a:srgbClr val="7030A0"/>
              </a:solidFill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5526204" y="1891527"/>
            <a:ext cx="867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u="sng" dirty="0">
                <a:solidFill>
                  <a:srgbClr val="FF0000"/>
                </a:solidFill>
              </a:rPr>
              <a:t>SUBE</a:t>
            </a:r>
            <a:endParaRPr lang="es-ES" sz="3200" i="1" u="sng" dirty="0">
              <a:solidFill>
                <a:srgbClr val="FF0000"/>
              </a:solidFill>
            </a:endParaRPr>
          </a:p>
        </p:txBody>
      </p:sp>
      <p:sp>
        <p:nvSpPr>
          <p:cNvPr id="53" name="CuadroTexto 52"/>
          <p:cNvSpPr txBox="1"/>
          <p:nvPr/>
        </p:nvSpPr>
        <p:spPr>
          <a:xfrm>
            <a:off x="3088538" y="4901297"/>
            <a:ext cx="7412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 </a:t>
            </a:r>
            <a:r>
              <a:rPr lang="es-ES" sz="2000" dirty="0">
                <a:solidFill>
                  <a:srgbClr val="0070C0"/>
                </a:solidFill>
              </a:rPr>
              <a:t>Son gotitas de agua o gel muy pequeñas que se mantienen en el aire</a:t>
            </a:r>
            <a:r>
              <a:rPr lang="es-ES" sz="2000" dirty="0"/>
              <a:t>.</a:t>
            </a:r>
            <a:endParaRPr lang="es-ES" sz="3200" b="1" i="1" u="sng" dirty="0">
              <a:solidFill>
                <a:srgbClr val="0070C0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92" r="27429" b="25323"/>
          <a:stretch/>
        </p:blipFill>
        <p:spPr>
          <a:xfrm>
            <a:off x="10539258" y="4663137"/>
            <a:ext cx="650812" cy="441087"/>
          </a:xfrm>
          <a:prstGeom prst="rect">
            <a:avLst/>
          </a:prstGeom>
        </p:spPr>
      </p:pic>
      <p:sp>
        <p:nvSpPr>
          <p:cNvPr id="54" name="CuadroTexto 53"/>
          <p:cNvSpPr txBox="1"/>
          <p:nvPr/>
        </p:nvSpPr>
        <p:spPr>
          <a:xfrm>
            <a:off x="3111229" y="2740071"/>
            <a:ext cx="997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u="sng" dirty="0">
                <a:solidFill>
                  <a:srgbClr val="FF0000"/>
                </a:solidFill>
              </a:rPr>
              <a:t>Veleta:</a:t>
            </a:r>
            <a:endParaRPr lang="es-ES" sz="3200" i="1" u="sng" dirty="0">
              <a:solidFill>
                <a:srgbClr val="FF0000"/>
              </a:solidFill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3159723" y="3526460"/>
            <a:ext cx="1701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u="sng" dirty="0">
                <a:solidFill>
                  <a:srgbClr val="FF0000"/>
                </a:solidFill>
              </a:rPr>
              <a:t>Anemómetro</a:t>
            </a:r>
            <a:r>
              <a:rPr lang="es-ES" sz="2000" dirty="0">
                <a:solidFill>
                  <a:srgbClr val="FF0000"/>
                </a:solidFill>
              </a:rPr>
              <a:t>:</a:t>
            </a:r>
            <a:endParaRPr lang="es-ES" sz="3200" i="1" u="sng" dirty="0">
              <a:solidFill>
                <a:srgbClr val="FF0000"/>
              </a:solidFill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3885815" y="2756941"/>
            <a:ext cx="3499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0070C0"/>
                </a:solidFill>
              </a:rPr>
              <a:t>Indica la </a:t>
            </a:r>
            <a:r>
              <a:rPr lang="es-ES" sz="2000" b="1" i="1" u="sng" dirty="0">
                <a:solidFill>
                  <a:srgbClr val="0070C0"/>
                </a:solidFill>
              </a:rPr>
              <a:t>dirección</a:t>
            </a:r>
            <a:r>
              <a:rPr lang="es-ES" sz="2000" dirty="0">
                <a:solidFill>
                  <a:srgbClr val="0070C0"/>
                </a:solidFill>
              </a:rPr>
              <a:t> del viento</a:t>
            </a:r>
            <a:r>
              <a:rPr lang="es-ES" sz="2000" dirty="0"/>
              <a:t>.</a:t>
            </a:r>
            <a:endParaRPr lang="es-ES" sz="3200" i="1" dirty="0"/>
          </a:p>
        </p:txBody>
      </p:sp>
      <p:sp>
        <p:nvSpPr>
          <p:cNvPr id="57" name="CuadroTexto 56"/>
          <p:cNvSpPr txBox="1"/>
          <p:nvPr/>
        </p:nvSpPr>
        <p:spPr>
          <a:xfrm>
            <a:off x="4679507" y="3542974"/>
            <a:ext cx="3790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0070C0"/>
                </a:solidFill>
              </a:rPr>
              <a:t>Indica la </a:t>
            </a:r>
            <a:r>
              <a:rPr lang="es-ES" sz="2000" b="1" i="1" u="sng" dirty="0">
                <a:solidFill>
                  <a:srgbClr val="0070C0"/>
                </a:solidFill>
              </a:rPr>
              <a:t>velocidad</a:t>
            </a:r>
            <a:r>
              <a:rPr lang="es-ES" sz="2000" dirty="0">
                <a:solidFill>
                  <a:srgbClr val="0070C0"/>
                </a:solidFill>
              </a:rPr>
              <a:t> del viento </a:t>
            </a:r>
            <a:r>
              <a:rPr lang="es-ES" sz="2000" dirty="0">
                <a:solidFill>
                  <a:srgbClr val="FF0000"/>
                </a:solidFill>
              </a:rPr>
              <a:t>(km/h).</a:t>
            </a:r>
            <a:endParaRPr lang="es-ES" sz="3200" i="1" dirty="0">
              <a:solidFill>
                <a:srgbClr val="FF0000"/>
              </a:solidFill>
            </a:endParaRPr>
          </a:p>
        </p:txBody>
      </p:sp>
      <p:pic>
        <p:nvPicPr>
          <p:cNvPr id="58" name="Imagen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546" y="2526504"/>
            <a:ext cx="650449" cy="650449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28757" y="3331045"/>
            <a:ext cx="800256" cy="727378"/>
          </a:xfrm>
          <a:prstGeom prst="rect">
            <a:avLst/>
          </a:prstGeom>
        </p:spPr>
      </p:pic>
      <p:sp>
        <p:nvSpPr>
          <p:cNvPr id="59" name="CuadroTexto 58"/>
          <p:cNvSpPr txBox="1"/>
          <p:nvPr/>
        </p:nvSpPr>
        <p:spPr>
          <a:xfrm>
            <a:off x="3147459" y="5442330"/>
            <a:ext cx="7412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FF0000"/>
                </a:solidFill>
              </a:rPr>
              <a:t>Precipitaciones</a:t>
            </a:r>
            <a:r>
              <a:rPr lang="es-ES" sz="2000" dirty="0"/>
              <a:t>: </a:t>
            </a:r>
            <a:r>
              <a:rPr lang="es-ES" sz="2000" dirty="0">
                <a:solidFill>
                  <a:srgbClr val="0070C0"/>
                </a:solidFill>
              </a:rPr>
              <a:t>Cuando las </a:t>
            </a:r>
            <a:r>
              <a:rPr lang="es-ES" sz="2000" b="1" i="1" u="sng" dirty="0">
                <a:solidFill>
                  <a:srgbClr val="0070C0"/>
                </a:solidFill>
              </a:rPr>
              <a:t>gotitas se agrupan </a:t>
            </a:r>
            <a:r>
              <a:rPr lang="es-ES" sz="2000" dirty="0">
                <a:solidFill>
                  <a:srgbClr val="0070C0"/>
                </a:solidFill>
              </a:rPr>
              <a:t>pesan más </a:t>
            </a:r>
            <a:r>
              <a:rPr lang="es-ES" sz="2000" b="1" i="1" u="sng" dirty="0">
                <a:solidFill>
                  <a:srgbClr val="0070C0"/>
                </a:solidFill>
              </a:rPr>
              <a:t>y caen</a:t>
            </a:r>
            <a:r>
              <a:rPr lang="es-ES" sz="2000" dirty="0">
                <a:solidFill>
                  <a:srgbClr val="FF0000"/>
                </a:solidFill>
              </a:rPr>
              <a:t>.</a:t>
            </a:r>
            <a:endParaRPr lang="es-ES" sz="3200" b="1" i="1" u="sng" dirty="0">
              <a:solidFill>
                <a:srgbClr val="FF0000"/>
              </a:solidFill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3164466" y="6129930"/>
            <a:ext cx="70252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FF0000"/>
                </a:solidFill>
              </a:rPr>
              <a:t>Pluviometría</a:t>
            </a:r>
            <a:r>
              <a:rPr lang="es-ES" sz="2000" dirty="0">
                <a:solidFill>
                  <a:srgbClr val="0070C0"/>
                </a:solidFill>
              </a:rPr>
              <a:t>: Indica </a:t>
            </a:r>
            <a:r>
              <a:rPr lang="es-ES" sz="2000" b="1" i="1" u="sng" dirty="0">
                <a:solidFill>
                  <a:srgbClr val="0070C0"/>
                </a:solidFill>
              </a:rPr>
              <a:t>la lluvia </a:t>
            </a:r>
            <a:r>
              <a:rPr lang="es-ES" sz="2000" dirty="0">
                <a:solidFill>
                  <a:srgbClr val="0070C0"/>
                </a:solidFill>
              </a:rPr>
              <a:t>que ha </a:t>
            </a:r>
            <a:r>
              <a:rPr lang="es-ES" sz="2000" b="1" i="1" u="sng" dirty="0">
                <a:solidFill>
                  <a:srgbClr val="0070C0"/>
                </a:solidFill>
              </a:rPr>
              <a:t>caído </a:t>
            </a:r>
            <a:r>
              <a:rPr lang="es-ES" sz="2000" dirty="0">
                <a:solidFill>
                  <a:srgbClr val="FF0000"/>
                </a:solidFill>
              </a:rPr>
              <a:t>.  ( litros/ m )                           </a:t>
            </a:r>
            <a:endParaRPr lang="es-ES" sz="3200" b="1" i="1" u="sng" dirty="0">
              <a:solidFill>
                <a:srgbClr val="FF0000"/>
              </a:solidFill>
            </a:endParaRPr>
          </a:p>
        </p:txBody>
      </p:sp>
      <p:pic>
        <p:nvPicPr>
          <p:cNvPr id="61" name="Imagen 6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871" y="5417828"/>
            <a:ext cx="510250" cy="510250"/>
          </a:xfrm>
          <a:prstGeom prst="rect">
            <a:avLst/>
          </a:prstGeom>
        </p:spPr>
      </p:pic>
      <p:grpSp>
        <p:nvGrpSpPr>
          <p:cNvPr id="62" name="Grupo 61"/>
          <p:cNvGrpSpPr/>
          <p:nvPr/>
        </p:nvGrpSpPr>
        <p:grpSpPr>
          <a:xfrm>
            <a:off x="8924337" y="5928078"/>
            <a:ext cx="521756" cy="703737"/>
            <a:chOff x="7873678" y="803539"/>
            <a:chExt cx="2412450" cy="3843282"/>
          </a:xfrm>
        </p:grpSpPr>
        <p:grpSp>
          <p:nvGrpSpPr>
            <p:cNvPr id="63" name="Grupo 62"/>
            <p:cNvGrpSpPr/>
            <p:nvPr/>
          </p:nvGrpSpPr>
          <p:grpSpPr>
            <a:xfrm>
              <a:off x="7873678" y="803539"/>
              <a:ext cx="2412450" cy="3843282"/>
              <a:chOff x="7873678" y="803539"/>
              <a:chExt cx="2412450" cy="3843282"/>
            </a:xfrm>
          </p:grpSpPr>
          <p:pic>
            <p:nvPicPr>
              <p:cNvPr id="70" name="Imagen 69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73678" y="2234371"/>
                <a:ext cx="2412450" cy="2412450"/>
              </a:xfrm>
              <a:prstGeom prst="rect">
                <a:avLst/>
              </a:prstGeom>
            </p:spPr>
          </p:pic>
          <p:pic>
            <p:nvPicPr>
              <p:cNvPr id="71" name="Imagen 70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15617" y="803539"/>
                <a:ext cx="1328571" cy="1328571"/>
              </a:xfrm>
              <a:prstGeom prst="rect">
                <a:avLst/>
              </a:prstGeom>
            </p:spPr>
          </p:pic>
        </p:grpSp>
        <p:cxnSp>
          <p:nvCxnSpPr>
            <p:cNvPr id="64" name="Conector recto 63"/>
            <p:cNvCxnSpPr/>
            <p:nvPr/>
          </p:nvCxnSpPr>
          <p:spPr>
            <a:xfrm flipV="1">
              <a:off x="9079902" y="2842949"/>
              <a:ext cx="0" cy="166895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Conector recto 64"/>
            <p:cNvCxnSpPr/>
            <p:nvPr/>
          </p:nvCxnSpPr>
          <p:spPr>
            <a:xfrm>
              <a:off x="8861367" y="3055377"/>
              <a:ext cx="43226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Conector recto 65"/>
            <p:cNvCxnSpPr/>
            <p:nvPr/>
          </p:nvCxnSpPr>
          <p:spPr>
            <a:xfrm>
              <a:off x="8863771" y="3321384"/>
              <a:ext cx="43226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Conector recto 66"/>
            <p:cNvCxnSpPr/>
            <p:nvPr/>
          </p:nvCxnSpPr>
          <p:spPr>
            <a:xfrm>
              <a:off x="8861367" y="3623845"/>
              <a:ext cx="43226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Conector recto 67"/>
            <p:cNvCxnSpPr/>
            <p:nvPr/>
          </p:nvCxnSpPr>
          <p:spPr>
            <a:xfrm>
              <a:off x="8861367" y="3891053"/>
              <a:ext cx="43226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Conector recto 68"/>
            <p:cNvCxnSpPr/>
            <p:nvPr/>
          </p:nvCxnSpPr>
          <p:spPr>
            <a:xfrm>
              <a:off x="8861367" y="4153864"/>
              <a:ext cx="43226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2" name="CuadroTexto 71"/>
          <p:cNvSpPr txBox="1"/>
          <p:nvPr/>
        </p:nvSpPr>
        <p:spPr>
          <a:xfrm>
            <a:off x="8659609" y="6054993"/>
            <a:ext cx="583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rgbClr val="FF0000"/>
                </a:solidFill>
              </a:rPr>
              <a:t>2</a:t>
            </a:r>
            <a:endParaRPr lang="es-E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6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42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42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6" presetClass="entr" presetSubtype="37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0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/>
      <p:bldP spid="7" grpId="1"/>
      <p:bldP spid="10" grpId="0"/>
      <p:bldP spid="10" grpId="1"/>
      <p:bldP spid="50" grpId="0"/>
      <p:bldP spid="23" grpId="0"/>
      <p:bldP spid="35" grpId="0" animBg="1"/>
      <p:bldP spid="36" grpId="0"/>
      <p:bldP spid="37" grpId="0"/>
      <p:bldP spid="6" grpId="0" animBg="1"/>
      <p:bldP spid="6" grpId="1" animBg="1"/>
      <p:bldP spid="41" grpId="0" animBg="1"/>
      <p:bldP spid="41" grpId="1" animBg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9" grpId="0"/>
      <p:bldP spid="60" grpId="0"/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6" y="6275932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17188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Abrir llave 4"/>
          <p:cNvSpPr/>
          <p:nvPr/>
        </p:nvSpPr>
        <p:spPr>
          <a:xfrm flipH="1">
            <a:off x="4544948" y="2619444"/>
            <a:ext cx="277669" cy="361744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0" y="807095"/>
            <a:ext cx="2860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u="sng" dirty="0">
                <a:solidFill>
                  <a:srgbClr val="FF0000"/>
                </a:solidFill>
              </a:rPr>
              <a:t>Meteorología</a:t>
            </a:r>
            <a:r>
              <a:rPr lang="es-ES" sz="2800" dirty="0">
                <a:solidFill>
                  <a:srgbClr val="00B050"/>
                </a:solidFill>
              </a:rPr>
              <a:t>: </a:t>
            </a:r>
            <a:r>
              <a:rPr lang="es-ES" sz="2800" dirty="0">
                <a:solidFill>
                  <a:srgbClr val="0070C0"/>
                </a:solidFill>
              </a:rPr>
              <a:t> </a:t>
            </a:r>
            <a:r>
              <a:rPr lang="es-ES" sz="28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800" i="1" u="sng" dirty="0"/>
              <a:t> </a:t>
            </a:r>
          </a:p>
        </p:txBody>
      </p:sp>
      <p:sp>
        <p:nvSpPr>
          <p:cNvPr id="50" name="CuadroTexto 49"/>
          <p:cNvSpPr txBox="1"/>
          <p:nvPr/>
        </p:nvSpPr>
        <p:spPr>
          <a:xfrm>
            <a:off x="2385437" y="877259"/>
            <a:ext cx="6701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 </a:t>
            </a:r>
            <a:r>
              <a:rPr lang="es-ES" dirty="0">
                <a:solidFill>
                  <a:srgbClr val="0070C0"/>
                </a:solidFill>
              </a:rPr>
              <a:t>Ciencia que </a:t>
            </a:r>
            <a:r>
              <a:rPr lang="es-ES" b="1" i="1" u="sng" dirty="0">
                <a:solidFill>
                  <a:srgbClr val="0070C0"/>
                </a:solidFill>
              </a:rPr>
              <a:t>estudia el clima </a:t>
            </a:r>
            <a:r>
              <a:rPr lang="es-ES" dirty="0">
                <a:solidFill>
                  <a:srgbClr val="0070C0"/>
                </a:solidFill>
              </a:rPr>
              <a:t>i la atmosfera.</a:t>
            </a:r>
            <a:endParaRPr lang="es-ES" sz="3200" i="1" u="sng" dirty="0">
              <a:solidFill>
                <a:srgbClr val="0070C0"/>
              </a:solidFill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301286" y="1611304"/>
            <a:ext cx="10563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0070C0"/>
                </a:solidFill>
              </a:rPr>
              <a:t>Los </a:t>
            </a:r>
            <a:r>
              <a:rPr lang="es-ES" b="1" i="1" u="sng" dirty="0">
                <a:solidFill>
                  <a:srgbClr val="0070C0"/>
                </a:solidFill>
              </a:rPr>
              <a:t>fenómenos atmosféricos </a:t>
            </a:r>
            <a:r>
              <a:rPr lang="es-ES" dirty="0">
                <a:solidFill>
                  <a:srgbClr val="0070C0"/>
                </a:solidFill>
              </a:rPr>
              <a:t>se estudian a través de los </a:t>
            </a:r>
            <a:r>
              <a:rPr lang="es-ES" b="1" i="1" u="sng" dirty="0">
                <a:solidFill>
                  <a:srgbClr val="0070C0"/>
                </a:solidFill>
              </a:rPr>
              <a:t>datos registrados </a:t>
            </a:r>
            <a:r>
              <a:rPr lang="es-ES" dirty="0">
                <a:solidFill>
                  <a:srgbClr val="0070C0"/>
                </a:solidFill>
              </a:rPr>
              <a:t>por los siguientes aparatos</a:t>
            </a:r>
            <a:endParaRPr lang="es-ES" sz="2000" i="1" dirty="0">
              <a:solidFill>
                <a:srgbClr val="0070C0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13375" y="2667912"/>
            <a:ext cx="3441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rgbClr val="0070C0"/>
                </a:solidFill>
              </a:rPr>
              <a:t>1- Estación meteorológica</a:t>
            </a:r>
            <a:r>
              <a:rPr lang="es-ES" sz="2400" dirty="0">
                <a:solidFill>
                  <a:srgbClr val="00B050"/>
                </a:solidFill>
              </a:rPr>
              <a:t> </a:t>
            </a:r>
            <a:r>
              <a:rPr lang="es-ES" sz="2400" dirty="0">
                <a:solidFill>
                  <a:srgbClr val="0070C0"/>
                </a:solidFill>
              </a:rPr>
              <a:t> </a:t>
            </a:r>
            <a:r>
              <a:rPr lang="es-ES" sz="24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400" i="1" u="sng" dirty="0"/>
              <a:t> 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347895" y="3542479"/>
            <a:ext cx="3771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70C0"/>
                </a:solidFill>
              </a:rPr>
              <a:t>2- Radar</a:t>
            </a:r>
            <a:endParaRPr lang="es-ES" sz="2400" u="sng" dirty="0">
              <a:solidFill>
                <a:srgbClr val="0070C0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01286" y="4522493"/>
            <a:ext cx="3233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70C0"/>
                </a:solidFill>
              </a:rPr>
              <a:t>3- Satélite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328026" y="5519825"/>
            <a:ext cx="3233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70C0"/>
                </a:solidFill>
              </a:rPr>
              <a:t>4- Globos sonda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358" y="4023939"/>
            <a:ext cx="1040587" cy="1040587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4930814" y="3296560"/>
            <a:ext cx="3404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u="sng" dirty="0">
                <a:solidFill>
                  <a:srgbClr val="0070C0"/>
                </a:solidFill>
              </a:rPr>
              <a:t>Programa informático</a:t>
            </a:r>
            <a:r>
              <a:rPr lang="es-ES" sz="2400" dirty="0">
                <a:solidFill>
                  <a:srgbClr val="00B050"/>
                </a:solidFill>
              </a:rPr>
              <a:t> </a:t>
            </a:r>
            <a:r>
              <a:rPr lang="es-ES" sz="2400" dirty="0">
                <a:solidFill>
                  <a:srgbClr val="0070C0"/>
                </a:solidFill>
              </a:rPr>
              <a:t> </a:t>
            </a:r>
            <a:r>
              <a:rPr lang="es-ES" sz="2400" i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400" i="1" u="sng" dirty="0"/>
              <a:t> </a:t>
            </a:r>
          </a:p>
        </p:txBody>
      </p:sp>
      <p:sp>
        <p:nvSpPr>
          <p:cNvPr id="23" name="Flecha abajo 22"/>
          <p:cNvSpPr/>
          <p:nvPr/>
        </p:nvSpPr>
        <p:spPr>
          <a:xfrm rot="16200000">
            <a:off x="5441432" y="3984152"/>
            <a:ext cx="217043" cy="8880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Flecha abajo 23"/>
          <p:cNvSpPr/>
          <p:nvPr/>
        </p:nvSpPr>
        <p:spPr>
          <a:xfrm rot="16200000">
            <a:off x="7933254" y="3984150"/>
            <a:ext cx="217043" cy="8880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8434972" y="3299162"/>
            <a:ext cx="3404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u="sng" dirty="0">
                <a:solidFill>
                  <a:srgbClr val="0070C0"/>
                </a:solidFill>
              </a:rPr>
              <a:t>Modelo meteorológico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8611434" y="4175701"/>
            <a:ext cx="3404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>
                <a:solidFill>
                  <a:srgbClr val="0070C0"/>
                </a:solidFill>
              </a:rPr>
              <a:t>Nos ayuda a saber que tiempo hará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736" y="3397724"/>
            <a:ext cx="642878" cy="64287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91"/>
          <a:stretch/>
        </p:blipFill>
        <p:spPr>
          <a:xfrm>
            <a:off x="2399539" y="5451932"/>
            <a:ext cx="469000" cy="47461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027" y="2521180"/>
            <a:ext cx="685994" cy="685994"/>
          </a:xfrm>
          <a:prstGeom prst="rect">
            <a:avLst/>
          </a:prstGeom>
        </p:spPr>
      </p:pic>
      <p:grpSp>
        <p:nvGrpSpPr>
          <p:cNvPr id="43" name="Grupo 42"/>
          <p:cNvGrpSpPr/>
          <p:nvPr/>
        </p:nvGrpSpPr>
        <p:grpSpPr>
          <a:xfrm>
            <a:off x="3604828" y="2380385"/>
            <a:ext cx="857517" cy="787682"/>
            <a:chOff x="3474037" y="2183634"/>
            <a:chExt cx="857517" cy="787682"/>
          </a:xfrm>
        </p:grpSpPr>
        <p:grpSp>
          <p:nvGrpSpPr>
            <p:cNvPr id="33" name="Grupo 32"/>
            <p:cNvGrpSpPr/>
            <p:nvPr/>
          </p:nvGrpSpPr>
          <p:grpSpPr>
            <a:xfrm>
              <a:off x="3474037" y="2267579"/>
              <a:ext cx="521756" cy="703737"/>
              <a:chOff x="7873678" y="803539"/>
              <a:chExt cx="2412450" cy="3843282"/>
            </a:xfrm>
          </p:grpSpPr>
          <p:grpSp>
            <p:nvGrpSpPr>
              <p:cNvPr id="34" name="Grupo 33"/>
              <p:cNvGrpSpPr/>
              <p:nvPr/>
            </p:nvGrpSpPr>
            <p:grpSpPr>
              <a:xfrm>
                <a:off x="7873678" y="803539"/>
                <a:ext cx="2412450" cy="3843282"/>
                <a:chOff x="7873678" y="803539"/>
                <a:chExt cx="2412450" cy="3843282"/>
              </a:xfrm>
            </p:grpSpPr>
            <p:pic>
              <p:nvPicPr>
                <p:cNvPr id="41" name="Imagen 40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73678" y="2234371"/>
                  <a:ext cx="2412450" cy="2412450"/>
                </a:xfrm>
                <a:prstGeom prst="rect">
                  <a:avLst/>
                </a:prstGeom>
              </p:spPr>
            </p:pic>
            <p:pic>
              <p:nvPicPr>
                <p:cNvPr id="42" name="Imagen 41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415617" y="803539"/>
                  <a:ext cx="1328571" cy="1328571"/>
                </a:xfrm>
                <a:prstGeom prst="rect">
                  <a:avLst/>
                </a:prstGeom>
              </p:spPr>
            </p:pic>
          </p:grpSp>
          <p:cxnSp>
            <p:nvCxnSpPr>
              <p:cNvPr id="35" name="Conector recto 34"/>
              <p:cNvCxnSpPr/>
              <p:nvPr/>
            </p:nvCxnSpPr>
            <p:spPr>
              <a:xfrm flipV="1">
                <a:off x="9079902" y="2842949"/>
                <a:ext cx="0" cy="166895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Conector recto 35"/>
              <p:cNvCxnSpPr/>
              <p:nvPr/>
            </p:nvCxnSpPr>
            <p:spPr>
              <a:xfrm>
                <a:off x="8861367" y="3055377"/>
                <a:ext cx="43226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Conector recto 36"/>
              <p:cNvCxnSpPr/>
              <p:nvPr/>
            </p:nvCxnSpPr>
            <p:spPr>
              <a:xfrm>
                <a:off x="8863771" y="3321384"/>
                <a:ext cx="43226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Conector recto 37"/>
              <p:cNvCxnSpPr/>
              <p:nvPr/>
            </p:nvCxnSpPr>
            <p:spPr>
              <a:xfrm>
                <a:off x="8861367" y="3623845"/>
                <a:ext cx="43226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Conector recto 38"/>
              <p:cNvCxnSpPr/>
              <p:nvPr/>
            </p:nvCxnSpPr>
            <p:spPr>
              <a:xfrm>
                <a:off x="8861367" y="3891053"/>
                <a:ext cx="43226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Conector recto 39"/>
              <p:cNvCxnSpPr/>
              <p:nvPr/>
            </p:nvCxnSpPr>
            <p:spPr>
              <a:xfrm>
                <a:off x="8861367" y="4153864"/>
                <a:ext cx="43226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" name="Cubo 13"/>
            <p:cNvSpPr/>
            <p:nvPr/>
          </p:nvSpPr>
          <p:spPr>
            <a:xfrm>
              <a:off x="3814209" y="2518867"/>
              <a:ext cx="400128" cy="376066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32" name="Imagen 31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894932" y="2183634"/>
              <a:ext cx="436622" cy="396860"/>
            </a:xfrm>
            <a:prstGeom prst="rect">
              <a:avLst/>
            </a:prstGeom>
          </p:spPr>
        </p:pic>
      </p:grpSp>
      <p:grpSp>
        <p:nvGrpSpPr>
          <p:cNvPr id="45" name="Grupo 44"/>
          <p:cNvGrpSpPr/>
          <p:nvPr/>
        </p:nvGrpSpPr>
        <p:grpSpPr>
          <a:xfrm>
            <a:off x="1764049" y="4413400"/>
            <a:ext cx="869990" cy="679849"/>
            <a:chOff x="2187501" y="4057021"/>
            <a:chExt cx="1138089" cy="834794"/>
          </a:xfrm>
        </p:grpSpPr>
        <p:cxnSp>
          <p:nvCxnSpPr>
            <p:cNvPr id="21" name="Conector recto 20"/>
            <p:cNvCxnSpPr/>
            <p:nvPr/>
          </p:nvCxnSpPr>
          <p:spPr>
            <a:xfrm>
              <a:off x="2315747" y="4078273"/>
              <a:ext cx="833091" cy="7175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upo 43"/>
            <p:cNvGrpSpPr/>
            <p:nvPr/>
          </p:nvGrpSpPr>
          <p:grpSpPr>
            <a:xfrm>
              <a:off x="2187501" y="4057021"/>
              <a:ext cx="1138089" cy="834794"/>
              <a:chOff x="1663159" y="4250269"/>
              <a:chExt cx="1138089" cy="834794"/>
            </a:xfrm>
          </p:grpSpPr>
          <p:sp>
            <p:nvSpPr>
              <p:cNvPr id="27" name="Rectángulo redondeado 26"/>
              <p:cNvSpPr/>
              <p:nvPr/>
            </p:nvSpPr>
            <p:spPr>
              <a:xfrm rot="2633747">
                <a:off x="1663159" y="4250269"/>
                <a:ext cx="421526" cy="179738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7" name="Rectángulo redondeado 46"/>
              <p:cNvSpPr/>
              <p:nvPr/>
            </p:nvSpPr>
            <p:spPr>
              <a:xfrm rot="2633747">
                <a:off x="2379722" y="4905325"/>
                <a:ext cx="421526" cy="179738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" name="Triángulo isósceles 27"/>
              <p:cNvSpPr/>
              <p:nvPr/>
            </p:nvSpPr>
            <p:spPr>
              <a:xfrm rot="2587597">
                <a:off x="1992198" y="4677184"/>
                <a:ext cx="229618" cy="253502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" name="Cilindro 14"/>
              <p:cNvSpPr/>
              <p:nvPr/>
            </p:nvSpPr>
            <p:spPr>
              <a:xfrm rot="2445342">
                <a:off x="2087044" y="4448230"/>
                <a:ext cx="293000" cy="418962"/>
              </a:xfrm>
              <a:prstGeom prst="can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0" name="Acorde 29"/>
              <p:cNvSpPr/>
              <p:nvPr/>
            </p:nvSpPr>
            <p:spPr>
              <a:xfrm rot="9397609">
                <a:off x="2253996" y="4341667"/>
                <a:ext cx="271504" cy="322740"/>
              </a:xfrm>
              <a:prstGeom prst="chord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0260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46" grpId="0"/>
      <p:bldP spid="17" grpId="0"/>
      <p:bldP spid="18" grpId="0"/>
      <p:bldP spid="19" grpId="0"/>
      <p:bldP spid="20" grpId="0"/>
      <p:bldP spid="22" grpId="0"/>
      <p:bldP spid="23" grpId="0" animBg="1"/>
      <p:bldP spid="24" grpId="0" animBg="1"/>
      <p:bldP spid="25" grpId="0"/>
      <p:bldP spid="2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5346</TotalTime>
  <Words>365</Words>
  <Application>Microsoft Office PowerPoint</Application>
  <PresentationFormat>Panorámica</PresentationFormat>
  <Paragraphs>68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VACA ROMAN</dc:creator>
  <cp:lastModifiedBy>FRANCISCO JAVIER VACA ROMAN</cp:lastModifiedBy>
  <cp:revision>152</cp:revision>
  <dcterms:created xsi:type="dcterms:W3CDTF">2020-10-25T19:47:38Z</dcterms:created>
  <dcterms:modified xsi:type="dcterms:W3CDTF">2021-01-11T17:25:05Z</dcterms:modified>
</cp:coreProperties>
</file>