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265" r:id="rId3"/>
    <p:sldId id="266" r:id="rId4"/>
    <p:sldId id="267" r:id="rId5"/>
    <p:sldId id="268" r:id="rId6"/>
  </p:sldIdLst>
  <p:sldSz cx="12192000" cy="6858000"/>
  <p:notesSz cx="6797675" cy="9926638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sz0n3GwMQ1nemyMZKtpBTQ==" hashData="6VtazSbS73BS9c6mqSE3bLENcURUm991UcWXaR9iFr8xXGXUEjH8OHZjvjg3QvCGWPHgp8H/chvf/s5k3cVf9A=="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9" d="100"/>
          <a:sy n="79" d="100"/>
        </p:scale>
        <p:origin x="77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A415A6A1-BA3C-4928-B1E5-A2BD5462619D}" type="datetimeFigureOut">
              <a:rPr lang="es-ES" smtClean="0"/>
              <a:t>18/02/2026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4E734445-0BFF-4F6D-8C46-A6F32D52B4C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026877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A6A1-BA3C-4928-B1E5-A2BD5462619D}" type="datetimeFigureOut">
              <a:rPr lang="es-ES" smtClean="0"/>
              <a:t>18/02/2026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34445-0BFF-4F6D-8C46-A6F32D52B4C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60418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A6A1-BA3C-4928-B1E5-A2BD5462619D}" type="datetimeFigureOut">
              <a:rPr lang="es-ES" smtClean="0"/>
              <a:t>18/02/2026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34445-0BFF-4F6D-8C46-A6F32D52B4C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81747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A6A1-BA3C-4928-B1E5-A2BD5462619D}" type="datetimeFigureOut">
              <a:rPr lang="es-ES" smtClean="0"/>
              <a:t>18/02/2026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34445-0BFF-4F6D-8C46-A6F32D52B4C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28304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A6A1-BA3C-4928-B1E5-A2BD5462619D}" type="datetimeFigureOut">
              <a:rPr lang="es-ES" smtClean="0"/>
              <a:t>18/02/2026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34445-0BFF-4F6D-8C46-A6F32D52B4C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5021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A6A1-BA3C-4928-B1E5-A2BD5462619D}" type="datetimeFigureOut">
              <a:rPr lang="es-ES" smtClean="0"/>
              <a:t>18/02/2026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34445-0BFF-4F6D-8C46-A6F32D52B4C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96631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A6A1-BA3C-4928-B1E5-A2BD5462619D}" type="datetimeFigureOut">
              <a:rPr lang="es-ES" smtClean="0"/>
              <a:t>18/02/2026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34445-0BFF-4F6D-8C46-A6F32D52B4C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94453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A6A1-BA3C-4928-B1E5-A2BD5462619D}" type="datetimeFigureOut">
              <a:rPr lang="es-ES" smtClean="0"/>
              <a:t>18/02/2026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34445-0BFF-4F6D-8C46-A6F32D52B4C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400844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A6A1-BA3C-4928-B1E5-A2BD5462619D}" type="datetimeFigureOut">
              <a:rPr lang="es-ES" smtClean="0"/>
              <a:t>18/02/2026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34445-0BFF-4F6D-8C46-A6F32D52B4C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217003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A6A1-BA3C-4928-B1E5-A2BD5462619D}" type="datetimeFigureOut">
              <a:rPr lang="es-ES" smtClean="0"/>
              <a:t>18/02/2026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4E734445-0BFF-4F6D-8C46-A6F32D52B4C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75963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blipFill>
            <a:blip r:embed="rId2"/>
            <a:stretch>
              <a:fillRect/>
            </a:stretch>
          </a:blip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A415A6A1-BA3C-4928-B1E5-A2BD5462619D}" type="datetimeFigureOut">
              <a:rPr lang="es-ES" smtClean="0"/>
              <a:t>18/02/2026</a:t>
            </a:fld>
            <a:endParaRPr lang="es-E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s-E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4E734445-0BFF-4F6D-8C46-A6F32D52B4C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694910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A415A6A1-BA3C-4928-B1E5-A2BD5462619D}" type="datetimeFigureOut">
              <a:rPr lang="es-ES" smtClean="0"/>
              <a:t>18/02/2026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4E734445-0BFF-4F6D-8C46-A6F32D52B4C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35723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6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5.png"/><Relationship Id="rId3" Type="http://schemas.openxmlformats.org/officeDocument/2006/relationships/image" Target="../media/image11.png"/><Relationship Id="rId7" Type="http://schemas.openxmlformats.org/officeDocument/2006/relationships/image" Target="../media/image13.png"/><Relationship Id="rId12" Type="http://schemas.openxmlformats.org/officeDocument/2006/relationships/image" Target="../media/image18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5" Type="http://schemas.openxmlformats.org/officeDocument/2006/relationships/image" Target="../media/image8.pn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Relationship Id="rId1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sp>
        <p:nvSpPr>
          <p:cNvPr id="6" name="Rectángulo redondeado 5">
            <a:extLst>
              <a:ext uri="{FF2B5EF4-FFF2-40B4-BE49-F238E27FC236}">
                <a16:creationId xmlns:a16="http://schemas.microsoft.com/office/drawing/2014/main" id="{DAC63158-185F-419A-ABDC-C7BE18F36946}"/>
              </a:ext>
            </a:extLst>
          </p:cNvPr>
          <p:cNvSpPr/>
          <p:nvPr/>
        </p:nvSpPr>
        <p:spPr>
          <a:xfrm>
            <a:off x="1693815" y="1241318"/>
            <a:ext cx="8804365" cy="3542335"/>
          </a:xfrm>
          <a:prstGeom prst="roundRect">
            <a:avLst/>
          </a:prstGeom>
          <a:solidFill>
            <a:srgbClr val="92D05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Bef>
                <a:spcPts val="1800"/>
              </a:spcBef>
              <a:spcAft>
                <a:spcPts val="800"/>
              </a:spcAft>
            </a:pPr>
            <a:r>
              <a:rPr lang="ca-ES" sz="4800" i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MEDI </a:t>
            </a:r>
          </a:p>
          <a:p>
            <a:pPr algn="ctr">
              <a:lnSpc>
                <a:spcPct val="107000"/>
              </a:lnSpc>
              <a:spcBef>
                <a:spcPts val="1800"/>
              </a:spcBef>
              <a:spcAft>
                <a:spcPts val="800"/>
              </a:spcAft>
            </a:pPr>
            <a:r>
              <a:rPr lang="ca-ES" sz="4800" i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MEDI DE COMUNICACIÓ</a:t>
            </a:r>
            <a:endParaRPr lang="es-ES" sz="1400" dirty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Cuadro de texto 273">
            <a:extLst>
              <a:ext uri="{FF2B5EF4-FFF2-40B4-BE49-F238E27FC236}">
                <a16:creationId xmlns:a16="http://schemas.microsoft.com/office/drawing/2014/main" id="{011DD49D-10BE-4E7E-A351-E625E399EF04}"/>
              </a:ext>
            </a:extLst>
          </p:cNvPr>
          <p:cNvSpPr txBox="1"/>
          <p:nvPr/>
        </p:nvSpPr>
        <p:spPr>
          <a:xfrm>
            <a:off x="2947984" y="5937437"/>
            <a:ext cx="6296025" cy="409575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s-ES" sz="1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Autor </a:t>
            </a:r>
            <a:r>
              <a:rPr lang="es-ES" sz="10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pictogrames</a:t>
            </a:r>
            <a:r>
              <a:rPr lang="es-ES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 Sergio Palao </a:t>
            </a:r>
            <a:r>
              <a:rPr lang="es-ES" sz="10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Procedència</a:t>
            </a:r>
            <a:r>
              <a:rPr lang="es-ES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 ARASAAC (http://arasaac.org) </a:t>
            </a:r>
            <a:r>
              <a:rPr lang="es-ES" sz="10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Llicència</a:t>
            </a:r>
            <a:r>
              <a:rPr lang="es-ES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CC (BY-NC-SA)</a:t>
            </a:r>
            <a:br>
              <a:rPr lang="es-ES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s-ES" sz="10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Propietat</a:t>
            </a:r>
            <a:r>
              <a:rPr lang="es-ES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es-ES" sz="1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Govern</a:t>
            </a:r>
            <a:r>
              <a:rPr lang="es-ES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s-ES" sz="1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d'Aragó</a:t>
            </a:r>
            <a:r>
              <a:rPr lang="es-ES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s-ES" sz="10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Editat</a:t>
            </a:r>
            <a:r>
              <a:rPr lang="es-ES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es-ES" sz="1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Fundació</a:t>
            </a:r>
            <a:r>
              <a:rPr lang="es-ES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 ADIMIR</a:t>
            </a:r>
            <a:r>
              <a:rPr lang="ca-ES" sz="1100" i="1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 </a:t>
            </a:r>
            <a:endParaRPr lang="es-ES" sz="11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7720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ítulo 2"/>
          <p:cNvSpPr txBox="1">
            <a:spLocks/>
          </p:cNvSpPr>
          <p:nvPr/>
        </p:nvSpPr>
        <p:spPr>
          <a:xfrm>
            <a:off x="914399" y="0"/>
            <a:ext cx="10058399" cy="26957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Char char=" 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7472" indent="-3429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8640" indent="-54864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2000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822960" indent="-82296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097280" indent="-109728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" dirty="0"/>
          </a:p>
          <a:p>
            <a:pPr algn="ctr"/>
            <a:br>
              <a:rPr lang="es-ES" dirty="0"/>
            </a:br>
            <a:r>
              <a:rPr lang="es-ES" cap="all" dirty="0" err="1"/>
              <a:t>Com</a:t>
            </a:r>
            <a:r>
              <a:rPr lang="es-ES" cap="all" dirty="0"/>
              <a:t> </a:t>
            </a:r>
            <a:r>
              <a:rPr lang="es-ES" cap="all" dirty="0" err="1"/>
              <a:t>podem</a:t>
            </a:r>
            <a:r>
              <a:rPr lang="es-ES" cap="all" dirty="0"/>
              <a:t> saber les coses que </a:t>
            </a:r>
            <a:r>
              <a:rPr lang="es-ES" cap="all" dirty="0" err="1"/>
              <a:t>passen</a:t>
            </a:r>
            <a:r>
              <a:rPr lang="es-ES" cap="all" dirty="0"/>
              <a:t> en </a:t>
            </a:r>
            <a:r>
              <a:rPr lang="es-ES" cap="all" dirty="0" err="1"/>
              <a:t>qualsevol</a:t>
            </a:r>
            <a:endParaRPr lang="es-ES" cap="all" dirty="0"/>
          </a:p>
          <a:p>
            <a:pPr algn="ctr"/>
            <a:r>
              <a:rPr lang="es-ES" cap="all" dirty="0"/>
              <a:t> </a:t>
            </a:r>
            <a:r>
              <a:rPr lang="es-ES" cap="all" dirty="0" err="1"/>
              <a:t>part</a:t>
            </a:r>
            <a:r>
              <a:rPr lang="es-ES" cap="all" dirty="0"/>
              <a:t> del </a:t>
            </a:r>
            <a:r>
              <a:rPr lang="es-ES" cap="all" dirty="0" err="1"/>
              <a:t>món</a:t>
            </a:r>
            <a:r>
              <a:rPr lang="es-ES" cap="all" dirty="0"/>
              <a:t>?</a:t>
            </a: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39994" y="2421228"/>
            <a:ext cx="4007208" cy="4007208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2309" y="6372458"/>
            <a:ext cx="1292464" cy="298730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68" t="4802" r="8081" b="6448"/>
          <a:stretch/>
        </p:blipFill>
        <p:spPr>
          <a:xfrm>
            <a:off x="10617957" y="259307"/>
            <a:ext cx="1037231" cy="586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5742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ítulo 2"/>
          <p:cNvSpPr txBox="1">
            <a:spLocks/>
          </p:cNvSpPr>
          <p:nvPr/>
        </p:nvSpPr>
        <p:spPr>
          <a:xfrm>
            <a:off x="309093" y="425004"/>
            <a:ext cx="11436440" cy="15325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Char char=" 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7472" indent="-3429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8640" indent="-54864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2000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822960" indent="-82296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097280" indent="-109728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/>
              <a:t> </a:t>
            </a:r>
          </a:p>
          <a:p>
            <a:pPr algn="ctr"/>
            <a:r>
              <a:rPr lang="es-ES" b="1" u="sng" dirty="0">
                <a:solidFill>
                  <a:srgbClr val="7030A0"/>
                </a:solidFill>
              </a:rPr>
              <a:t>MITJANS DE COMUNICACIÓ </a:t>
            </a:r>
            <a:endParaRPr lang="es-ES" dirty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90493" y="3224681"/>
            <a:ext cx="2256754" cy="2256754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4329" y="3237560"/>
            <a:ext cx="2256754" cy="2256754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38122" y="3211802"/>
            <a:ext cx="2256754" cy="2256754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26658" y="3224681"/>
            <a:ext cx="2230997" cy="2230997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554329" y="5615189"/>
            <a:ext cx="22567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>
                <a:solidFill>
                  <a:schemeClr val="bg1"/>
                </a:solidFill>
              </a:rPr>
              <a:t>EL DIARI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3490493" y="5589431"/>
            <a:ext cx="22567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>
                <a:solidFill>
                  <a:schemeClr val="bg1"/>
                </a:solidFill>
              </a:rPr>
              <a:t>LA TELEVISIÓ</a:t>
            </a:r>
          </a:p>
        </p:txBody>
      </p:sp>
      <p:sp>
        <p:nvSpPr>
          <p:cNvPr id="9" name="CuadroTexto 8"/>
          <p:cNvSpPr txBox="1"/>
          <p:nvPr/>
        </p:nvSpPr>
        <p:spPr>
          <a:xfrm>
            <a:off x="6426658" y="5615188"/>
            <a:ext cx="22567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>
                <a:solidFill>
                  <a:schemeClr val="bg1"/>
                </a:solidFill>
              </a:rPr>
              <a:t>INTERNET</a:t>
            </a:r>
          </a:p>
        </p:txBody>
      </p:sp>
      <p:sp>
        <p:nvSpPr>
          <p:cNvPr id="10" name="CuadroTexto 9"/>
          <p:cNvSpPr txBox="1"/>
          <p:nvPr/>
        </p:nvSpPr>
        <p:spPr>
          <a:xfrm>
            <a:off x="9338122" y="5615188"/>
            <a:ext cx="22567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>
                <a:solidFill>
                  <a:schemeClr val="bg1"/>
                </a:solidFill>
              </a:rPr>
              <a:t>LA RÀDIO</a:t>
            </a:r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2309" y="6372458"/>
            <a:ext cx="1292464" cy="298730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68" t="4802" r="8081" b="6448"/>
          <a:stretch/>
        </p:blipFill>
        <p:spPr>
          <a:xfrm>
            <a:off x="10617957" y="259307"/>
            <a:ext cx="1037231" cy="586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24502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ítulo 2"/>
          <p:cNvSpPr txBox="1">
            <a:spLocks/>
          </p:cNvSpPr>
          <p:nvPr/>
        </p:nvSpPr>
        <p:spPr>
          <a:xfrm>
            <a:off x="914400" y="356561"/>
            <a:ext cx="10522039" cy="6237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Char char=" 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7472" indent="-3429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8640" indent="-54864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2000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822960" indent="-82296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097280" indent="-109728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800"/>
              <a:t>HI HA MITJANS DE COMUNICACIÓ QUE… </a:t>
            </a:r>
          </a:p>
          <a:p>
            <a:endParaRPr lang="es-ES" sz="2800"/>
          </a:p>
          <a:p>
            <a:pPr marL="457200" indent="-457200">
              <a:buFont typeface="Arial" pitchFamily="34" charset="0"/>
              <a:buChar char="•"/>
            </a:pPr>
            <a:r>
              <a:rPr lang="es-ES" sz="2800"/>
              <a:t>S’</a:t>
            </a:r>
            <a:r>
              <a:rPr lang="es-ES" sz="2800" b="1" u="sng">
                <a:solidFill>
                  <a:srgbClr val="7030A0"/>
                </a:solidFill>
              </a:rPr>
              <a:t>ESCOLTEN.</a:t>
            </a:r>
          </a:p>
          <a:p>
            <a:pPr marL="457200" indent="-457200">
              <a:buFont typeface="Arial" pitchFamily="34" charset="0"/>
              <a:buChar char="•"/>
            </a:pPr>
            <a:endParaRPr lang="es-ES" sz="2800" b="1" u="sng">
              <a:solidFill>
                <a:srgbClr val="7030A0"/>
              </a:solidFill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s-ES" sz="2800"/>
              <a:t>ES </a:t>
            </a:r>
            <a:r>
              <a:rPr lang="es-ES" sz="2800" b="1" u="sng">
                <a:solidFill>
                  <a:srgbClr val="7030A0"/>
                </a:solidFill>
              </a:rPr>
              <a:t>VEUEN</a:t>
            </a:r>
            <a:r>
              <a:rPr lang="es-ES" sz="2800"/>
              <a:t> I S’</a:t>
            </a:r>
            <a:r>
              <a:rPr lang="es-ES" sz="2800" b="1" u="sng">
                <a:solidFill>
                  <a:srgbClr val="7030A0"/>
                </a:solidFill>
              </a:rPr>
              <a:t>ESCOLTEN.</a:t>
            </a:r>
          </a:p>
          <a:p>
            <a:endParaRPr lang="es-ES" sz="2800" b="1" u="sng">
              <a:solidFill>
                <a:srgbClr val="7030A0"/>
              </a:solidFill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s-ES" sz="2800" b="1"/>
              <a:t>ES</a:t>
            </a:r>
            <a:r>
              <a:rPr lang="es-ES" sz="2800" b="1" u="sng">
                <a:solidFill>
                  <a:srgbClr val="7030A0"/>
                </a:solidFill>
              </a:rPr>
              <a:t> VEUEN, </a:t>
            </a:r>
            <a:r>
              <a:rPr lang="es-ES" sz="2800" b="1"/>
              <a:t>S’</a:t>
            </a:r>
            <a:r>
              <a:rPr lang="es-ES" sz="2800" b="1" u="sng">
                <a:solidFill>
                  <a:srgbClr val="7030A0"/>
                </a:solidFill>
              </a:rPr>
              <a:t>ESCOLTEN </a:t>
            </a:r>
            <a:r>
              <a:rPr lang="es-ES" sz="2800"/>
              <a:t>I TAMBÉ ES PODEN </a:t>
            </a:r>
            <a:r>
              <a:rPr lang="es-ES" sz="2800" b="1" u="sng">
                <a:solidFill>
                  <a:srgbClr val="7030A0"/>
                </a:solidFill>
              </a:rPr>
              <a:t>LLEGIR.</a:t>
            </a:r>
            <a:r>
              <a:rPr lang="es-ES" sz="2800" b="1">
                <a:solidFill>
                  <a:srgbClr val="7030A0"/>
                </a:solidFill>
              </a:rPr>
              <a:t> </a:t>
            </a:r>
          </a:p>
          <a:p>
            <a:r>
              <a:rPr lang="es-ES" sz="2800" b="1">
                <a:solidFill>
                  <a:srgbClr val="7030A0"/>
                </a:solidFill>
              </a:rPr>
              <a:t>     </a:t>
            </a:r>
          </a:p>
          <a:p>
            <a:endParaRPr lang="es-ES" sz="2800" b="1">
              <a:solidFill>
                <a:srgbClr val="7030A0"/>
              </a:solidFill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s-ES" sz="2800" b="1"/>
              <a:t>ES </a:t>
            </a:r>
            <a:r>
              <a:rPr lang="es-ES" sz="2800" b="1" u="sng">
                <a:solidFill>
                  <a:srgbClr val="7030A0"/>
                </a:solidFill>
              </a:rPr>
              <a:t>VEUEN</a:t>
            </a:r>
            <a:r>
              <a:rPr lang="es-ES" sz="2800" b="1"/>
              <a:t> I ES </a:t>
            </a:r>
            <a:r>
              <a:rPr lang="es-ES" sz="2800" b="1" u="sng">
                <a:solidFill>
                  <a:srgbClr val="7030A0"/>
                </a:solidFill>
              </a:rPr>
              <a:t>LLEGEIXEN</a:t>
            </a:r>
            <a:r>
              <a:rPr lang="es-ES" sz="2800" b="1"/>
              <a:t> </a:t>
            </a:r>
            <a:r>
              <a:rPr lang="es-ES" sz="2800" b="1">
                <a:solidFill>
                  <a:srgbClr val="7030A0"/>
                </a:solidFill>
              </a:rPr>
              <a:t>.</a:t>
            </a:r>
            <a:endParaRPr lang="es-ES" sz="2800" b="1" dirty="0">
              <a:solidFill>
                <a:srgbClr val="7030A0"/>
              </a:solidFill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5822" y="1086215"/>
            <a:ext cx="854029" cy="854029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803" y="2091267"/>
            <a:ext cx="854029" cy="854029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24777" y="3068771"/>
            <a:ext cx="918436" cy="918436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84903" y="4738019"/>
            <a:ext cx="896556" cy="896556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25014" y="2949249"/>
            <a:ext cx="427953" cy="427953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25013" y="4006258"/>
            <a:ext cx="427953" cy="427953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25012" y="5634575"/>
            <a:ext cx="427953" cy="427953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125013" y="1877291"/>
            <a:ext cx="435858" cy="435858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894469" y="2945296"/>
            <a:ext cx="435858" cy="435858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920226" y="4023591"/>
            <a:ext cx="435858" cy="435858"/>
          </a:xfrm>
          <a:prstGeom prst="rect">
            <a:avLst/>
          </a:prstGeom>
        </p:spPr>
      </p:pic>
      <p:pic>
        <p:nvPicPr>
          <p:cNvPr id="13" name="Imagen 1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315201" y="3987207"/>
            <a:ext cx="466053" cy="466053"/>
          </a:xfrm>
          <a:prstGeom prst="rect">
            <a:avLst/>
          </a:prstGeom>
        </p:spPr>
      </p:pic>
      <p:pic>
        <p:nvPicPr>
          <p:cNvPr id="14" name="Imagen 1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894469" y="5615524"/>
            <a:ext cx="466053" cy="466053"/>
          </a:xfrm>
          <a:prstGeom prst="rect">
            <a:avLst/>
          </a:prstGeom>
        </p:spPr>
      </p:pic>
      <p:pic>
        <p:nvPicPr>
          <p:cNvPr id="15" name="Imagen 14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827621" y="5617768"/>
            <a:ext cx="1611120" cy="461564"/>
          </a:xfrm>
          <a:prstGeom prst="rect">
            <a:avLst/>
          </a:prstGeom>
        </p:spPr>
      </p:pic>
      <p:pic>
        <p:nvPicPr>
          <p:cNvPr id="16" name="Imagen 15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817486" y="2983154"/>
            <a:ext cx="1308662" cy="374914"/>
          </a:xfrm>
          <a:prstGeom prst="rect">
            <a:avLst/>
          </a:prstGeom>
        </p:spPr>
      </p:pic>
      <p:pic>
        <p:nvPicPr>
          <p:cNvPr id="17" name="Imagen 16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8562342" y="4006616"/>
            <a:ext cx="1243305" cy="356190"/>
          </a:xfrm>
          <a:prstGeom prst="rect">
            <a:avLst/>
          </a:prstGeom>
        </p:spPr>
      </p:pic>
      <p:pic>
        <p:nvPicPr>
          <p:cNvPr id="18" name="Imagen 17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115110" y="1940244"/>
            <a:ext cx="1375451" cy="394048"/>
          </a:xfrm>
          <a:prstGeom prst="rect">
            <a:avLst/>
          </a:prstGeom>
        </p:spPr>
      </p:pic>
      <p:pic>
        <p:nvPicPr>
          <p:cNvPr id="19" name="Imagen 18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32309" y="6372458"/>
            <a:ext cx="1292464" cy="298730"/>
          </a:xfrm>
          <a:prstGeom prst="rect">
            <a:avLst/>
          </a:prstGeom>
        </p:spPr>
      </p:pic>
      <p:pic>
        <p:nvPicPr>
          <p:cNvPr id="20" name="Imagen 19"/>
          <p:cNvPicPr>
            <a:picLocks noChangeAspect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68" t="4802" r="8081" b="6448"/>
          <a:stretch/>
        </p:blipFill>
        <p:spPr>
          <a:xfrm>
            <a:off x="10617957" y="259307"/>
            <a:ext cx="1037231" cy="586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12033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 txBox="1">
            <a:spLocks/>
          </p:cNvSpPr>
          <p:nvPr/>
        </p:nvSpPr>
        <p:spPr>
          <a:xfrm>
            <a:off x="363073" y="356561"/>
            <a:ext cx="10448365" cy="56707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Char char=" 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7472" indent="-3429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8640" indent="-54864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2000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822960" indent="-82296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097280" indent="-109728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dirty="0"/>
              <a:t>EL MITJANS DE COMUNICACIÓ EXPLIQUEN COSES DE POBLES, </a:t>
            </a:r>
          </a:p>
          <a:p>
            <a:r>
              <a:rPr lang="es-ES" dirty="0"/>
              <a:t>CIUTATS, DE PAÏSOS </a:t>
            </a:r>
          </a:p>
          <a:p>
            <a:endParaRPr lang="es-ES" dirty="0"/>
          </a:p>
          <a:p>
            <a:r>
              <a:rPr lang="es-ES" dirty="0"/>
              <a:t>…I DE MOLTS LLOCS DIFERENTS DEL MÓN.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1105" y="3117882"/>
            <a:ext cx="2603411" cy="2603411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1852210" y="5259629"/>
            <a:ext cx="22567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>
                <a:solidFill>
                  <a:schemeClr val="bg1"/>
                </a:solidFill>
              </a:rPr>
              <a:t>POBLES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52326" y="3117882"/>
            <a:ext cx="2603411" cy="2603411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5023020" y="3117882"/>
            <a:ext cx="22567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>
                <a:solidFill>
                  <a:srgbClr val="7030A0"/>
                </a:solidFill>
              </a:rPr>
              <a:t>CIUTATS</a:t>
            </a: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99093" y="1912640"/>
            <a:ext cx="4011516" cy="4011516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2309" y="6372458"/>
            <a:ext cx="1292464" cy="298730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68" t="4802" r="8081" b="6448"/>
          <a:stretch/>
        </p:blipFill>
        <p:spPr>
          <a:xfrm>
            <a:off x="10617957" y="259307"/>
            <a:ext cx="1037231" cy="586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6564933"/>
      </p:ext>
    </p:extLst>
  </p:cSld>
  <p:clrMapOvr>
    <a:masterClrMapping/>
  </p:clrMapOvr>
</p:sld>
</file>

<file path=ppt/theme/theme1.xml><?xml version="1.0" encoding="utf-8"?>
<a:theme xmlns:a="http://schemas.openxmlformats.org/drawingml/2006/main" name="Metropolitana">
  <a:themeElements>
    <a:clrScheme name="Metropolitana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a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TM03457491[[fn=Metrópoli]]</Template>
  <TotalTime>2037</TotalTime>
  <Words>115</Words>
  <Application>Microsoft Office PowerPoint</Application>
  <PresentationFormat>Panorámica</PresentationFormat>
  <Paragraphs>28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Tahoma</vt:lpstr>
      <vt:lpstr>Metropolitana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FRANCISCO JAVIER VACA ROMAN</dc:creator>
  <cp:lastModifiedBy>FRANCISCO JAVIER VACA ROMAN</cp:lastModifiedBy>
  <cp:revision>34</cp:revision>
  <cp:lastPrinted>2019-03-26T15:43:29Z</cp:lastPrinted>
  <dcterms:created xsi:type="dcterms:W3CDTF">2017-11-12T19:54:21Z</dcterms:created>
  <dcterms:modified xsi:type="dcterms:W3CDTF">2026-02-18T07:05:20Z</dcterms:modified>
</cp:coreProperties>
</file>