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2192000" cy="6858000"/>
  <p:notesSz cx="12192000" cy="6858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6L255AzySHNUX/Z/+qlOJA==" hashData="vnhjWTLNDYG4sNXH+Ds8bKAMMIIQA19+v13Wbh4sNB5kOTq0BqFy/YFtOPdFFhiluOnx1N1OOFGlY4hCiwJ/IQ=="/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874" y="4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002882" y="2196128"/>
            <a:ext cx="8186234" cy="695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950" b="1" i="1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5496" y="6347012"/>
            <a:ext cx="1135671" cy="26376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143943" y="90755"/>
            <a:ext cx="895431" cy="500915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1693815" y="1241318"/>
            <a:ext cx="8804910" cy="3542665"/>
          </a:xfrm>
          <a:custGeom>
            <a:avLst/>
            <a:gdLst/>
            <a:ahLst/>
            <a:cxnLst/>
            <a:rect l="l" t="t" r="r" b="b"/>
            <a:pathLst>
              <a:path w="8804910" h="3542665">
                <a:moveTo>
                  <a:pt x="8213963" y="3542334"/>
                </a:moveTo>
                <a:lnTo>
                  <a:pt x="590400" y="3542334"/>
                </a:lnTo>
                <a:lnTo>
                  <a:pt x="541978" y="3540377"/>
                </a:lnTo>
                <a:lnTo>
                  <a:pt x="494634" y="3534607"/>
                </a:lnTo>
                <a:lnTo>
                  <a:pt x="448520" y="3525176"/>
                </a:lnTo>
                <a:lnTo>
                  <a:pt x="403788" y="3512235"/>
                </a:lnTo>
                <a:lnTo>
                  <a:pt x="360590" y="3495938"/>
                </a:lnTo>
                <a:lnTo>
                  <a:pt x="319077" y="3476435"/>
                </a:lnTo>
                <a:lnTo>
                  <a:pt x="279402" y="3453879"/>
                </a:lnTo>
                <a:lnTo>
                  <a:pt x="241717" y="3428421"/>
                </a:lnTo>
                <a:lnTo>
                  <a:pt x="206174" y="3400214"/>
                </a:lnTo>
                <a:lnTo>
                  <a:pt x="172924" y="3369410"/>
                </a:lnTo>
                <a:lnTo>
                  <a:pt x="142120" y="3336160"/>
                </a:lnTo>
                <a:lnTo>
                  <a:pt x="113913" y="3300617"/>
                </a:lnTo>
                <a:lnTo>
                  <a:pt x="88455" y="3262932"/>
                </a:lnTo>
                <a:lnTo>
                  <a:pt x="65899" y="3223257"/>
                </a:lnTo>
                <a:lnTo>
                  <a:pt x="46396" y="3181744"/>
                </a:lnTo>
                <a:lnTo>
                  <a:pt x="30099" y="3138546"/>
                </a:lnTo>
                <a:lnTo>
                  <a:pt x="17158" y="3093814"/>
                </a:lnTo>
                <a:lnTo>
                  <a:pt x="7727" y="3047700"/>
                </a:lnTo>
                <a:lnTo>
                  <a:pt x="1957" y="3000356"/>
                </a:lnTo>
                <a:lnTo>
                  <a:pt x="0" y="2951933"/>
                </a:lnTo>
                <a:lnTo>
                  <a:pt x="0" y="590400"/>
                </a:lnTo>
                <a:lnTo>
                  <a:pt x="1957" y="541978"/>
                </a:lnTo>
                <a:lnTo>
                  <a:pt x="7727" y="494634"/>
                </a:lnTo>
                <a:lnTo>
                  <a:pt x="17158" y="448520"/>
                </a:lnTo>
                <a:lnTo>
                  <a:pt x="30099" y="403788"/>
                </a:lnTo>
                <a:lnTo>
                  <a:pt x="46396" y="360590"/>
                </a:lnTo>
                <a:lnTo>
                  <a:pt x="65899" y="319077"/>
                </a:lnTo>
                <a:lnTo>
                  <a:pt x="88455" y="279402"/>
                </a:lnTo>
                <a:lnTo>
                  <a:pt x="113913" y="241717"/>
                </a:lnTo>
                <a:lnTo>
                  <a:pt x="142120" y="206174"/>
                </a:lnTo>
                <a:lnTo>
                  <a:pt x="172924" y="172924"/>
                </a:lnTo>
                <a:lnTo>
                  <a:pt x="206174" y="142120"/>
                </a:lnTo>
                <a:lnTo>
                  <a:pt x="241717" y="113913"/>
                </a:lnTo>
                <a:lnTo>
                  <a:pt x="279402" y="88455"/>
                </a:lnTo>
                <a:lnTo>
                  <a:pt x="319077" y="65899"/>
                </a:lnTo>
                <a:lnTo>
                  <a:pt x="360590" y="46396"/>
                </a:lnTo>
                <a:lnTo>
                  <a:pt x="403788" y="30099"/>
                </a:lnTo>
                <a:lnTo>
                  <a:pt x="448520" y="17158"/>
                </a:lnTo>
                <a:lnTo>
                  <a:pt x="494634" y="7727"/>
                </a:lnTo>
                <a:lnTo>
                  <a:pt x="541978" y="1957"/>
                </a:lnTo>
                <a:lnTo>
                  <a:pt x="590400" y="0"/>
                </a:lnTo>
                <a:lnTo>
                  <a:pt x="8213963" y="0"/>
                </a:lnTo>
                <a:lnTo>
                  <a:pt x="8265875" y="2285"/>
                </a:lnTo>
                <a:lnTo>
                  <a:pt x="8317040" y="9065"/>
                </a:lnTo>
                <a:lnTo>
                  <a:pt x="8367186" y="20227"/>
                </a:lnTo>
                <a:lnTo>
                  <a:pt x="8416041" y="35659"/>
                </a:lnTo>
                <a:lnTo>
                  <a:pt x="8463334" y="55248"/>
                </a:lnTo>
                <a:lnTo>
                  <a:pt x="8508792" y="78882"/>
                </a:lnTo>
                <a:lnTo>
                  <a:pt x="8552144" y="106448"/>
                </a:lnTo>
                <a:lnTo>
                  <a:pt x="8593117" y="137833"/>
                </a:lnTo>
                <a:lnTo>
                  <a:pt x="8631440" y="172924"/>
                </a:lnTo>
                <a:lnTo>
                  <a:pt x="8666531" y="211247"/>
                </a:lnTo>
                <a:lnTo>
                  <a:pt x="8697916" y="252220"/>
                </a:lnTo>
                <a:lnTo>
                  <a:pt x="8725482" y="295572"/>
                </a:lnTo>
                <a:lnTo>
                  <a:pt x="8749116" y="341030"/>
                </a:lnTo>
                <a:lnTo>
                  <a:pt x="8768705" y="388322"/>
                </a:lnTo>
                <a:lnTo>
                  <a:pt x="8784137" y="437178"/>
                </a:lnTo>
                <a:lnTo>
                  <a:pt x="8795299" y="487324"/>
                </a:lnTo>
                <a:lnTo>
                  <a:pt x="8802079" y="538489"/>
                </a:lnTo>
                <a:lnTo>
                  <a:pt x="8804364" y="590400"/>
                </a:lnTo>
                <a:lnTo>
                  <a:pt x="8804364" y="2951933"/>
                </a:lnTo>
                <a:lnTo>
                  <a:pt x="8802407" y="3000356"/>
                </a:lnTo>
                <a:lnTo>
                  <a:pt x="8796637" y="3047700"/>
                </a:lnTo>
                <a:lnTo>
                  <a:pt x="8787206" y="3093814"/>
                </a:lnTo>
                <a:lnTo>
                  <a:pt x="8774265" y="3138546"/>
                </a:lnTo>
                <a:lnTo>
                  <a:pt x="8757968" y="3181744"/>
                </a:lnTo>
                <a:lnTo>
                  <a:pt x="8738465" y="3223257"/>
                </a:lnTo>
                <a:lnTo>
                  <a:pt x="8715909" y="3262932"/>
                </a:lnTo>
                <a:lnTo>
                  <a:pt x="8690451" y="3300617"/>
                </a:lnTo>
                <a:lnTo>
                  <a:pt x="8662244" y="3336160"/>
                </a:lnTo>
                <a:lnTo>
                  <a:pt x="8631440" y="3369410"/>
                </a:lnTo>
                <a:lnTo>
                  <a:pt x="8598190" y="3400214"/>
                </a:lnTo>
                <a:lnTo>
                  <a:pt x="8562647" y="3428421"/>
                </a:lnTo>
                <a:lnTo>
                  <a:pt x="8524962" y="3453879"/>
                </a:lnTo>
                <a:lnTo>
                  <a:pt x="8485287" y="3476435"/>
                </a:lnTo>
                <a:lnTo>
                  <a:pt x="8443774" y="3495938"/>
                </a:lnTo>
                <a:lnTo>
                  <a:pt x="8400576" y="3512235"/>
                </a:lnTo>
                <a:lnTo>
                  <a:pt x="8355844" y="3525176"/>
                </a:lnTo>
                <a:lnTo>
                  <a:pt x="8309730" y="3534607"/>
                </a:lnTo>
                <a:lnTo>
                  <a:pt x="8262386" y="3540377"/>
                </a:lnTo>
                <a:lnTo>
                  <a:pt x="8213963" y="3542334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693815" y="1241318"/>
            <a:ext cx="8804910" cy="3542665"/>
          </a:xfrm>
          <a:custGeom>
            <a:avLst/>
            <a:gdLst/>
            <a:ahLst/>
            <a:cxnLst/>
            <a:rect l="l" t="t" r="r" b="b"/>
            <a:pathLst>
              <a:path w="8804910" h="3542665">
                <a:moveTo>
                  <a:pt x="0" y="590400"/>
                </a:moveTo>
                <a:lnTo>
                  <a:pt x="1957" y="541978"/>
                </a:lnTo>
                <a:lnTo>
                  <a:pt x="7727" y="494634"/>
                </a:lnTo>
                <a:lnTo>
                  <a:pt x="17158" y="448520"/>
                </a:lnTo>
                <a:lnTo>
                  <a:pt x="30099" y="403788"/>
                </a:lnTo>
                <a:lnTo>
                  <a:pt x="46396" y="360590"/>
                </a:lnTo>
                <a:lnTo>
                  <a:pt x="65899" y="319077"/>
                </a:lnTo>
                <a:lnTo>
                  <a:pt x="88455" y="279402"/>
                </a:lnTo>
                <a:lnTo>
                  <a:pt x="113913" y="241717"/>
                </a:lnTo>
                <a:lnTo>
                  <a:pt x="142120" y="206174"/>
                </a:lnTo>
                <a:lnTo>
                  <a:pt x="172924" y="172924"/>
                </a:lnTo>
                <a:lnTo>
                  <a:pt x="206174" y="142120"/>
                </a:lnTo>
                <a:lnTo>
                  <a:pt x="241717" y="113913"/>
                </a:lnTo>
                <a:lnTo>
                  <a:pt x="279402" y="88455"/>
                </a:lnTo>
                <a:lnTo>
                  <a:pt x="319077" y="65899"/>
                </a:lnTo>
                <a:lnTo>
                  <a:pt x="360590" y="46396"/>
                </a:lnTo>
                <a:lnTo>
                  <a:pt x="403788" y="30099"/>
                </a:lnTo>
                <a:lnTo>
                  <a:pt x="448520" y="17158"/>
                </a:lnTo>
                <a:lnTo>
                  <a:pt x="494634" y="7727"/>
                </a:lnTo>
                <a:lnTo>
                  <a:pt x="541978" y="1957"/>
                </a:lnTo>
                <a:lnTo>
                  <a:pt x="590400" y="0"/>
                </a:lnTo>
                <a:lnTo>
                  <a:pt x="8213963" y="0"/>
                </a:lnTo>
                <a:lnTo>
                  <a:pt x="8265875" y="2285"/>
                </a:lnTo>
                <a:lnTo>
                  <a:pt x="8317040" y="9065"/>
                </a:lnTo>
                <a:lnTo>
                  <a:pt x="8367186" y="20227"/>
                </a:lnTo>
                <a:lnTo>
                  <a:pt x="8416041" y="35659"/>
                </a:lnTo>
                <a:lnTo>
                  <a:pt x="8463334" y="55248"/>
                </a:lnTo>
                <a:lnTo>
                  <a:pt x="8508792" y="78882"/>
                </a:lnTo>
                <a:lnTo>
                  <a:pt x="8552144" y="106448"/>
                </a:lnTo>
                <a:lnTo>
                  <a:pt x="8593117" y="137833"/>
                </a:lnTo>
                <a:lnTo>
                  <a:pt x="8631440" y="172924"/>
                </a:lnTo>
                <a:lnTo>
                  <a:pt x="8666532" y="211247"/>
                </a:lnTo>
                <a:lnTo>
                  <a:pt x="8697916" y="252220"/>
                </a:lnTo>
                <a:lnTo>
                  <a:pt x="8725482" y="295572"/>
                </a:lnTo>
                <a:lnTo>
                  <a:pt x="8749116" y="341030"/>
                </a:lnTo>
                <a:lnTo>
                  <a:pt x="8768705" y="388322"/>
                </a:lnTo>
                <a:lnTo>
                  <a:pt x="8784137" y="437178"/>
                </a:lnTo>
                <a:lnTo>
                  <a:pt x="8795299" y="487324"/>
                </a:lnTo>
                <a:lnTo>
                  <a:pt x="8802079" y="538489"/>
                </a:lnTo>
                <a:lnTo>
                  <a:pt x="8804364" y="590400"/>
                </a:lnTo>
                <a:lnTo>
                  <a:pt x="8804364" y="2951933"/>
                </a:lnTo>
                <a:lnTo>
                  <a:pt x="8802407" y="3000356"/>
                </a:lnTo>
                <a:lnTo>
                  <a:pt x="8796637" y="3047700"/>
                </a:lnTo>
                <a:lnTo>
                  <a:pt x="8787206" y="3093814"/>
                </a:lnTo>
                <a:lnTo>
                  <a:pt x="8774265" y="3138546"/>
                </a:lnTo>
                <a:lnTo>
                  <a:pt x="8757968" y="3181744"/>
                </a:lnTo>
                <a:lnTo>
                  <a:pt x="8738465" y="3223257"/>
                </a:lnTo>
                <a:lnTo>
                  <a:pt x="8715909" y="3262932"/>
                </a:lnTo>
                <a:lnTo>
                  <a:pt x="8690451" y="3300617"/>
                </a:lnTo>
                <a:lnTo>
                  <a:pt x="8662244" y="3336160"/>
                </a:lnTo>
                <a:lnTo>
                  <a:pt x="8631440" y="3369410"/>
                </a:lnTo>
                <a:lnTo>
                  <a:pt x="8598190" y="3400214"/>
                </a:lnTo>
                <a:lnTo>
                  <a:pt x="8562647" y="3428421"/>
                </a:lnTo>
                <a:lnTo>
                  <a:pt x="8524962" y="3453879"/>
                </a:lnTo>
                <a:lnTo>
                  <a:pt x="8485287" y="3476435"/>
                </a:lnTo>
                <a:lnTo>
                  <a:pt x="8443774" y="3495938"/>
                </a:lnTo>
                <a:lnTo>
                  <a:pt x="8400576" y="3512235"/>
                </a:lnTo>
                <a:lnTo>
                  <a:pt x="8355844" y="3525176"/>
                </a:lnTo>
                <a:lnTo>
                  <a:pt x="8309730" y="3534607"/>
                </a:lnTo>
                <a:lnTo>
                  <a:pt x="8262386" y="3540377"/>
                </a:lnTo>
                <a:lnTo>
                  <a:pt x="8213963" y="3542334"/>
                </a:lnTo>
                <a:lnTo>
                  <a:pt x="590400" y="3542334"/>
                </a:lnTo>
                <a:lnTo>
                  <a:pt x="541978" y="3540377"/>
                </a:lnTo>
                <a:lnTo>
                  <a:pt x="494634" y="3534607"/>
                </a:lnTo>
                <a:lnTo>
                  <a:pt x="448520" y="3525176"/>
                </a:lnTo>
                <a:lnTo>
                  <a:pt x="403788" y="3512235"/>
                </a:lnTo>
                <a:lnTo>
                  <a:pt x="360590" y="3495938"/>
                </a:lnTo>
                <a:lnTo>
                  <a:pt x="319077" y="3476435"/>
                </a:lnTo>
                <a:lnTo>
                  <a:pt x="279402" y="3453879"/>
                </a:lnTo>
                <a:lnTo>
                  <a:pt x="241717" y="3428421"/>
                </a:lnTo>
                <a:lnTo>
                  <a:pt x="206174" y="3400214"/>
                </a:lnTo>
                <a:lnTo>
                  <a:pt x="172924" y="3369410"/>
                </a:lnTo>
                <a:lnTo>
                  <a:pt x="142120" y="3336160"/>
                </a:lnTo>
                <a:lnTo>
                  <a:pt x="113913" y="3300617"/>
                </a:lnTo>
                <a:lnTo>
                  <a:pt x="88455" y="3262932"/>
                </a:lnTo>
                <a:lnTo>
                  <a:pt x="65899" y="3223257"/>
                </a:lnTo>
                <a:lnTo>
                  <a:pt x="46396" y="3181744"/>
                </a:lnTo>
                <a:lnTo>
                  <a:pt x="30099" y="3138546"/>
                </a:lnTo>
                <a:lnTo>
                  <a:pt x="17158" y="3093814"/>
                </a:lnTo>
                <a:lnTo>
                  <a:pt x="7727" y="3047700"/>
                </a:lnTo>
                <a:lnTo>
                  <a:pt x="1957" y="3000356"/>
                </a:lnTo>
                <a:lnTo>
                  <a:pt x="0" y="2951933"/>
                </a:lnTo>
                <a:lnTo>
                  <a:pt x="0" y="590400"/>
                </a:lnTo>
                <a:close/>
              </a:path>
            </a:pathLst>
          </a:custGeom>
          <a:ln w="12699">
            <a:solidFill>
              <a:srgbClr val="42719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7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14528" y="161519"/>
            <a:ext cx="5762942" cy="21107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2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62334" y="1500406"/>
            <a:ext cx="10067331" cy="41929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950" b="1" i="1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5.png"/><Relationship Id="rId3" Type="http://schemas.openxmlformats.org/officeDocument/2006/relationships/image" Target="../media/image4.jpg"/><Relationship Id="rId7" Type="http://schemas.openxmlformats.org/officeDocument/2006/relationships/image" Target="../media/image4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3.png"/><Relationship Id="rId5" Type="http://schemas.openxmlformats.org/officeDocument/2006/relationships/image" Target="../media/image42.jpg"/><Relationship Id="rId10" Type="http://schemas.openxmlformats.org/officeDocument/2006/relationships/image" Target="../media/image47.jpg"/><Relationship Id="rId4" Type="http://schemas.openxmlformats.org/officeDocument/2006/relationships/image" Target="../media/image41.jpg"/><Relationship Id="rId9" Type="http://schemas.openxmlformats.org/officeDocument/2006/relationships/image" Target="../media/image46.jp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png"/><Relationship Id="rId3" Type="http://schemas.openxmlformats.org/officeDocument/2006/relationships/image" Target="../media/image4.jpg"/><Relationship Id="rId7" Type="http://schemas.openxmlformats.org/officeDocument/2006/relationships/image" Target="../media/image50.png"/><Relationship Id="rId12" Type="http://schemas.openxmlformats.org/officeDocument/2006/relationships/image" Target="../media/image55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9.jpg"/><Relationship Id="rId11" Type="http://schemas.openxmlformats.org/officeDocument/2006/relationships/image" Target="../media/image54.jpg"/><Relationship Id="rId5" Type="http://schemas.openxmlformats.org/officeDocument/2006/relationships/image" Target="../media/image48.png"/><Relationship Id="rId10" Type="http://schemas.openxmlformats.org/officeDocument/2006/relationships/image" Target="../media/image53.jpg"/><Relationship Id="rId4" Type="http://schemas.openxmlformats.org/officeDocument/2006/relationships/image" Target="../media/image44.jpg"/><Relationship Id="rId9" Type="http://schemas.openxmlformats.org/officeDocument/2006/relationships/image" Target="../media/image52.jp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jpg"/><Relationship Id="rId3" Type="http://schemas.openxmlformats.org/officeDocument/2006/relationships/image" Target="../media/image4.jpg"/><Relationship Id="rId7" Type="http://schemas.openxmlformats.org/officeDocument/2006/relationships/image" Target="../media/image37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0.png"/><Relationship Id="rId11" Type="http://schemas.openxmlformats.org/officeDocument/2006/relationships/image" Target="../media/image61.png"/><Relationship Id="rId5" Type="http://schemas.openxmlformats.org/officeDocument/2006/relationships/image" Target="../media/image57.jpg"/><Relationship Id="rId10" Type="http://schemas.openxmlformats.org/officeDocument/2006/relationships/image" Target="../media/image60.jpg"/><Relationship Id="rId4" Type="http://schemas.openxmlformats.org/officeDocument/2006/relationships/image" Target="../media/image56.jpg"/><Relationship Id="rId9" Type="http://schemas.openxmlformats.org/officeDocument/2006/relationships/image" Target="../media/image59.jp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4.jpg"/><Relationship Id="rId7" Type="http://schemas.openxmlformats.org/officeDocument/2006/relationships/image" Target="../media/image21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jpg"/><Relationship Id="rId5" Type="http://schemas.openxmlformats.org/officeDocument/2006/relationships/image" Target="../media/image6.jpg"/><Relationship Id="rId4" Type="http://schemas.openxmlformats.org/officeDocument/2006/relationships/image" Target="../media/image13.jp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jpg"/><Relationship Id="rId3" Type="http://schemas.openxmlformats.org/officeDocument/2006/relationships/image" Target="../media/image4.jpg"/><Relationship Id="rId7" Type="http://schemas.openxmlformats.org/officeDocument/2006/relationships/image" Target="../media/image15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g"/><Relationship Id="rId5" Type="http://schemas.openxmlformats.org/officeDocument/2006/relationships/image" Target="../media/image18.jpg"/><Relationship Id="rId4" Type="http://schemas.openxmlformats.org/officeDocument/2006/relationships/image" Target="../media/image12.jp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7" Type="http://schemas.openxmlformats.org/officeDocument/2006/relationships/image" Target="../media/image10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.jpg"/><Relationship Id="rId5" Type="http://schemas.openxmlformats.org/officeDocument/2006/relationships/image" Target="../media/image6.jpg"/><Relationship Id="rId4" Type="http://schemas.openxmlformats.org/officeDocument/2006/relationships/image" Target="../media/image27.jp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jpg"/><Relationship Id="rId3" Type="http://schemas.openxmlformats.org/officeDocument/2006/relationships/image" Target="../media/image62.jpg"/><Relationship Id="rId7" Type="http://schemas.openxmlformats.org/officeDocument/2006/relationships/image" Target="../media/image7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2.jpg"/><Relationship Id="rId5" Type="http://schemas.openxmlformats.org/officeDocument/2006/relationships/image" Target="../media/image31.jpg"/><Relationship Id="rId4" Type="http://schemas.openxmlformats.org/officeDocument/2006/relationships/image" Target="../media/image30.jp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4.jpg"/><Relationship Id="rId5" Type="http://schemas.openxmlformats.org/officeDocument/2006/relationships/image" Target="../media/image63.jpg"/><Relationship Id="rId4" Type="http://schemas.openxmlformats.org/officeDocument/2006/relationships/image" Target="../media/image27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g"/><Relationship Id="rId13" Type="http://schemas.openxmlformats.org/officeDocument/2006/relationships/image" Target="../media/image14.jpg"/><Relationship Id="rId3" Type="http://schemas.openxmlformats.org/officeDocument/2006/relationships/image" Target="../media/image4.jpg"/><Relationship Id="rId7" Type="http://schemas.openxmlformats.org/officeDocument/2006/relationships/image" Target="../media/image8.jpg"/><Relationship Id="rId12" Type="http://schemas.openxmlformats.org/officeDocument/2006/relationships/image" Target="../media/image13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7.jpg"/><Relationship Id="rId11" Type="http://schemas.openxmlformats.org/officeDocument/2006/relationships/image" Target="../media/image12.jpg"/><Relationship Id="rId5" Type="http://schemas.openxmlformats.org/officeDocument/2006/relationships/image" Target="../media/image6.jpg"/><Relationship Id="rId15" Type="http://schemas.openxmlformats.org/officeDocument/2006/relationships/image" Target="../media/image16.jpg"/><Relationship Id="rId10" Type="http://schemas.openxmlformats.org/officeDocument/2006/relationships/image" Target="../media/image11.jpg"/><Relationship Id="rId4" Type="http://schemas.openxmlformats.org/officeDocument/2006/relationships/image" Target="../media/image5.jpg"/><Relationship Id="rId9" Type="http://schemas.openxmlformats.org/officeDocument/2006/relationships/image" Target="../media/image10.jpg"/><Relationship Id="rId14" Type="http://schemas.openxmlformats.org/officeDocument/2006/relationships/image" Target="../media/image15.jp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1.jp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1.jp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3.jpg"/><Relationship Id="rId4" Type="http://schemas.openxmlformats.org/officeDocument/2006/relationships/image" Target="../media/image52.jp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2.jp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3.jp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5.jp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g"/><Relationship Id="rId13" Type="http://schemas.openxmlformats.org/officeDocument/2006/relationships/image" Target="../media/image23.jpg"/><Relationship Id="rId3" Type="http://schemas.openxmlformats.org/officeDocument/2006/relationships/image" Target="../media/image4.jpg"/><Relationship Id="rId7" Type="http://schemas.openxmlformats.org/officeDocument/2006/relationships/image" Target="../media/image18.jpg"/><Relationship Id="rId12" Type="http://schemas.openxmlformats.org/officeDocument/2006/relationships/image" Target="../media/image15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g"/><Relationship Id="rId11" Type="http://schemas.openxmlformats.org/officeDocument/2006/relationships/image" Target="../media/image22.jpg"/><Relationship Id="rId5" Type="http://schemas.openxmlformats.org/officeDocument/2006/relationships/image" Target="../media/image11.jpg"/><Relationship Id="rId10" Type="http://schemas.openxmlformats.org/officeDocument/2006/relationships/image" Target="../media/image21.jpg"/><Relationship Id="rId4" Type="http://schemas.openxmlformats.org/officeDocument/2006/relationships/image" Target="../media/image17.jpg"/><Relationship Id="rId9" Type="http://schemas.openxmlformats.org/officeDocument/2006/relationships/image" Target="../media/image20.jpg"/><Relationship Id="rId14" Type="http://schemas.openxmlformats.org/officeDocument/2006/relationships/image" Target="../media/image24.jp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jpg"/><Relationship Id="rId13" Type="http://schemas.openxmlformats.org/officeDocument/2006/relationships/image" Target="../media/image6.jpg"/><Relationship Id="rId3" Type="http://schemas.openxmlformats.org/officeDocument/2006/relationships/image" Target="../media/image4.jpg"/><Relationship Id="rId7" Type="http://schemas.openxmlformats.org/officeDocument/2006/relationships/image" Target="../media/image13.jpg"/><Relationship Id="rId12" Type="http://schemas.openxmlformats.org/officeDocument/2006/relationships/image" Target="../media/image5.jpg"/><Relationship Id="rId2" Type="http://schemas.openxmlformats.org/officeDocument/2006/relationships/image" Target="../media/image3.jpg"/><Relationship Id="rId16" Type="http://schemas.openxmlformats.org/officeDocument/2006/relationships/image" Target="../media/image10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jpg"/><Relationship Id="rId11" Type="http://schemas.openxmlformats.org/officeDocument/2006/relationships/image" Target="../media/image26.jpg"/><Relationship Id="rId5" Type="http://schemas.openxmlformats.org/officeDocument/2006/relationships/image" Target="../media/image12.jpg"/><Relationship Id="rId15" Type="http://schemas.openxmlformats.org/officeDocument/2006/relationships/image" Target="../media/image9.jpg"/><Relationship Id="rId10" Type="http://schemas.openxmlformats.org/officeDocument/2006/relationships/image" Target="../media/image15.jpg"/><Relationship Id="rId4" Type="http://schemas.openxmlformats.org/officeDocument/2006/relationships/image" Target="../media/image11.jpg"/><Relationship Id="rId9" Type="http://schemas.openxmlformats.org/officeDocument/2006/relationships/image" Target="../media/image14.jpg"/><Relationship Id="rId14" Type="http://schemas.openxmlformats.org/officeDocument/2006/relationships/image" Target="../media/image8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g"/><Relationship Id="rId3" Type="http://schemas.openxmlformats.org/officeDocument/2006/relationships/image" Target="../media/image6.jpg"/><Relationship Id="rId7" Type="http://schemas.openxmlformats.org/officeDocument/2006/relationships/image" Target="../media/image11.jpg"/><Relationship Id="rId12" Type="http://schemas.openxmlformats.org/officeDocument/2006/relationships/image" Target="../media/image4.jpg"/><Relationship Id="rId2" Type="http://schemas.openxmlformats.org/officeDocument/2006/relationships/image" Target="../media/image27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jpg"/><Relationship Id="rId11" Type="http://schemas.openxmlformats.org/officeDocument/2006/relationships/image" Target="../media/image3.jpg"/><Relationship Id="rId5" Type="http://schemas.openxmlformats.org/officeDocument/2006/relationships/image" Target="../media/image10.jpg"/><Relationship Id="rId10" Type="http://schemas.openxmlformats.org/officeDocument/2006/relationships/image" Target="../media/image13.jpg"/><Relationship Id="rId4" Type="http://schemas.openxmlformats.org/officeDocument/2006/relationships/image" Target="../media/image28.jpg"/><Relationship Id="rId9" Type="http://schemas.openxmlformats.org/officeDocument/2006/relationships/image" Target="../media/image18.jp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13" Type="http://schemas.openxmlformats.org/officeDocument/2006/relationships/image" Target="../media/image23.jpg"/><Relationship Id="rId3" Type="http://schemas.openxmlformats.org/officeDocument/2006/relationships/image" Target="../media/image31.jpg"/><Relationship Id="rId7" Type="http://schemas.openxmlformats.org/officeDocument/2006/relationships/image" Target="../media/image3.jpg"/><Relationship Id="rId12" Type="http://schemas.openxmlformats.org/officeDocument/2006/relationships/image" Target="../media/image15.jpg"/><Relationship Id="rId2" Type="http://schemas.openxmlformats.org/officeDocument/2006/relationships/image" Target="../media/image30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jpg"/><Relationship Id="rId11" Type="http://schemas.openxmlformats.org/officeDocument/2006/relationships/image" Target="../media/image21.jpg"/><Relationship Id="rId5" Type="http://schemas.openxmlformats.org/officeDocument/2006/relationships/image" Target="../media/image7.jpg"/><Relationship Id="rId10" Type="http://schemas.openxmlformats.org/officeDocument/2006/relationships/image" Target="../media/image20.jpg"/><Relationship Id="rId4" Type="http://schemas.openxmlformats.org/officeDocument/2006/relationships/image" Target="../media/image32.jpg"/><Relationship Id="rId9" Type="http://schemas.openxmlformats.org/officeDocument/2006/relationships/image" Target="../media/image22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7" Type="http://schemas.openxmlformats.org/officeDocument/2006/relationships/image" Target="../media/image4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g"/><Relationship Id="rId5" Type="http://schemas.openxmlformats.org/officeDocument/2006/relationships/image" Target="../media/image35.jpg"/><Relationship Id="rId4" Type="http://schemas.openxmlformats.org/officeDocument/2006/relationships/image" Target="../media/image34.jp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jpg"/><Relationship Id="rId3" Type="http://schemas.openxmlformats.org/officeDocument/2006/relationships/image" Target="../media/image4.jpg"/><Relationship Id="rId7" Type="http://schemas.openxmlformats.org/officeDocument/2006/relationships/image" Target="../media/image39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jpg"/><Relationship Id="rId5" Type="http://schemas.openxmlformats.org/officeDocument/2006/relationships/image" Target="../media/image37.jpg"/><Relationship Id="rId4" Type="http://schemas.openxmlformats.org/officeDocument/2006/relationships/image" Target="../media/image3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60023" y="3200400"/>
            <a:ext cx="667194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b="0" i="1" spc="-5" dirty="0">
                <a:solidFill>
                  <a:srgbClr val="FFFF00"/>
                </a:solidFill>
                <a:latin typeface="Arial"/>
                <a:cs typeface="Arial"/>
              </a:rPr>
              <a:t>LA</a:t>
            </a:r>
            <a:r>
              <a:rPr sz="4800" b="0" i="1" spc="-225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4800" b="0" i="1" spc="-5" dirty="0">
                <a:solidFill>
                  <a:srgbClr val="FFFF00"/>
                </a:solidFill>
                <a:latin typeface="Arial"/>
                <a:cs typeface="Arial"/>
              </a:rPr>
              <a:t>NUTRICIÓ</a:t>
            </a:r>
            <a:r>
              <a:rPr sz="4800" b="0" i="1" spc="-55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4800" b="0" i="1" spc="-5" dirty="0">
                <a:solidFill>
                  <a:srgbClr val="FFFF00"/>
                </a:solidFill>
                <a:latin typeface="Arial"/>
                <a:cs typeface="Arial"/>
              </a:rPr>
              <a:t>HUMANA</a:t>
            </a:r>
            <a:endParaRPr sz="4800" dirty="0">
              <a:solidFill>
                <a:srgbClr val="FFFF00"/>
              </a:solidFill>
              <a:latin typeface="Arial"/>
              <a:cs typeface="Arial"/>
            </a:endParaRPr>
          </a:p>
        </p:txBody>
      </p:sp>
      <p:sp>
        <p:nvSpPr>
          <p:cNvPr id="4" name="Cuadro de texto 273">
            <a:extLst>
              <a:ext uri="{FF2B5EF4-FFF2-40B4-BE49-F238E27FC236}">
                <a16:creationId xmlns:a16="http://schemas.microsoft.com/office/drawing/2014/main" id="{011DD49D-10BE-4E7E-A351-E625E399EF04}"/>
              </a:ext>
            </a:extLst>
          </p:cNvPr>
          <p:cNvSpPr txBox="1"/>
          <p:nvPr/>
        </p:nvSpPr>
        <p:spPr>
          <a:xfrm>
            <a:off x="2947984" y="5937437"/>
            <a:ext cx="6296025" cy="409575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ca-ES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Autor pictogrames:</a:t>
            </a:r>
            <a:r>
              <a:rPr lang="ca-ES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Sergio </a:t>
            </a:r>
            <a:r>
              <a:rPr lang="ca-ES" sz="1000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Palao</a:t>
            </a:r>
            <a:r>
              <a:rPr lang="ca-ES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ca-ES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Procedència:</a:t>
            </a:r>
            <a:r>
              <a:rPr lang="ca-ES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ARASAAC (http://arasaac.org) </a:t>
            </a:r>
            <a:r>
              <a:rPr lang="ca-ES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Llicencia:</a:t>
            </a:r>
            <a:r>
              <a:rPr lang="ca-ES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CC (BY-NC-SA)</a:t>
            </a:r>
            <a:endParaRPr lang="ca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ca-ES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Propietat:</a:t>
            </a:r>
            <a:r>
              <a:rPr lang="ca-ES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Govern d’Aragó </a:t>
            </a:r>
            <a:r>
              <a:rPr lang="ca-ES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Editat</a:t>
            </a:r>
            <a:r>
              <a:rPr lang="ca-ES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Fund</a:t>
            </a:r>
            <a:r>
              <a:rPr lang="ca-ES" sz="1000" i="1" dirty="0">
                <a:solidFill>
                  <a:srgbClr val="000000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ació</a:t>
            </a:r>
            <a:r>
              <a:rPr lang="ca-ES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ADIMIR.</a:t>
            </a:r>
            <a:endParaRPr lang="ca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a-ES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object 2">
            <a:extLst>
              <a:ext uri="{FF2B5EF4-FFF2-40B4-BE49-F238E27FC236}">
                <a16:creationId xmlns:a16="http://schemas.microsoft.com/office/drawing/2014/main" id="{504273D2-279D-691B-9426-D3017F59A173}"/>
              </a:ext>
            </a:extLst>
          </p:cNvPr>
          <p:cNvSpPr txBox="1">
            <a:spLocks/>
          </p:cNvSpPr>
          <p:nvPr/>
        </p:nvSpPr>
        <p:spPr>
          <a:xfrm>
            <a:off x="2760023" y="2362200"/>
            <a:ext cx="667194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7200" b="1" i="0">
                <a:solidFill>
                  <a:schemeClr val="tx1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12700" algn="ctr">
              <a:spcBef>
                <a:spcPts val="100"/>
              </a:spcBef>
            </a:pPr>
            <a:r>
              <a:rPr lang="es-ES" sz="4800" b="0" i="1" kern="0" spc="-5" dirty="0">
                <a:solidFill>
                  <a:srgbClr val="FFFFFF"/>
                </a:solidFill>
                <a:latin typeface="Arial"/>
                <a:cs typeface="Arial"/>
              </a:rPr>
              <a:t>MEDI</a:t>
            </a:r>
            <a:endParaRPr lang="es-ES" sz="4800" kern="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2309" y="6372458"/>
            <a:ext cx="1274174" cy="298729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382995" y="213795"/>
            <a:ext cx="1366953" cy="764690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774143" y="607316"/>
            <a:ext cx="345757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90" dirty="0">
                <a:solidFill>
                  <a:srgbClr val="00B0F0"/>
                </a:solidFill>
              </a:rPr>
              <a:t>L’APARELL</a:t>
            </a:r>
            <a:r>
              <a:rPr sz="2800" spc="-55" dirty="0">
                <a:solidFill>
                  <a:srgbClr val="00B0F0"/>
                </a:solidFill>
              </a:rPr>
              <a:t> </a:t>
            </a:r>
            <a:r>
              <a:rPr sz="2800" spc="-35" dirty="0">
                <a:solidFill>
                  <a:srgbClr val="00B0F0"/>
                </a:solidFill>
              </a:rPr>
              <a:t>RESPIRATORI</a:t>
            </a:r>
            <a:endParaRPr sz="2800"/>
          </a:p>
        </p:txBody>
      </p:sp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818892" y="1648084"/>
            <a:ext cx="1461713" cy="1395272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6760856" y="1121726"/>
            <a:ext cx="3775075" cy="20510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8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INSPIRACIÓ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95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1800" spc="-5" dirty="0">
                <a:latin typeface="Calibri"/>
                <a:cs typeface="Calibri"/>
              </a:rPr>
              <a:t>LA</a:t>
            </a:r>
            <a:r>
              <a:rPr sz="1800" spc="-10" dirty="0">
                <a:latin typeface="Calibri"/>
                <a:cs typeface="Calibri"/>
              </a:rPr>
              <a:t> RESPIRACIÓ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35" dirty="0">
                <a:latin typeface="Calibri"/>
                <a:cs typeface="Calibri"/>
              </a:rPr>
              <a:t>CAPTA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spc="-15" dirty="0">
                <a:solidFill>
                  <a:srgbClr val="00B0F0"/>
                </a:solidFill>
                <a:latin typeface="Calibri"/>
                <a:cs typeface="Calibri"/>
              </a:rPr>
              <a:t>OXIGEN</a:t>
            </a:r>
            <a:r>
              <a:rPr sz="1800" spc="-5" dirty="0">
                <a:solidFill>
                  <a:srgbClr val="00B0F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DE </a:t>
            </a:r>
            <a:r>
              <a:rPr sz="1800" spc="-60" dirty="0">
                <a:latin typeface="Calibri"/>
                <a:cs typeface="Calibri"/>
              </a:rPr>
              <a:t>L’AIRE.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400">
              <a:latin typeface="Calibri"/>
              <a:cs typeface="Calibri"/>
            </a:endParaRPr>
          </a:p>
          <a:p>
            <a:pPr marL="102235" algn="ctr">
              <a:lnSpc>
                <a:spcPct val="100000"/>
              </a:lnSpc>
            </a:pPr>
            <a:r>
              <a:rPr sz="18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EXPIRACIÓ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550">
              <a:latin typeface="Calibri"/>
              <a:cs typeface="Calibri"/>
            </a:endParaRPr>
          </a:p>
          <a:p>
            <a:pPr marL="103505" algn="ctr">
              <a:lnSpc>
                <a:spcPct val="100000"/>
              </a:lnSpc>
            </a:pPr>
            <a:r>
              <a:rPr sz="1800" spc="-10" dirty="0">
                <a:latin typeface="Calibri"/>
                <a:cs typeface="Calibri"/>
              </a:rPr>
              <a:t>EXPULSA </a:t>
            </a:r>
            <a:r>
              <a:rPr sz="1800" spc="-15" dirty="0">
                <a:solidFill>
                  <a:srgbClr val="FF0000"/>
                </a:solidFill>
                <a:latin typeface="Calibri"/>
                <a:cs typeface="Calibri"/>
              </a:rPr>
              <a:t>DIÒXID </a:t>
            </a: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DE</a:t>
            </a:r>
            <a:r>
              <a:rPr sz="1800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CARBONI</a:t>
            </a:r>
            <a:r>
              <a:rPr sz="1800" spc="-5" dirty="0"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723656" y="4198921"/>
            <a:ext cx="584581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222222"/>
                </a:solidFill>
                <a:latin typeface="Calibri"/>
                <a:cs typeface="Calibri"/>
              </a:rPr>
              <a:t>EL </a:t>
            </a:r>
            <a:r>
              <a:rPr sz="1800" b="1" spc="-15" dirty="0">
                <a:solidFill>
                  <a:srgbClr val="222222"/>
                </a:solidFill>
                <a:latin typeface="Calibri"/>
                <a:cs typeface="Calibri"/>
              </a:rPr>
              <a:t>OXIGEN</a:t>
            </a:r>
            <a:r>
              <a:rPr sz="1800" b="1" spc="5" dirty="0">
                <a:solidFill>
                  <a:srgbClr val="222222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222222"/>
                </a:solidFill>
                <a:latin typeface="Calibri"/>
                <a:cs typeface="Calibri"/>
              </a:rPr>
              <a:t>ARRIBA</a:t>
            </a:r>
            <a:r>
              <a:rPr sz="1800" spc="-5" dirty="0">
                <a:solidFill>
                  <a:srgbClr val="222222"/>
                </a:solidFill>
                <a:latin typeface="Calibri"/>
                <a:cs typeface="Calibri"/>
              </a:rPr>
              <a:t> ALS PULMONS ON</a:t>
            </a:r>
            <a:r>
              <a:rPr sz="1800" spc="25" dirty="0">
                <a:solidFill>
                  <a:srgbClr val="222222"/>
                </a:solidFill>
                <a:latin typeface="Calibri"/>
                <a:cs typeface="Calibri"/>
              </a:rPr>
              <a:t> </a:t>
            </a:r>
            <a:r>
              <a:rPr sz="1800" b="1" spc="-15" dirty="0">
                <a:solidFill>
                  <a:srgbClr val="222222"/>
                </a:solidFill>
                <a:latin typeface="Calibri"/>
                <a:cs typeface="Calibri"/>
              </a:rPr>
              <a:t>BARREJA</a:t>
            </a:r>
            <a:r>
              <a:rPr sz="1800" b="1" spc="5" dirty="0">
                <a:solidFill>
                  <a:srgbClr val="222222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222222"/>
                </a:solidFill>
                <a:latin typeface="Calibri"/>
                <a:cs typeface="Calibri"/>
              </a:rPr>
              <a:t>AMB LA</a:t>
            </a:r>
            <a:r>
              <a:rPr sz="1800" spc="5" dirty="0">
                <a:solidFill>
                  <a:srgbClr val="222222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222222"/>
                </a:solidFill>
                <a:latin typeface="Calibri"/>
                <a:cs typeface="Calibri"/>
              </a:rPr>
              <a:t>SANG</a:t>
            </a:r>
            <a:r>
              <a:rPr sz="1800" spc="-10" dirty="0">
                <a:solidFill>
                  <a:srgbClr val="222222"/>
                </a:solidFill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298478" y="5257683"/>
            <a:ext cx="46602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222222"/>
                </a:solidFill>
                <a:latin typeface="Calibri"/>
                <a:cs typeface="Calibri"/>
              </a:rPr>
              <a:t>LA</a:t>
            </a:r>
            <a:r>
              <a:rPr sz="1800" spc="-15" dirty="0">
                <a:solidFill>
                  <a:srgbClr val="222222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222222"/>
                </a:solidFill>
                <a:latin typeface="Calibri"/>
                <a:cs typeface="Calibri"/>
              </a:rPr>
              <a:t>SANG </a:t>
            </a:r>
            <a:r>
              <a:rPr sz="1800" spc="-20" dirty="0">
                <a:solidFill>
                  <a:srgbClr val="222222"/>
                </a:solidFill>
                <a:latin typeface="Calibri"/>
                <a:cs typeface="Calibri"/>
              </a:rPr>
              <a:t>TRANSPORTA</a:t>
            </a:r>
            <a:r>
              <a:rPr sz="1800" spc="-10" dirty="0">
                <a:solidFill>
                  <a:srgbClr val="222222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222222"/>
                </a:solidFill>
                <a:latin typeface="Calibri"/>
                <a:cs typeface="Calibri"/>
              </a:rPr>
              <a:t>EL</a:t>
            </a:r>
            <a:r>
              <a:rPr sz="1800" spc="-10" dirty="0">
                <a:solidFill>
                  <a:srgbClr val="222222"/>
                </a:solidFill>
                <a:latin typeface="Calibri"/>
                <a:cs typeface="Calibri"/>
              </a:rPr>
              <a:t> </a:t>
            </a:r>
            <a:r>
              <a:rPr sz="1800" spc="-15" dirty="0">
                <a:solidFill>
                  <a:srgbClr val="222222"/>
                </a:solidFill>
                <a:latin typeface="Calibri"/>
                <a:cs typeface="Calibri"/>
              </a:rPr>
              <a:t>OXIGEN</a:t>
            </a:r>
            <a:r>
              <a:rPr sz="1800" spc="-10" dirty="0">
                <a:solidFill>
                  <a:srgbClr val="222222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222222"/>
                </a:solidFill>
                <a:latin typeface="Calibri"/>
                <a:cs typeface="Calibri"/>
              </a:rPr>
              <a:t>PER</a:t>
            </a:r>
            <a:r>
              <a:rPr sz="1800" spc="-10" dirty="0">
                <a:solidFill>
                  <a:srgbClr val="222222"/>
                </a:solidFill>
                <a:latin typeface="Calibri"/>
                <a:cs typeface="Calibri"/>
              </a:rPr>
              <a:t> </a:t>
            </a:r>
            <a:r>
              <a:rPr sz="1800" spc="-35" dirty="0">
                <a:solidFill>
                  <a:srgbClr val="222222"/>
                </a:solidFill>
                <a:latin typeface="Calibri"/>
                <a:cs typeface="Calibri"/>
              </a:rPr>
              <a:t>TOT</a:t>
            </a:r>
            <a:r>
              <a:rPr sz="1800" spc="-15" dirty="0">
                <a:solidFill>
                  <a:srgbClr val="222222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222222"/>
                </a:solidFill>
                <a:latin typeface="Calibri"/>
                <a:cs typeface="Calibri"/>
              </a:rPr>
              <a:t>EL</a:t>
            </a:r>
            <a:r>
              <a:rPr sz="1800" spc="-10" dirty="0">
                <a:solidFill>
                  <a:srgbClr val="222222"/>
                </a:solidFill>
                <a:latin typeface="Calibri"/>
                <a:cs typeface="Calibri"/>
              </a:rPr>
              <a:t> COS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8698893" y="4714192"/>
            <a:ext cx="421640" cy="346075"/>
            <a:chOff x="8698893" y="4714192"/>
            <a:chExt cx="421640" cy="346075"/>
          </a:xfrm>
        </p:grpSpPr>
        <p:sp>
          <p:nvSpPr>
            <p:cNvPr id="10" name="object 10"/>
            <p:cNvSpPr/>
            <p:nvPr/>
          </p:nvSpPr>
          <p:spPr>
            <a:xfrm>
              <a:off x="8855368" y="4720542"/>
              <a:ext cx="150495" cy="151130"/>
            </a:xfrm>
            <a:custGeom>
              <a:avLst/>
              <a:gdLst/>
              <a:ahLst/>
              <a:cxnLst/>
              <a:rect l="l" t="t" r="r" b="b"/>
              <a:pathLst>
                <a:path w="150495" h="151129">
                  <a:moveTo>
                    <a:pt x="75062" y="150890"/>
                  </a:moveTo>
                  <a:lnTo>
                    <a:pt x="45844" y="144962"/>
                  </a:lnTo>
                  <a:lnTo>
                    <a:pt x="21985" y="128793"/>
                  </a:lnTo>
                  <a:lnTo>
                    <a:pt x="5898" y="104812"/>
                  </a:lnTo>
                  <a:lnTo>
                    <a:pt x="0" y="75445"/>
                  </a:lnTo>
                  <a:lnTo>
                    <a:pt x="5898" y="46078"/>
                  </a:lnTo>
                  <a:lnTo>
                    <a:pt x="21985" y="22097"/>
                  </a:lnTo>
                  <a:lnTo>
                    <a:pt x="45844" y="5928"/>
                  </a:lnTo>
                  <a:lnTo>
                    <a:pt x="75062" y="0"/>
                  </a:lnTo>
                  <a:lnTo>
                    <a:pt x="89774" y="1463"/>
                  </a:lnTo>
                  <a:lnTo>
                    <a:pt x="128139" y="22097"/>
                  </a:lnTo>
                  <a:lnTo>
                    <a:pt x="148669" y="60658"/>
                  </a:lnTo>
                  <a:lnTo>
                    <a:pt x="150124" y="75445"/>
                  </a:lnTo>
                  <a:lnTo>
                    <a:pt x="144226" y="104812"/>
                  </a:lnTo>
                  <a:lnTo>
                    <a:pt x="128139" y="128793"/>
                  </a:lnTo>
                  <a:lnTo>
                    <a:pt x="104280" y="144962"/>
                  </a:lnTo>
                  <a:lnTo>
                    <a:pt x="75062" y="15089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8855368" y="4720542"/>
              <a:ext cx="150495" cy="151130"/>
            </a:xfrm>
            <a:custGeom>
              <a:avLst/>
              <a:gdLst/>
              <a:ahLst/>
              <a:cxnLst/>
              <a:rect l="l" t="t" r="r" b="b"/>
              <a:pathLst>
                <a:path w="150495" h="151129">
                  <a:moveTo>
                    <a:pt x="0" y="75445"/>
                  </a:moveTo>
                  <a:lnTo>
                    <a:pt x="5898" y="46078"/>
                  </a:lnTo>
                  <a:lnTo>
                    <a:pt x="21985" y="22097"/>
                  </a:lnTo>
                  <a:lnTo>
                    <a:pt x="45844" y="5928"/>
                  </a:lnTo>
                  <a:lnTo>
                    <a:pt x="75062" y="0"/>
                  </a:lnTo>
                  <a:lnTo>
                    <a:pt x="116707" y="12675"/>
                  </a:lnTo>
                  <a:lnTo>
                    <a:pt x="144411" y="46573"/>
                  </a:lnTo>
                  <a:lnTo>
                    <a:pt x="150124" y="75445"/>
                  </a:lnTo>
                  <a:lnTo>
                    <a:pt x="144226" y="104812"/>
                  </a:lnTo>
                  <a:lnTo>
                    <a:pt x="128139" y="128793"/>
                  </a:lnTo>
                  <a:lnTo>
                    <a:pt x="104280" y="144962"/>
                  </a:lnTo>
                  <a:lnTo>
                    <a:pt x="75062" y="150890"/>
                  </a:lnTo>
                  <a:lnTo>
                    <a:pt x="45844" y="144962"/>
                  </a:lnTo>
                  <a:lnTo>
                    <a:pt x="21985" y="128793"/>
                  </a:lnTo>
                  <a:lnTo>
                    <a:pt x="5898" y="104812"/>
                  </a:lnTo>
                  <a:lnTo>
                    <a:pt x="0" y="75445"/>
                  </a:lnTo>
                  <a:close/>
                </a:path>
              </a:pathLst>
            </a:custGeom>
            <a:ln w="12699">
              <a:solidFill>
                <a:srgbClr val="42719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8963945" y="4902426"/>
              <a:ext cx="150495" cy="151130"/>
            </a:xfrm>
            <a:custGeom>
              <a:avLst/>
              <a:gdLst/>
              <a:ahLst/>
              <a:cxnLst/>
              <a:rect l="l" t="t" r="r" b="b"/>
              <a:pathLst>
                <a:path w="150495" h="151129">
                  <a:moveTo>
                    <a:pt x="75062" y="150890"/>
                  </a:moveTo>
                  <a:lnTo>
                    <a:pt x="45844" y="144962"/>
                  </a:lnTo>
                  <a:lnTo>
                    <a:pt x="21985" y="128793"/>
                  </a:lnTo>
                  <a:lnTo>
                    <a:pt x="5898" y="104812"/>
                  </a:lnTo>
                  <a:lnTo>
                    <a:pt x="0" y="75445"/>
                  </a:lnTo>
                  <a:lnTo>
                    <a:pt x="5898" y="46078"/>
                  </a:lnTo>
                  <a:lnTo>
                    <a:pt x="21985" y="22097"/>
                  </a:lnTo>
                  <a:lnTo>
                    <a:pt x="45844" y="5928"/>
                  </a:lnTo>
                  <a:lnTo>
                    <a:pt x="75062" y="0"/>
                  </a:lnTo>
                  <a:lnTo>
                    <a:pt x="89774" y="1462"/>
                  </a:lnTo>
                  <a:lnTo>
                    <a:pt x="128139" y="22097"/>
                  </a:lnTo>
                  <a:lnTo>
                    <a:pt x="148669" y="60657"/>
                  </a:lnTo>
                  <a:lnTo>
                    <a:pt x="150124" y="75445"/>
                  </a:lnTo>
                  <a:lnTo>
                    <a:pt x="144226" y="104812"/>
                  </a:lnTo>
                  <a:lnTo>
                    <a:pt x="128139" y="128793"/>
                  </a:lnTo>
                  <a:lnTo>
                    <a:pt x="104280" y="144962"/>
                  </a:lnTo>
                  <a:lnTo>
                    <a:pt x="75062" y="15089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8963945" y="4902426"/>
              <a:ext cx="150495" cy="151130"/>
            </a:xfrm>
            <a:custGeom>
              <a:avLst/>
              <a:gdLst/>
              <a:ahLst/>
              <a:cxnLst/>
              <a:rect l="l" t="t" r="r" b="b"/>
              <a:pathLst>
                <a:path w="150495" h="151129">
                  <a:moveTo>
                    <a:pt x="0" y="75445"/>
                  </a:moveTo>
                  <a:lnTo>
                    <a:pt x="5898" y="46078"/>
                  </a:lnTo>
                  <a:lnTo>
                    <a:pt x="21985" y="22097"/>
                  </a:lnTo>
                  <a:lnTo>
                    <a:pt x="45844" y="5928"/>
                  </a:lnTo>
                  <a:lnTo>
                    <a:pt x="75062" y="0"/>
                  </a:lnTo>
                  <a:lnTo>
                    <a:pt x="116707" y="12675"/>
                  </a:lnTo>
                  <a:lnTo>
                    <a:pt x="144411" y="46573"/>
                  </a:lnTo>
                  <a:lnTo>
                    <a:pt x="150124" y="75445"/>
                  </a:lnTo>
                  <a:lnTo>
                    <a:pt x="144226" y="104812"/>
                  </a:lnTo>
                  <a:lnTo>
                    <a:pt x="128139" y="128793"/>
                  </a:lnTo>
                  <a:lnTo>
                    <a:pt x="104280" y="144962"/>
                  </a:lnTo>
                  <a:lnTo>
                    <a:pt x="75062" y="150890"/>
                  </a:lnTo>
                  <a:lnTo>
                    <a:pt x="45844" y="144962"/>
                  </a:lnTo>
                  <a:lnTo>
                    <a:pt x="21985" y="128793"/>
                  </a:lnTo>
                  <a:lnTo>
                    <a:pt x="5898" y="104812"/>
                  </a:lnTo>
                  <a:lnTo>
                    <a:pt x="0" y="75445"/>
                  </a:lnTo>
                  <a:close/>
                </a:path>
              </a:pathLst>
            </a:custGeom>
            <a:ln w="12699">
              <a:solidFill>
                <a:srgbClr val="42719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8705243" y="4882617"/>
              <a:ext cx="150495" cy="151130"/>
            </a:xfrm>
            <a:custGeom>
              <a:avLst/>
              <a:gdLst/>
              <a:ahLst/>
              <a:cxnLst/>
              <a:rect l="l" t="t" r="r" b="b"/>
              <a:pathLst>
                <a:path w="150495" h="151129">
                  <a:moveTo>
                    <a:pt x="75062" y="150890"/>
                  </a:moveTo>
                  <a:lnTo>
                    <a:pt x="45844" y="144962"/>
                  </a:lnTo>
                  <a:lnTo>
                    <a:pt x="21985" y="128793"/>
                  </a:lnTo>
                  <a:lnTo>
                    <a:pt x="5898" y="104812"/>
                  </a:lnTo>
                  <a:lnTo>
                    <a:pt x="0" y="75445"/>
                  </a:lnTo>
                  <a:lnTo>
                    <a:pt x="5898" y="46078"/>
                  </a:lnTo>
                  <a:lnTo>
                    <a:pt x="21985" y="22097"/>
                  </a:lnTo>
                  <a:lnTo>
                    <a:pt x="45844" y="5928"/>
                  </a:lnTo>
                  <a:lnTo>
                    <a:pt x="75062" y="0"/>
                  </a:lnTo>
                  <a:lnTo>
                    <a:pt x="89774" y="1463"/>
                  </a:lnTo>
                  <a:lnTo>
                    <a:pt x="128139" y="22097"/>
                  </a:lnTo>
                  <a:lnTo>
                    <a:pt x="148669" y="60658"/>
                  </a:lnTo>
                  <a:lnTo>
                    <a:pt x="150124" y="75445"/>
                  </a:lnTo>
                  <a:lnTo>
                    <a:pt x="144226" y="104812"/>
                  </a:lnTo>
                  <a:lnTo>
                    <a:pt x="128139" y="128793"/>
                  </a:lnTo>
                  <a:lnTo>
                    <a:pt x="104280" y="144962"/>
                  </a:lnTo>
                  <a:lnTo>
                    <a:pt x="75062" y="15089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8705243" y="4882617"/>
              <a:ext cx="150495" cy="151130"/>
            </a:xfrm>
            <a:custGeom>
              <a:avLst/>
              <a:gdLst/>
              <a:ahLst/>
              <a:cxnLst/>
              <a:rect l="l" t="t" r="r" b="b"/>
              <a:pathLst>
                <a:path w="150495" h="151129">
                  <a:moveTo>
                    <a:pt x="0" y="75445"/>
                  </a:moveTo>
                  <a:lnTo>
                    <a:pt x="5898" y="46078"/>
                  </a:lnTo>
                  <a:lnTo>
                    <a:pt x="21985" y="22097"/>
                  </a:lnTo>
                  <a:lnTo>
                    <a:pt x="45844" y="5928"/>
                  </a:lnTo>
                  <a:lnTo>
                    <a:pt x="75062" y="0"/>
                  </a:lnTo>
                  <a:lnTo>
                    <a:pt x="116707" y="12675"/>
                  </a:lnTo>
                  <a:lnTo>
                    <a:pt x="144411" y="46573"/>
                  </a:lnTo>
                  <a:lnTo>
                    <a:pt x="150124" y="75445"/>
                  </a:lnTo>
                  <a:lnTo>
                    <a:pt x="144226" y="104812"/>
                  </a:lnTo>
                  <a:lnTo>
                    <a:pt x="128139" y="128793"/>
                  </a:lnTo>
                  <a:lnTo>
                    <a:pt x="104280" y="144962"/>
                  </a:lnTo>
                  <a:lnTo>
                    <a:pt x="75062" y="150890"/>
                  </a:lnTo>
                  <a:lnTo>
                    <a:pt x="45844" y="144962"/>
                  </a:lnTo>
                  <a:lnTo>
                    <a:pt x="21985" y="128793"/>
                  </a:lnTo>
                  <a:lnTo>
                    <a:pt x="5898" y="104812"/>
                  </a:lnTo>
                  <a:lnTo>
                    <a:pt x="0" y="75445"/>
                  </a:lnTo>
                  <a:close/>
                </a:path>
              </a:pathLst>
            </a:custGeom>
            <a:ln w="12699">
              <a:solidFill>
                <a:srgbClr val="42719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6" name="object 1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9129746" y="5515224"/>
            <a:ext cx="938236" cy="938236"/>
          </a:xfrm>
          <a:prstGeom prst="rect">
            <a:avLst/>
          </a:prstGeom>
        </p:spPr>
      </p:pic>
      <p:pic>
        <p:nvPicPr>
          <p:cNvPr id="17" name="object 1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7865906" y="4571118"/>
            <a:ext cx="732183" cy="732183"/>
          </a:xfrm>
          <a:prstGeom prst="rect">
            <a:avLst/>
          </a:prstGeom>
        </p:spPr>
      </p:pic>
      <p:grpSp>
        <p:nvGrpSpPr>
          <p:cNvPr id="18" name="object 18"/>
          <p:cNvGrpSpPr/>
          <p:nvPr/>
        </p:nvGrpSpPr>
        <p:grpSpPr>
          <a:xfrm>
            <a:off x="7575329" y="5575334"/>
            <a:ext cx="897890" cy="793115"/>
            <a:chOff x="7575329" y="5575334"/>
            <a:chExt cx="897890" cy="793115"/>
          </a:xfrm>
        </p:grpSpPr>
        <p:pic>
          <p:nvPicPr>
            <p:cNvPr id="19" name="object 1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575329" y="5865508"/>
              <a:ext cx="897622" cy="502834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7700735" y="5746571"/>
              <a:ext cx="150495" cy="151130"/>
            </a:xfrm>
            <a:custGeom>
              <a:avLst/>
              <a:gdLst/>
              <a:ahLst/>
              <a:cxnLst/>
              <a:rect l="l" t="t" r="r" b="b"/>
              <a:pathLst>
                <a:path w="150495" h="151129">
                  <a:moveTo>
                    <a:pt x="75062" y="150890"/>
                  </a:moveTo>
                  <a:lnTo>
                    <a:pt x="45844" y="144962"/>
                  </a:lnTo>
                  <a:lnTo>
                    <a:pt x="21985" y="128793"/>
                  </a:lnTo>
                  <a:lnTo>
                    <a:pt x="5898" y="104812"/>
                  </a:lnTo>
                  <a:lnTo>
                    <a:pt x="0" y="75445"/>
                  </a:lnTo>
                  <a:lnTo>
                    <a:pt x="5898" y="46078"/>
                  </a:lnTo>
                  <a:lnTo>
                    <a:pt x="21985" y="22097"/>
                  </a:lnTo>
                  <a:lnTo>
                    <a:pt x="45844" y="5928"/>
                  </a:lnTo>
                  <a:lnTo>
                    <a:pt x="75062" y="0"/>
                  </a:lnTo>
                  <a:lnTo>
                    <a:pt x="89774" y="1463"/>
                  </a:lnTo>
                  <a:lnTo>
                    <a:pt x="128139" y="22097"/>
                  </a:lnTo>
                  <a:lnTo>
                    <a:pt x="148669" y="60658"/>
                  </a:lnTo>
                  <a:lnTo>
                    <a:pt x="150124" y="75445"/>
                  </a:lnTo>
                  <a:lnTo>
                    <a:pt x="144226" y="104812"/>
                  </a:lnTo>
                  <a:lnTo>
                    <a:pt x="128139" y="128793"/>
                  </a:lnTo>
                  <a:lnTo>
                    <a:pt x="104280" y="144962"/>
                  </a:lnTo>
                  <a:lnTo>
                    <a:pt x="75062" y="15089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7700735" y="5746571"/>
              <a:ext cx="150495" cy="151130"/>
            </a:xfrm>
            <a:custGeom>
              <a:avLst/>
              <a:gdLst/>
              <a:ahLst/>
              <a:cxnLst/>
              <a:rect l="l" t="t" r="r" b="b"/>
              <a:pathLst>
                <a:path w="150495" h="151129">
                  <a:moveTo>
                    <a:pt x="0" y="75445"/>
                  </a:moveTo>
                  <a:lnTo>
                    <a:pt x="5898" y="46078"/>
                  </a:lnTo>
                  <a:lnTo>
                    <a:pt x="21985" y="22097"/>
                  </a:lnTo>
                  <a:lnTo>
                    <a:pt x="45844" y="5928"/>
                  </a:lnTo>
                  <a:lnTo>
                    <a:pt x="75062" y="0"/>
                  </a:lnTo>
                  <a:lnTo>
                    <a:pt x="116707" y="12675"/>
                  </a:lnTo>
                  <a:lnTo>
                    <a:pt x="144411" y="46573"/>
                  </a:lnTo>
                  <a:lnTo>
                    <a:pt x="150124" y="75445"/>
                  </a:lnTo>
                  <a:lnTo>
                    <a:pt x="144226" y="104812"/>
                  </a:lnTo>
                  <a:lnTo>
                    <a:pt x="128139" y="128793"/>
                  </a:lnTo>
                  <a:lnTo>
                    <a:pt x="104280" y="144962"/>
                  </a:lnTo>
                  <a:lnTo>
                    <a:pt x="75062" y="150890"/>
                  </a:lnTo>
                  <a:lnTo>
                    <a:pt x="45844" y="144962"/>
                  </a:lnTo>
                  <a:lnTo>
                    <a:pt x="21985" y="128793"/>
                  </a:lnTo>
                  <a:lnTo>
                    <a:pt x="5898" y="104812"/>
                  </a:lnTo>
                  <a:lnTo>
                    <a:pt x="0" y="75445"/>
                  </a:lnTo>
                  <a:close/>
                </a:path>
              </a:pathLst>
            </a:custGeom>
            <a:ln w="12699">
              <a:solidFill>
                <a:srgbClr val="42719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7884404" y="5746571"/>
              <a:ext cx="150495" cy="151130"/>
            </a:xfrm>
            <a:custGeom>
              <a:avLst/>
              <a:gdLst/>
              <a:ahLst/>
              <a:cxnLst/>
              <a:rect l="l" t="t" r="r" b="b"/>
              <a:pathLst>
                <a:path w="150495" h="151129">
                  <a:moveTo>
                    <a:pt x="75062" y="150890"/>
                  </a:moveTo>
                  <a:lnTo>
                    <a:pt x="45844" y="144962"/>
                  </a:lnTo>
                  <a:lnTo>
                    <a:pt x="21985" y="128793"/>
                  </a:lnTo>
                  <a:lnTo>
                    <a:pt x="5898" y="104812"/>
                  </a:lnTo>
                  <a:lnTo>
                    <a:pt x="0" y="75445"/>
                  </a:lnTo>
                  <a:lnTo>
                    <a:pt x="5898" y="46078"/>
                  </a:lnTo>
                  <a:lnTo>
                    <a:pt x="21985" y="22097"/>
                  </a:lnTo>
                  <a:lnTo>
                    <a:pt x="45844" y="5928"/>
                  </a:lnTo>
                  <a:lnTo>
                    <a:pt x="75062" y="0"/>
                  </a:lnTo>
                  <a:lnTo>
                    <a:pt x="89774" y="1463"/>
                  </a:lnTo>
                  <a:lnTo>
                    <a:pt x="128139" y="22097"/>
                  </a:lnTo>
                  <a:lnTo>
                    <a:pt x="148669" y="60658"/>
                  </a:lnTo>
                  <a:lnTo>
                    <a:pt x="150124" y="75445"/>
                  </a:lnTo>
                  <a:lnTo>
                    <a:pt x="144226" y="104812"/>
                  </a:lnTo>
                  <a:lnTo>
                    <a:pt x="128139" y="128793"/>
                  </a:lnTo>
                  <a:lnTo>
                    <a:pt x="104280" y="144962"/>
                  </a:lnTo>
                  <a:lnTo>
                    <a:pt x="75062" y="15089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7884404" y="5746571"/>
              <a:ext cx="150495" cy="151130"/>
            </a:xfrm>
            <a:custGeom>
              <a:avLst/>
              <a:gdLst/>
              <a:ahLst/>
              <a:cxnLst/>
              <a:rect l="l" t="t" r="r" b="b"/>
              <a:pathLst>
                <a:path w="150495" h="151129">
                  <a:moveTo>
                    <a:pt x="0" y="75445"/>
                  </a:moveTo>
                  <a:lnTo>
                    <a:pt x="5898" y="46078"/>
                  </a:lnTo>
                  <a:lnTo>
                    <a:pt x="21985" y="22097"/>
                  </a:lnTo>
                  <a:lnTo>
                    <a:pt x="45844" y="5928"/>
                  </a:lnTo>
                  <a:lnTo>
                    <a:pt x="75062" y="0"/>
                  </a:lnTo>
                  <a:lnTo>
                    <a:pt x="116707" y="12675"/>
                  </a:lnTo>
                  <a:lnTo>
                    <a:pt x="144411" y="46573"/>
                  </a:lnTo>
                  <a:lnTo>
                    <a:pt x="150124" y="75445"/>
                  </a:lnTo>
                  <a:lnTo>
                    <a:pt x="144226" y="104812"/>
                  </a:lnTo>
                  <a:lnTo>
                    <a:pt x="128139" y="128793"/>
                  </a:lnTo>
                  <a:lnTo>
                    <a:pt x="104280" y="144962"/>
                  </a:lnTo>
                  <a:lnTo>
                    <a:pt x="75062" y="150890"/>
                  </a:lnTo>
                  <a:lnTo>
                    <a:pt x="45844" y="144962"/>
                  </a:lnTo>
                  <a:lnTo>
                    <a:pt x="21985" y="128793"/>
                  </a:lnTo>
                  <a:lnTo>
                    <a:pt x="5898" y="104812"/>
                  </a:lnTo>
                  <a:lnTo>
                    <a:pt x="0" y="75445"/>
                  </a:lnTo>
                  <a:close/>
                </a:path>
              </a:pathLst>
            </a:custGeom>
            <a:ln w="12699">
              <a:solidFill>
                <a:srgbClr val="42719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4" name="object 2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700736" y="5882657"/>
              <a:ext cx="353243" cy="353243"/>
            </a:xfrm>
            <a:prstGeom prst="rect">
              <a:avLst/>
            </a:prstGeom>
          </p:spPr>
        </p:pic>
        <p:sp>
          <p:nvSpPr>
            <p:cNvPr id="25" name="object 25"/>
            <p:cNvSpPr/>
            <p:nvPr/>
          </p:nvSpPr>
          <p:spPr>
            <a:xfrm>
              <a:off x="7789445" y="5581684"/>
              <a:ext cx="150495" cy="151130"/>
            </a:xfrm>
            <a:custGeom>
              <a:avLst/>
              <a:gdLst/>
              <a:ahLst/>
              <a:cxnLst/>
              <a:rect l="l" t="t" r="r" b="b"/>
              <a:pathLst>
                <a:path w="150495" h="151129">
                  <a:moveTo>
                    <a:pt x="75062" y="150891"/>
                  </a:moveTo>
                  <a:lnTo>
                    <a:pt x="45844" y="144962"/>
                  </a:lnTo>
                  <a:lnTo>
                    <a:pt x="21985" y="128793"/>
                  </a:lnTo>
                  <a:lnTo>
                    <a:pt x="5898" y="104812"/>
                  </a:lnTo>
                  <a:lnTo>
                    <a:pt x="0" y="75445"/>
                  </a:lnTo>
                  <a:lnTo>
                    <a:pt x="5898" y="46078"/>
                  </a:lnTo>
                  <a:lnTo>
                    <a:pt x="21985" y="22097"/>
                  </a:lnTo>
                  <a:lnTo>
                    <a:pt x="45844" y="5928"/>
                  </a:lnTo>
                  <a:lnTo>
                    <a:pt x="75062" y="0"/>
                  </a:lnTo>
                  <a:lnTo>
                    <a:pt x="89774" y="1463"/>
                  </a:lnTo>
                  <a:lnTo>
                    <a:pt x="128140" y="22097"/>
                  </a:lnTo>
                  <a:lnTo>
                    <a:pt x="148669" y="60658"/>
                  </a:lnTo>
                  <a:lnTo>
                    <a:pt x="150124" y="75445"/>
                  </a:lnTo>
                  <a:lnTo>
                    <a:pt x="144226" y="104812"/>
                  </a:lnTo>
                  <a:lnTo>
                    <a:pt x="128139" y="128793"/>
                  </a:lnTo>
                  <a:lnTo>
                    <a:pt x="104280" y="144962"/>
                  </a:lnTo>
                  <a:lnTo>
                    <a:pt x="75062" y="150891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7789445" y="5581684"/>
              <a:ext cx="150495" cy="151130"/>
            </a:xfrm>
            <a:custGeom>
              <a:avLst/>
              <a:gdLst/>
              <a:ahLst/>
              <a:cxnLst/>
              <a:rect l="l" t="t" r="r" b="b"/>
              <a:pathLst>
                <a:path w="150495" h="151129">
                  <a:moveTo>
                    <a:pt x="0" y="75445"/>
                  </a:moveTo>
                  <a:lnTo>
                    <a:pt x="5898" y="46078"/>
                  </a:lnTo>
                  <a:lnTo>
                    <a:pt x="21985" y="22097"/>
                  </a:lnTo>
                  <a:lnTo>
                    <a:pt x="45844" y="5928"/>
                  </a:lnTo>
                  <a:lnTo>
                    <a:pt x="75062" y="0"/>
                  </a:lnTo>
                  <a:lnTo>
                    <a:pt x="116707" y="12675"/>
                  </a:lnTo>
                  <a:lnTo>
                    <a:pt x="144411" y="46573"/>
                  </a:lnTo>
                  <a:lnTo>
                    <a:pt x="150124" y="75445"/>
                  </a:lnTo>
                  <a:lnTo>
                    <a:pt x="144226" y="104812"/>
                  </a:lnTo>
                  <a:lnTo>
                    <a:pt x="128139" y="128793"/>
                  </a:lnTo>
                  <a:lnTo>
                    <a:pt x="104280" y="144962"/>
                  </a:lnTo>
                  <a:lnTo>
                    <a:pt x="75062" y="150891"/>
                  </a:lnTo>
                  <a:lnTo>
                    <a:pt x="45844" y="144962"/>
                  </a:lnTo>
                  <a:lnTo>
                    <a:pt x="21985" y="128793"/>
                  </a:lnTo>
                  <a:lnTo>
                    <a:pt x="5898" y="104812"/>
                  </a:lnTo>
                  <a:lnTo>
                    <a:pt x="0" y="75445"/>
                  </a:lnTo>
                  <a:close/>
                </a:path>
              </a:pathLst>
            </a:custGeom>
            <a:ln w="12699">
              <a:solidFill>
                <a:srgbClr val="42719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1159071" y="5627015"/>
            <a:ext cx="28759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222222"/>
                </a:solidFill>
                <a:latin typeface="Calibri"/>
                <a:cs typeface="Calibri"/>
              </a:rPr>
              <a:t>SENSE</a:t>
            </a:r>
            <a:r>
              <a:rPr sz="1800" b="1" spc="-20" dirty="0">
                <a:solidFill>
                  <a:srgbClr val="222222"/>
                </a:solidFill>
                <a:latin typeface="Calibri"/>
                <a:cs typeface="Calibri"/>
              </a:rPr>
              <a:t> </a:t>
            </a:r>
            <a:r>
              <a:rPr sz="1800" b="1" spc="-15" dirty="0">
                <a:solidFill>
                  <a:srgbClr val="222222"/>
                </a:solidFill>
                <a:latin typeface="Calibri"/>
                <a:cs typeface="Calibri"/>
              </a:rPr>
              <a:t>OXIGEN</a:t>
            </a:r>
            <a:r>
              <a:rPr sz="1800" b="1" spc="-20" dirty="0">
                <a:solidFill>
                  <a:srgbClr val="222222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222222"/>
                </a:solidFill>
                <a:latin typeface="Calibri"/>
                <a:cs typeface="Calibri"/>
              </a:rPr>
              <a:t>NO</a:t>
            </a:r>
            <a:r>
              <a:rPr sz="1800" b="1" spc="-15" dirty="0">
                <a:solidFill>
                  <a:srgbClr val="222222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222222"/>
                </a:solidFill>
                <a:latin typeface="Calibri"/>
                <a:cs typeface="Calibri"/>
              </a:rPr>
              <a:t>HI</a:t>
            </a:r>
            <a:r>
              <a:rPr sz="1800" b="1" spc="-20" dirty="0">
                <a:solidFill>
                  <a:srgbClr val="222222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222222"/>
                </a:solidFill>
                <a:latin typeface="Calibri"/>
                <a:cs typeface="Calibri"/>
              </a:rPr>
              <a:t>HA</a:t>
            </a:r>
            <a:r>
              <a:rPr sz="1800" b="1" spc="-15" dirty="0">
                <a:solidFill>
                  <a:srgbClr val="222222"/>
                </a:solidFill>
                <a:latin typeface="Calibri"/>
                <a:cs typeface="Calibri"/>
              </a:rPr>
              <a:t> VIDA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935650" y="1474802"/>
            <a:ext cx="3528060" cy="3853815"/>
            <a:chOff x="935650" y="1474802"/>
            <a:chExt cx="3528060" cy="3853815"/>
          </a:xfrm>
        </p:grpSpPr>
        <p:pic>
          <p:nvPicPr>
            <p:cNvPr id="29" name="object 29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935650" y="1474802"/>
              <a:ext cx="3527791" cy="3853271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730738" y="3145614"/>
              <a:ext cx="1927113" cy="1756812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2309" y="6372458"/>
            <a:ext cx="1274174" cy="298729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382995" y="213795"/>
            <a:ext cx="1366953" cy="764690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774143" y="607316"/>
            <a:ext cx="348678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90" dirty="0">
                <a:solidFill>
                  <a:srgbClr val="FF0000"/>
                </a:solidFill>
              </a:rPr>
              <a:t>L’APARELL</a:t>
            </a:r>
            <a:r>
              <a:rPr sz="2800" spc="-50" dirty="0">
                <a:solidFill>
                  <a:srgbClr val="FF0000"/>
                </a:solidFill>
              </a:rPr>
              <a:t> </a:t>
            </a:r>
            <a:r>
              <a:rPr sz="2800" spc="-35" dirty="0">
                <a:solidFill>
                  <a:srgbClr val="FF0000"/>
                </a:solidFill>
              </a:rPr>
              <a:t>CIRCULATORI</a:t>
            </a:r>
            <a:endParaRPr sz="2800"/>
          </a:p>
        </p:txBody>
      </p:sp>
      <p:sp>
        <p:nvSpPr>
          <p:cNvPr id="5" name="object 5"/>
          <p:cNvSpPr txBox="1"/>
          <p:nvPr/>
        </p:nvSpPr>
        <p:spPr>
          <a:xfrm>
            <a:off x="3841861" y="1511770"/>
            <a:ext cx="71354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i="1" spc="-50" dirty="0">
                <a:latin typeface="Calibri"/>
                <a:cs typeface="Calibri"/>
              </a:rPr>
              <a:t>L’APARELL</a:t>
            </a:r>
            <a:r>
              <a:rPr sz="1800" b="1" i="1" spc="-5" dirty="0">
                <a:latin typeface="Calibri"/>
                <a:cs typeface="Calibri"/>
              </a:rPr>
              <a:t> </a:t>
            </a:r>
            <a:r>
              <a:rPr sz="1800" b="1" i="1" spc="-25" dirty="0">
                <a:latin typeface="Calibri"/>
                <a:cs typeface="Calibri"/>
              </a:rPr>
              <a:t>CIRCULATORI</a:t>
            </a:r>
            <a:r>
              <a:rPr sz="1800" b="1" i="1" spc="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S’ENCARREGA</a:t>
            </a:r>
            <a:r>
              <a:rPr sz="1800" spc="-5" dirty="0">
                <a:latin typeface="Calibri"/>
                <a:cs typeface="Calibri"/>
              </a:rPr>
              <a:t> DE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30" dirty="0">
                <a:latin typeface="Calibri"/>
                <a:cs typeface="Calibri"/>
              </a:rPr>
              <a:t>PORTAR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LA </a:t>
            </a:r>
            <a:r>
              <a:rPr sz="1800" spc="-10" dirty="0">
                <a:latin typeface="Calibri"/>
                <a:cs typeface="Calibri"/>
              </a:rPr>
              <a:t>SANG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PER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35" dirty="0">
                <a:latin typeface="Calibri"/>
                <a:cs typeface="Calibri"/>
              </a:rPr>
              <a:t>TOT</a:t>
            </a:r>
            <a:r>
              <a:rPr sz="1800" spc="-5" dirty="0">
                <a:latin typeface="Calibri"/>
                <a:cs typeface="Calibri"/>
              </a:rPr>
              <a:t> EL</a:t>
            </a:r>
            <a:r>
              <a:rPr sz="1800" spc="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COS.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980779" y="4510085"/>
            <a:ext cx="58597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35" dirty="0">
                <a:solidFill>
                  <a:srgbClr val="222222"/>
                </a:solidFill>
                <a:latin typeface="Calibri"/>
                <a:cs typeface="Calibri"/>
              </a:rPr>
              <a:t>TAMBÉ</a:t>
            </a:r>
            <a:r>
              <a:rPr sz="1800" spc="-5" dirty="0">
                <a:solidFill>
                  <a:srgbClr val="222222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222222"/>
                </a:solidFill>
                <a:latin typeface="Calibri"/>
                <a:cs typeface="Calibri"/>
              </a:rPr>
              <a:t>RECULLEN</a:t>
            </a:r>
            <a:r>
              <a:rPr sz="1800" spc="-5" dirty="0">
                <a:solidFill>
                  <a:srgbClr val="222222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222222"/>
                </a:solidFill>
                <a:latin typeface="Calibri"/>
                <a:cs typeface="Calibri"/>
              </a:rPr>
              <a:t>LES</a:t>
            </a:r>
            <a:r>
              <a:rPr sz="1800" spc="20" dirty="0">
                <a:solidFill>
                  <a:srgbClr val="222222"/>
                </a:solidFill>
                <a:latin typeface="Calibri"/>
                <a:cs typeface="Calibri"/>
              </a:rPr>
              <a:t> </a:t>
            </a:r>
            <a:r>
              <a:rPr sz="1800" b="1" i="1" spc="-20" dirty="0">
                <a:solidFill>
                  <a:srgbClr val="222222"/>
                </a:solidFill>
                <a:latin typeface="Calibri"/>
                <a:cs typeface="Calibri"/>
              </a:rPr>
              <a:t>SUBSTÀNCIES</a:t>
            </a:r>
            <a:r>
              <a:rPr sz="1800" b="1" i="1" spc="-5" dirty="0">
                <a:solidFill>
                  <a:srgbClr val="222222"/>
                </a:solidFill>
                <a:latin typeface="Calibri"/>
                <a:cs typeface="Calibri"/>
              </a:rPr>
              <a:t> </a:t>
            </a:r>
            <a:r>
              <a:rPr sz="1800" b="1" i="1" spc="-15" dirty="0">
                <a:solidFill>
                  <a:srgbClr val="222222"/>
                </a:solidFill>
                <a:latin typeface="Calibri"/>
                <a:cs typeface="Calibri"/>
              </a:rPr>
              <a:t>RESIDUALS</a:t>
            </a:r>
            <a:r>
              <a:rPr sz="1800" b="1" i="1" spc="15" dirty="0">
                <a:solidFill>
                  <a:srgbClr val="222222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222222"/>
                </a:solidFill>
                <a:latin typeface="Calibri"/>
                <a:cs typeface="Calibri"/>
              </a:rPr>
              <a:t>DE</a:t>
            </a:r>
            <a:r>
              <a:rPr sz="1800" dirty="0">
                <a:solidFill>
                  <a:srgbClr val="222222"/>
                </a:solidFill>
                <a:latin typeface="Calibri"/>
                <a:cs typeface="Calibri"/>
              </a:rPr>
              <a:t> </a:t>
            </a:r>
            <a:r>
              <a:rPr sz="1800" spc="-35" dirty="0">
                <a:solidFill>
                  <a:srgbClr val="222222"/>
                </a:solidFill>
                <a:latin typeface="Calibri"/>
                <a:cs typeface="Calibri"/>
              </a:rPr>
              <a:t>TOT</a:t>
            </a:r>
            <a:r>
              <a:rPr sz="1800" spc="-5" dirty="0">
                <a:solidFill>
                  <a:srgbClr val="222222"/>
                </a:solidFill>
                <a:latin typeface="Calibri"/>
                <a:cs typeface="Calibri"/>
              </a:rPr>
              <a:t> EL </a:t>
            </a:r>
            <a:r>
              <a:rPr sz="1800" spc="-10" dirty="0">
                <a:solidFill>
                  <a:srgbClr val="222222"/>
                </a:solidFill>
                <a:latin typeface="Calibri"/>
                <a:cs typeface="Calibri"/>
              </a:rPr>
              <a:t>COS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6394404" y="3091814"/>
            <a:ext cx="897890" cy="793115"/>
            <a:chOff x="6394404" y="3091814"/>
            <a:chExt cx="897890" cy="793115"/>
          </a:xfrm>
        </p:grpSpPr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394404" y="3381988"/>
              <a:ext cx="897622" cy="502834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6519811" y="3263051"/>
              <a:ext cx="150495" cy="151130"/>
            </a:xfrm>
            <a:custGeom>
              <a:avLst/>
              <a:gdLst/>
              <a:ahLst/>
              <a:cxnLst/>
              <a:rect l="l" t="t" r="r" b="b"/>
              <a:pathLst>
                <a:path w="150495" h="151129">
                  <a:moveTo>
                    <a:pt x="75062" y="150890"/>
                  </a:moveTo>
                  <a:lnTo>
                    <a:pt x="45844" y="144962"/>
                  </a:lnTo>
                  <a:lnTo>
                    <a:pt x="21985" y="128793"/>
                  </a:lnTo>
                  <a:lnTo>
                    <a:pt x="5898" y="104812"/>
                  </a:lnTo>
                  <a:lnTo>
                    <a:pt x="0" y="75445"/>
                  </a:lnTo>
                  <a:lnTo>
                    <a:pt x="5898" y="46078"/>
                  </a:lnTo>
                  <a:lnTo>
                    <a:pt x="21985" y="22097"/>
                  </a:lnTo>
                  <a:lnTo>
                    <a:pt x="45844" y="5928"/>
                  </a:lnTo>
                  <a:lnTo>
                    <a:pt x="75062" y="0"/>
                  </a:lnTo>
                  <a:lnTo>
                    <a:pt x="89774" y="1463"/>
                  </a:lnTo>
                  <a:lnTo>
                    <a:pt x="128139" y="22097"/>
                  </a:lnTo>
                  <a:lnTo>
                    <a:pt x="148669" y="60658"/>
                  </a:lnTo>
                  <a:lnTo>
                    <a:pt x="150124" y="75445"/>
                  </a:lnTo>
                  <a:lnTo>
                    <a:pt x="144226" y="104812"/>
                  </a:lnTo>
                  <a:lnTo>
                    <a:pt x="128139" y="128793"/>
                  </a:lnTo>
                  <a:lnTo>
                    <a:pt x="104280" y="144962"/>
                  </a:lnTo>
                  <a:lnTo>
                    <a:pt x="75062" y="15089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6519811" y="3263051"/>
              <a:ext cx="150495" cy="151130"/>
            </a:xfrm>
            <a:custGeom>
              <a:avLst/>
              <a:gdLst/>
              <a:ahLst/>
              <a:cxnLst/>
              <a:rect l="l" t="t" r="r" b="b"/>
              <a:pathLst>
                <a:path w="150495" h="151129">
                  <a:moveTo>
                    <a:pt x="0" y="75445"/>
                  </a:moveTo>
                  <a:lnTo>
                    <a:pt x="5898" y="46078"/>
                  </a:lnTo>
                  <a:lnTo>
                    <a:pt x="21985" y="22097"/>
                  </a:lnTo>
                  <a:lnTo>
                    <a:pt x="45844" y="5928"/>
                  </a:lnTo>
                  <a:lnTo>
                    <a:pt x="75062" y="0"/>
                  </a:lnTo>
                  <a:lnTo>
                    <a:pt x="116707" y="12675"/>
                  </a:lnTo>
                  <a:lnTo>
                    <a:pt x="144411" y="46573"/>
                  </a:lnTo>
                  <a:lnTo>
                    <a:pt x="150124" y="75445"/>
                  </a:lnTo>
                  <a:lnTo>
                    <a:pt x="144226" y="104812"/>
                  </a:lnTo>
                  <a:lnTo>
                    <a:pt x="128139" y="128793"/>
                  </a:lnTo>
                  <a:lnTo>
                    <a:pt x="104280" y="144962"/>
                  </a:lnTo>
                  <a:lnTo>
                    <a:pt x="75062" y="150890"/>
                  </a:lnTo>
                  <a:lnTo>
                    <a:pt x="45844" y="144962"/>
                  </a:lnTo>
                  <a:lnTo>
                    <a:pt x="21985" y="128793"/>
                  </a:lnTo>
                  <a:lnTo>
                    <a:pt x="5898" y="104812"/>
                  </a:lnTo>
                  <a:lnTo>
                    <a:pt x="0" y="75445"/>
                  </a:lnTo>
                  <a:close/>
                </a:path>
              </a:pathLst>
            </a:custGeom>
            <a:ln w="12699">
              <a:solidFill>
                <a:srgbClr val="42719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6703480" y="3263051"/>
              <a:ext cx="150495" cy="151130"/>
            </a:xfrm>
            <a:custGeom>
              <a:avLst/>
              <a:gdLst/>
              <a:ahLst/>
              <a:cxnLst/>
              <a:rect l="l" t="t" r="r" b="b"/>
              <a:pathLst>
                <a:path w="150495" h="151129">
                  <a:moveTo>
                    <a:pt x="75062" y="150890"/>
                  </a:moveTo>
                  <a:lnTo>
                    <a:pt x="45844" y="144962"/>
                  </a:lnTo>
                  <a:lnTo>
                    <a:pt x="21985" y="128793"/>
                  </a:lnTo>
                  <a:lnTo>
                    <a:pt x="5898" y="104812"/>
                  </a:lnTo>
                  <a:lnTo>
                    <a:pt x="0" y="75445"/>
                  </a:lnTo>
                  <a:lnTo>
                    <a:pt x="5898" y="46078"/>
                  </a:lnTo>
                  <a:lnTo>
                    <a:pt x="21985" y="22097"/>
                  </a:lnTo>
                  <a:lnTo>
                    <a:pt x="45844" y="5928"/>
                  </a:lnTo>
                  <a:lnTo>
                    <a:pt x="75062" y="0"/>
                  </a:lnTo>
                  <a:lnTo>
                    <a:pt x="89774" y="1463"/>
                  </a:lnTo>
                  <a:lnTo>
                    <a:pt x="128139" y="22097"/>
                  </a:lnTo>
                  <a:lnTo>
                    <a:pt x="148669" y="60658"/>
                  </a:lnTo>
                  <a:lnTo>
                    <a:pt x="150124" y="75445"/>
                  </a:lnTo>
                  <a:lnTo>
                    <a:pt x="144226" y="104812"/>
                  </a:lnTo>
                  <a:lnTo>
                    <a:pt x="128139" y="128793"/>
                  </a:lnTo>
                  <a:lnTo>
                    <a:pt x="104280" y="144962"/>
                  </a:lnTo>
                  <a:lnTo>
                    <a:pt x="75062" y="15089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6703480" y="3263051"/>
              <a:ext cx="150495" cy="151130"/>
            </a:xfrm>
            <a:custGeom>
              <a:avLst/>
              <a:gdLst/>
              <a:ahLst/>
              <a:cxnLst/>
              <a:rect l="l" t="t" r="r" b="b"/>
              <a:pathLst>
                <a:path w="150495" h="151129">
                  <a:moveTo>
                    <a:pt x="0" y="75445"/>
                  </a:moveTo>
                  <a:lnTo>
                    <a:pt x="5898" y="46078"/>
                  </a:lnTo>
                  <a:lnTo>
                    <a:pt x="21985" y="22097"/>
                  </a:lnTo>
                  <a:lnTo>
                    <a:pt x="45844" y="5928"/>
                  </a:lnTo>
                  <a:lnTo>
                    <a:pt x="75062" y="0"/>
                  </a:lnTo>
                  <a:lnTo>
                    <a:pt x="116707" y="12675"/>
                  </a:lnTo>
                  <a:lnTo>
                    <a:pt x="144411" y="46573"/>
                  </a:lnTo>
                  <a:lnTo>
                    <a:pt x="150124" y="75445"/>
                  </a:lnTo>
                  <a:lnTo>
                    <a:pt x="144226" y="104812"/>
                  </a:lnTo>
                  <a:lnTo>
                    <a:pt x="128139" y="128793"/>
                  </a:lnTo>
                  <a:lnTo>
                    <a:pt x="104280" y="144962"/>
                  </a:lnTo>
                  <a:lnTo>
                    <a:pt x="75062" y="150890"/>
                  </a:lnTo>
                  <a:lnTo>
                    <a:pt x="45844" y="144962"/>
                  </a:lnTo>
                  <a:lnTo>
                    <a:pt x="21985" y="128793"/>
                  </a:lnTo>
                  <a:lnTo>
                    <a:pt x="5898" y="104812"/>
                  </a:lnTo>
                  <a:lnTo>
                    <a:pt x="0" y="75445"/>
                  </a:lnTo>
                  <a:close/>
                </a:path>
              </a:pathLst>
            </a:custGeom>
            <a:ln w="12699">
              <a:solidFill>
                <a:srgbClr val="42719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3" name="object 1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519811" y="3399136"/>
              <a:ext cx="353243" cy="353243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6608521" y="3098164"/>
              <a:ext cx="150495" cy="151130"/>
            </a:xfrm>
            <a:custGeom>
              <a:avLst/>
              <a:gdLst/>
              <a:ahLst/>
              <a:cxnLst/>
              <a:rect l="l" t="t" r="r" b="b"/>
              <a:pathLst>
                <a:path w="150495" h="151130">
                  <a:moveTo>
                    <a:pt x="75062" y="150890"/>
                  </a:moveTo>
                  <a:lnTo>
                    <a:pt x="45844" y="144962"/>
                  </a:lnTo>
                  <a:lnTo>
                    <a:pt x="21985" y="128793"/>
                  </a:lnTo>
                  <a:lnTo>
                    <a:pt x="5898" y="104812"/>
                  </a:lnTo>
                  <a:lnTo>
                    <a:pt x="0" y="75445"/>
                  </a:lnTo>
                  <a:lnTo>
                    <a:pt x="5898" y="46078"/>
                  </a:lnTo>
                  <a:lnTo>
                    <a:pt x="21985" y="22097"/>
                  </a:lnTo>
                  <a:lnTo>
                    <a:pt x="45844" y="5928"/>
                  </a:lnTo>
                  <a:lnTo>
                    <a:pt x="75062" y="0"/>
                  </a:lnTo>
                  <a:lnTo>
                    <a:pt x="89774" y="1463"/>
                  </a:lnTo>
                  <a:lnTo>
                    <a:pt x="128140" y="22097"/>
                  </a:lnTo>
                  <a:lnTo>
                    <a:pt x="148669" y="60658"/>
                  </a:lnTo>
                  <a:lnTo>
                    <a:pt x="150124" y="75445"/>
                  </a:lnTo>
                  <a:lnTo>
                    <a:pt x="144226" y="104812"/>
                  </a:lnTo>
                  <a:lnTo>
                    <a:pt x="128139" y="128793"/>
                  </a:lnTo>
                  <a:lnTo>
                    <a:pt x="104280" y="144962"/>
                  </a:lnTo>
                  <a:lnTo>
                    <a:pt x="75062" y="15089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6608521" y="3098164"/>
              <a:ext cx="150495" cy="151130"/>
            </a:xfrm>
            <a:custGeom>
              <a:avLst/>
              <a:gdLst/>
              <a:ahLst/>
              <a:cxnLst/>
              <a:rect l="l" t="t" r="r" b="b"/>
              <a:pathLst>
                <a:path w="150495" h="151130">
                  <a:moveTo>
                    <a:pt x="0" y="75445"/>
                  </a:moveTo>
                  <a:lnTo>
                    <a:pt x="5898" y="46078"/>
                  </a:lnTo>
                  <a:lnTo>
                    <a:pt x="21985" y="22097"/>
                  </a:lnTo>
                  <a:lnTo>
                    <a:pt x="45844" y="5928"/>
                  </a:lnTo>
                  <a:lnTo>
                    <a:pt x="75062" y="0"/>
                  </a:lnTo>
                  <a:lnTo>
                    <a:pt x="116707" y="12675"/>
                  </a:lnTo>
                  <a:lnTo>
                    <a:pt x="144411" y="46573"/>
                  </a:lnTo>
                  <a:lnTo>
                    <a:pt x="150124" y="75445"/>
                  </a:lnTo>
                  <a:lnTo>
                    <a:pt x="144226" y="104812"/>
                  </a:lnTo>
                  <a:lnTo>
                    <a:pt x="128139" y="128793"/>
                  </a:lnTo>
                  <a:lnTo>
                    <a:pt x="104280" y="144962"/>
                  </a:lnTo>
                  <a:lnTo>
                    <a:pt x="75062" y="150890"/>
                  </a:lnTo>
                  <a:lnTo>
                    <a:pt x="45844" y="144962"/>
                  </a:lnTo>
                  <a:lnTo>
                    <a:pt x="21985" y="128793"/>
                  </a:lnTo>
                  <a:lnTo>
                    <a:pt x="5898" y="104812"/>
                  </a:lnTo>
                  <a:lnTo>
                    <a:pt x="0" y="75445"/>
                  </a:lnTo>
                  <a:close/>
                </a:path>
              </a:pathLst>
            </a:custGeom>
            <a:ln w="12699">
              <a:solidFill>
                <a:srgbClr val="42719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6377645" y="5136065"/>
            <a:ext cx="935355" cy="801370"/>
            <a:chOff x="6377645" y="5136065"/>
            <a:chExt cx="935355" cy="801370"/>
          </a:xfrm>
        </p:grpSpPr>
        <p:pic>
          <p:nvPicPr>
            <p:cNvPr id="17" name="object 1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377645" y="5471935"/>
              <a:ext cx="935159" cy="465501"/>
            </a:xfrm>
            <a:prstGeom prst="rect">
              <a:avLst/>
            </a:prstGeom>
          </p:spPr>
        </p:pic>
        <p:pic>
          <p:nvPicPr>
            <p:cNvPr id="18" name="object 18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594873" y="5136065"/>
              <a:ext cx="431481" cy="431481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6575275" y="5467401"/>
              <a:ext cx="406531" cy="406531"/>
            </a:xfrm>
            <a:prstGeom prst="rect">
              <a:avLst/>
            </a:prstGeom>
          </p:spPr>
        </p:pic>
      </p:grpSp>
      <p:pic>
        <p:nvPicPr>
          <p:cNvPr id="20" name="object 2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8462743" y="4997127"/>
            <a:ext cx="963401" cy="1461713"/>
          </a:xfrm>
          <a:prstGeom prst="rect">
            <a:avLst/>
          </a:prstGeom>
        </p:spPr>
      </p:pic>
      <p:pic>
        <p:nvPicPr>
          <p:cNvPr id="21" name="object 21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8875205" y="3003047"/>
            <a:ext cx="963402" cy="1461713"/>
          </a:xfrm>
          <a:prstGeom prst="rect">
            <a:avLst/>
          </a:prstGeom>
        </p:spPr>
      </p:pic>
      <p:sp>
        <p:nvSpPr>
          <p:cNvPr id="22" name="object 22"/>
          <p:cNvSpPr txBox="1"/>
          <p:nvPr/>
        </p:nvSpPr>
        <p:spPr>
          <a:xfrm>
            <a:off x="5223721" y="2653951"/>
            <a:ext cx="5620385" cy="1087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i="1" spc="-50" dirty="0">
                <a:latin typeface="Calibri"/>
                <a:cs typeface="Calibri"/>
              </a:rPr>
              <a:t>L’APARELL</a:t>
            </a:r>
            <a:r>
              <a:rPr sz="1800" b="1" i="1" spc="-15" dirty="0">
                <a:latin typeface="Calibri"/>
                <a:cs typeface="Calibri"/>
              </a:rPr>
              <a:t> </a:t>
            </a:r>
            <a:r>
              <a:rPr sz="1800" b="1" i="1" spc="-25" dirty="0">
                <a:latin typeface="Calibri"/>
                <a:cs typeface="Calibri"/>
              </a:rPr>
              <a:t>CIRCULATORI</a:t>
            </a:r>
            <a:r>
              <a:rPr sz="1800" b="1" i="1" spc="4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TRANSPORTA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ELS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b="1" i="1" spc="-5" dirty="0">
                <a:latin typeface="Calibri"/>
                <a:cs typeface="Calibri"/>
              </a:rPr>
              <a:t>NUTRIENTS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1500">
              <a:latin typeface="Calibri"/>
              <a:cs typeface="Calibri"/>
            </a:endParaRPr>
          </a:p>
          <a:p>
            <a:pPr marR="5080" algn="r">
              <a:lnSpc>
                <a:spcPct val="100000"/>
              </a:lnSpc>
            </a:pPr>
            <a:r>
              <a:rPr sz="1800" b="1" spc="-10" dirty="0">
                <a:solidFill>
                  <a:srgbClr val="FF0000"/>
                </a:solidFill>
                <a:latin typeface="Calibri"/>
                <a:cs typeface="Calibri"/>
              </a:rPr>
              <a:t>ARTÈRIES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52733" y="5686923"/>
            <a:ext cx="47771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Calibri"/>
                <a:cs typeface="Calibri"/>
              </a:rPr>
              <a:t>EL</a:t>
            </a:r>
            <a:r>
              <a:rPr sz="1800" b="1" spc="-10" dirty="0">
                <a:latin typeface="Calibri"/>
                <a:cs typeface="Calibri"/>
              </a:rPr>
              <a:t> COR</a:t>
            </a:r>
            <a:r>
              <a:rPr sz="1800" b="1" spc="-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IMPULSA </a:t>
            </a:r>
            <a:r>
              <a:rPr sz="1800" b="1" spc="-5" dirty="0">
                <a:latin typeface="Calibri"/>
                <a:cs typeface="Calibri"/>
              </a:rPr>
              <a:t>LA </a:t>
            </a:r>
            <a:r>
              <a:rPr sz="1800" b="1" spc="-10" dirty="0">
                <a:latin typeface="Calibri"/>
                <a:cs typeface="Calibri"/>
              </a:rPr>
              <a:t>SANG</a:t>
            </a:r>
            <a:r>
              <a:rPr sz="1800" b="1" spc="-5" dirty="0">
                <a:latin typeface="Calibri"/>
                <a:cs typeface="Calibri"/>
              </a:rPr>
              <a:t> PELS</a:t>
            </a:r>
            <a:r>
              <a:rPr sz="1800" b="1" spc="-10" dirty="0">
                <a:latin typeface="Calibri"/>
                <a:cs typeface="Calibri"/>
              </a:rPr>
              <a:t> </a:t>
            </a:r>
            <a:r>
              <a:rPr sz="1800" b="1" spc="-25" dirty="0">
                <a:latin typeface="Calibri"/>
                <a:cs typeface="Calibri"/>
              </a:rPr>
              <a:t>VASOS</a:t>
            </a:r>
            <a:r>
              <a:rPr sz="1800" b="1" spc="-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SANGUINIS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10086456" y="5513396"/>
            <a:ext cx="6400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00B0F0"/>
                </a:solidFill>
                <a:latin typeface="Calibri"/>
                <a:cs typeface="Calibri"/>
              </a:rPr>
              <a:t>VEN</a:t>
            </a:r>
            <a:r>
              <a:rPr sz="1800" b="1" spc="-20" dirty="0">
                <a:solidFill>
                  <a:srgbClr val="00B0F0"/>
                </a:solidFill>
                <a:latin typeface="Calibri"/>
                <a:cs typeface="Calibri"/>
              </a:rPr>
              <a:t>E</a:t>
            </a:r>
            <a:r>
              <a:rPr sz="1800" b="1" dirty="0">
                <a:solidFill>
                  <a:srgbClr val="00B0F0"/>
                </a:solidFill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544835" y="1772380"/>
            <a:ext cx="3960495" cy="3960495"/>
            <a:chOff x="544835" y="1772380"/>
            <a:chExt cx="3960495" cy="3960495"/>
          </a:xfrm>
        </p:grpSpPr>
        <p:pic>
          <p:nvPicPr>
            <p:cNvPr id="26" name="object 26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544835" y="1772380"/>
              <a:ext cx="3959999" cy="3959999"/>
            </a:xfrm>
            <a:prstGeom prst="rect">
              <a:avLst/>
            </a:prstGeom>
          </p:spPr>
        </p:pic>
        <p:sp>
          <p:nvSpPr>
            <p:cNvPr id="27" name="object 27"/>
            <p:cNvSpPr/>
            <p:nvPr/>
          </p:nvSpPr>
          <p:spPr>
            <a:xfrm>
              <a:off x="2279437" y="2758080"/>
              <a:ext cx="1286510" cy="1468755"/>
            </a:xfrm>
            <a:custGeom>
              <a:avLst/>
              <a:gdLst/>
              <a:ahLst/>
              <a:cxnLst/>
              <a:rect l="l" t="t" r="r" b="b"/>
              <a:pathLst>
                <a:path w="1286510" h="1468754">
                  <a:moveTo>
                    <a:pt x="1286408" y="1468148"/>
                  </a:moveTo>
                  <a:lnTo>
                    <a:pt x="0" y="1468148"/>
                  </a:lnTo>
                  <a:lnTo>
                    <a:pt x="0" y="0"/>
                  </a:lnTo>
                  <a:lnTo>
                    <a:pt x="1286408" y="0"/>
                  </a:lnTo>
                  <a:lnTo>
                    <a:pt x="1286408" y="1468148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8" name="object 28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2174984" y="2648509"/>
              <a:ext cx="1173707" cy="1501253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2309" y="6372458"/>
            <a:ext cx="1274174" cy="298729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382995" y="213795"/>
            <a:ext cx="1366953" cy="764690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70794" y="1502651"/>
            <a:ext cx="3420279" cy="4129088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774143" y="607316"/>
            <a:ext cx="307213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90" dirty="0">
                <a:solidFill>
                  <a:srgbClr val="FFC000"/>
                </a:solidFill>
              </a:rPr>
              <a:t>L’APARELL</a:t>
            </a:r>
            <a:r>
              <a:rPr sz="2800" spc="-40" dirty="0">
                <a:solidFill>
                  <a:srgbClr val="FFC000"/>
                </a:solidFill>
              </a:rPr>
              <a:t> </a:t>
            </a:r>
            <a:r>
              <a:rPr sz="2800" spc="-30" dirty="0">
                <a:solidFill>
                  <a:srgbClr val="FFC000"/>
                </a:solidFill>
              </a:rPr>
              <a:t>EXCRETOR</a:t>
            </a:r>
            <a:endParaRPr sz="2800"/>
          </a:p>
        </p:txBody>
      </p:sp>
      <p:sp>
        <p:nvSpPr>
          <p:cNvPr id="6" name="object 6"/>
          <p:cNvSpPr txBox="1"/>
          <p:nvPr/>
        </p:nvSpPr>
        <p:spPr>
          <a:xfrm>
            <a:off x="4030669" y="1217481"/>
            <a:ext cx="6989445" cy="15506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00"/>
              </a:spcBef>
            </a:pPr>
            <a:r>
              <a:rPr sz="1800" b="1" i="1" spc="-50" dirty="0">
                <a:latin typeface="Calibri"/>
                <a:cs typeface="Calibri"/>
              </a:rPr>
              <a:t>L’APARELL</a:t>
            </a:r>
            <a:r>
              <a:rPr sz="1800" b="1" i="1" spc="-10" dirty="0">
                <a:latin typeface="Calibri"/>
                <a:cs typeface="Calibri"/>
              </a:rPr>
              <a:t> </a:t>
            </a:r>
            <a:r>
              <a:rPr sz="1800" b="1" i="1" spc="-20" dirty="0">
                <a:latin typeface="Calibri"/>
                <a:cs typeface="Calibri"/>
              </a:rPr>
              <a:t>EXCRETOR</a:t>
            </a:r>
            <a:r>
              <a:rPr sz="1800" b="1" i="1" spc="20" dirty="0">
                <a:latin typeface="Calibri"/>
                <a:cs typeface="Calibri"/>
              </a:rPr>
              <a:t> </a:t>
            </a:r>
            <a:r>
              <a:rPr sz="1800" i="1" spc="-5" dirty="0">
                <a:latin typeface="Calibri"/>
                <a:cs typeface="Calibri"/>
              </a:rPr>
              <a:t>EXPULSA</a:t>
            </a:r>
            <a:r>
              <a:rPr sz="1800" i="1" spc="-10" dirty="0">
                <a:latin typeface="Calibri"/>
                <a:cs typeface="Calibri"/>
              </a:rPr>
              <a:t> LES</a:t>
            </a:r>
            <a:r>
              <a:rPr sz="1800" i="1" spc="-5" dirty="0">
                <a:latin typeface="Calibri"/>
                <a:cs typeface="Calibri"/>
              </a:rPr>
              <a:t> </a:t>
            </a:r>
            <a:r>
              <a:rPr sz="1800" i="1" spc="-20" dirty="0">
                <a:latin typeface="Calibri"/>
                <a:cs typeface="Calibri"/>
              </a:rPr>
              <a:t>SUBSTÀNCIES</a:t>
            </a:r>
            <a:r>
              <a:rPr sz="1800" i="1" spc="-10" dirty="0">
                <a:latin typeface="Calibri"/>
                <a:cs typeface="Calibri"/>
              </a:rPr>
              <a:t> RESIDUALS </a:t>
            </a:r>
            <a:r>
              <a:rPr sz="1800" i="1" spc="-5" dirty="0">
                <a:latin typeface="Calibri"/>
                <a:cs typeface="Calibri"/>
              </a:rPr>
              <a:t>QUE GENEREN </a:t>
            </a:r>
            <a:r>
              <a:rPr sz="1800" i="1" spc="-395" dirty="0">
                <a:latin typeface="Calibri"/>
                <a:cs typeface="Calibri"/>
              </a:rPr>
              <a:t> </a:t>
            </a:r>
            <a:r>
              <a:rPr sz="1800" i="1" spc="-5" dirty="0">
                <a:latin typeface="Calibri"/>
                <a:cs typeface="Calibri"/>
              </a:rPr>
              <a:t>EL</a:t>
            </a:r>
            <a:r>
              <a:rPr sz="1800" i="1" spc="-10" dirty="0">
                <a:latin typeface="Calibri"/>
                <a:cs typeface="Calibri"/>
              </a:rPr>
              <a:t> NOSTRE</a:t>
            </a:r>
            <a:r>
              <a:rPr sz="1800" i="1" spc="-5" dirty="0">
                <a:latin typeface="Calibri"/>
                <a:cs typeface="Calibri"/>
              </a:rPr>
              <a:t> COS</a:t>
            </a:r>
            <a:r>
              <a:rPr sz="1800" spc="-5" dirty="0"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800">
              <a:latin typeface="Calibri"/>
              <a:cs typeface="Calibri"/>
            </a:endParaRPr>
          </a:p>
          <a:p>
            <a:pPr marL="3810" algn="ctr">
              <a:lnSpc>
                <a:spcPct val="100000"/>
              </a:lnSpc>
              <a:spcBef>
                <a:spcPts val="1170"/>
              </a:spcBef>
            </a:pPr>
            <a:r>
              <a:rPr sz="1800" i="1" spc="-15" dirty="0">
                <a:latin typeface="Calibri"/>
                <a:cs typeface="Calibri"/>
              </a:rPr>
              <a:t>QUAN</a:t>
            </a:r>
            <a:r>
              <a:rPr sz="1800" i="1" spc="-5" dirty="0">
                <a:latin typeface="Calibri"/>
                <a:cs typeface="Calibri"/>
              </a:rPr>
              <a:t> ELS</a:t>
            </a:r>
            <a:r>
              <a:rPr sz="1800" i="1" spc="5" dirty="0">
                <a:latin typeface="Calibri"/>
                <a:cs typeface="Calibri"/>
              </a:rPr>
              <a:t> </a:t>
            </a:r>
            <a:r>
              <a:rPr sz="1800" b="1" i="1" spc="-5" dirty="0">
                <a:latin typeface="Calibri"/>
                <a:cs typeface="Calibri"/>
              </a:rPr>
              <a:t>NUTRIENTS </a:t>
            </a:r>
            <a:r>
              <a:rPr sz="1800" b="1" i="1" dirty="0">
                <a:latin typeface="Calibri"/>
                <a:cs typeface="Calibri"/>
              </a:rPr>
              <a:t>I</a:t>
            </a:r>
            <a:r>
              <a:rPr sz="1800" b="1" i="1" spc="-5" dirty="0">
                <a:latin typeface="Calibri"/>
                <a:cs typeface="Calibri"/>
              </a:rPr>
              <a:t> </a:t>
            </a:r>
            <a:r>
              <a:rPr sz="1800" b="1" i="1" spc="-35" dirty="0">
                <a:latin typeface="Calibri"/>
                <a:cs typeface="Calibri"/>
              </a:rPr>
              <a:t>L’OXIGEN</a:t>
            </a:r>
            <a:r>
              <a:rPr sz="1800" b="1" i="1" spc="-5" dirty="0">
                <a:latin typeface="Calibri"/>
                <a:cs typeface="Calibri"/>
              </a:rPr>
              <a:t> </a:t>
            </a:r>
            <a:r>
              <a:rPr sz="1800" b="1" i="1" spc="-10" dirty="0">
                <a:latin typeface="Calibri"/>
                <a:cs typeface="Calibri"/>
              </a:rPr>
              <a:t>ES</a:t>
            </a:r>
            <a:r>
              <a:rPr sz="1800" b="1" i="1" dirty="0">
                <a:latin typeface="Calibri"/>
                <a:cs typeface="Calibri"/>
              </a:rPr>
              <a:t> </a:t>
            </a:r>
            <a:r>
              <a:rPr sz="1800" b="1" i="1" spc="-10" dirty="0">
                <a:latin typeface="Calibri"/>
                <a:cs typeface="Calibri"/>
              </a:rPr>
              <a:t>TRANSFORMEN</a:t>
            </a:r>
            <a:r>
              <a:rPr sz="1800" b="1" i="1" spc="-5" dirty="0">
                <a:latin typeface="Calibri"/>
                <a:cs typeface="Calibri"/>
              </a:rPr>
              <a:t> EN </a:t>
            </a:r>
            <a:r>
              <a:rPr sz="1800" b="1" i="1" dirty="0">
                <a:latin typeface="Calibri"/>
                <a:cs typeface="Calibri"/>
              </a:rPr>
              <a:t>ENERGIA</a:t>
            </a:r>
            <a:r>
              <a:rPr sz="1800" i="1" dirty="0">
                <a:latin typeface="Calibri"/>
                <a:cs typeface="Calibri"/>
              </a:rPr>
              <a:t>,</a:t>
            </a:r>
            <a:r>
              <a:rPr sz="1800" i="1" spc="-5" dirty="0">
                <a:latin typeface="Calibri"/>
                <a:cs typeface="Calibri"/>
              </a:rPr>
              <a:t> EL </a:t>
            </a:r>
            <a:r>
              <a:rPr sz="1800" i="1" spc="-10" dirty="0">
                <a:latin typeface="Calibri"/>
                <a:cs typeface="Calibri"/>
              </a:rPr>
              <a:t>COS</a:t>
            </a:r>
            <a:endParaRPr sz="1800">
              <a:latin typeface="Calibri"/>
              <a:cs typeface="Calibri"/>
            </a:endParaRPr>
          </a:p>
          <a:p>
            <a:pPr marL="3810" algn="ctr">
              <a:lnSpc>
                <a:spcPct val="100000"/>
              </a:lnSpc>
            </a:pPr>
            <a:r>
              <a:rPr sz="1800" b="1" i="1" spc="-5" dirty="0">
                <a:latin typeface="Calibri"/>
                <a:cs typeface="Calibri"/>
              </a:rPr>
              <a:t>GENERA </a:t>
            </a:r>
            <a:r>
              <a:rPr sz="1800" i="1" spc="-20" dirty="0">
                <a:latin typeface="Calibri"/>
                <a:cs typeface="Calibri"/>
              </a:rPr>
              <a:t>SUBSTÀNCIES</a:t>
            </a:r>
            <a:r>
              <a:rPr sz="1800" i="1" spc="-5" dirty="0">
                <a:latin typeface="Calibri"/>
                <a:cs typeface="Calibri"/>
              </a:rPr>
              <a:t> QUE</a:t>
            </a:r>
            <a:r>
              <a:rPr sz="1800" i="1" spc="-10" dirty="0">
                <a:latin typeface="Calibri"/>
                <a:cs typeface="Calibri"/>
              </a:rPr>
              <a:t> </a:t>
            </a:r>
            <a:r>
              <a:rPr sz="1800" i="1" spc="-5" dirty="0">
                <a:latin typeface="Calibri"/>
                <a:cs typeface="Calibri"/>
              </a:rPr>
              <a:t>CAL ELIMINAR </a:t>
            </a:r>
            <a:r>
              <a:rPr sz="1800" i="1" spc="-10" dirty="0">
                <a:latin typeface="Calibri"/>
                <a:cs typeface="Calibri"/>
              </a:rPr>
              <a:t>PERQUÈ </a:t>
            </a:r>
            <a:r>
              <a:rPr sz="1800" i="1" spc="-5" dirty="0">
                <a:latin typeface="Calibri"/>
                <a:cs typeface="Calibri"/>
              </a:rPr>
              <a:t>SÓN</a:t>
            </a:r>
            <a:r>
              <a:rPr sz="1800" i="1" spc="20" dirty="0">
                <a:latin typeface="Calibri"/>
                <a:cs typeface="Calibri"/>
              </a:rPr>
              <a:t> </a:t>
            </a:r>
            <a:r>
              <a:rPr sz="1800" b="1" i="1" spc="-20" dirty="0">
                <a:latin typeface="Calibri"/>
                <a:cs typeface="Calibri"/>
              </a:rPr>
              <a:t>TÒXIQUES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9294214" y="5237900"/>
            <a:ext cx="1255793" cy="632055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8657848" y="5349549"/>
            <a:ext cx="431481" cy="431481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516121" y="4906943"/>
            <a:ext cx="469324" cy="498397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129737" y="4938505"/>
            <a:ext cx="467391" cy="479799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551291" y="5584098"/>
            <a:ext cx="471198" cy="337761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5192672" y="5607335"/>
            <a:ext cx="432820" cy="274674"/>
          </a:xfrm>
          <a:prstGeom prst="rect">
            <a:avLst/>
          </a:prstGeom>
        </p:spPr>
      </p:pic>
      <p:grpSp>
        <p:nvGrpSpPr>
          <p:cNvPr id="13" name="object 13"/>
          <p:cNvGrpSpPr/>
          <p:nvPr/>
        </p:nvGrpSpPr>
        <p:grpSpPr>
          <a:xfrm>
            <a:off x="5963706" y="3961815"/>
            <a:ext cx="2446655" cy="1924685"/>
            <a:chOff x="5963706" y="3961815"/>
            <a:chExt cx="2446655" cy="1924685"/>
          </a:xfrm>
        </p:grpSpPr>
        <p:sp>
          <p:nvSpPr>
            <p:cNvPr id="14" name="object 14"/>
            <p:cNvSpPr/>
            <p:nvPr/>
          </p:nvSpPr>
          <p:spPr>
            <a:xfrm>
              <a:off x="5970056" y="5407870"/>
              <a:ext cx="636270" cy="274320"/>
            </a:xfrm>
            <a:custGeom>
              <a:avLst/>
              <a:gdLst/>
              <a:ahLst/>
              <a:cxnLst/>
              <a:rect l="l" t="t" r="r" b="b"/>
              <a:pathLst>
                <a:path w="636270" h="274320">
                  <a:moveTo>
                    <a:pt x="499200" y="274076"/>
                  </a:moveTo>
                  <a:lnTo>
                    <a:pt x="499200" y="205557"/>
                  </a:lnTo>
                  <a:lnTo>
                    <a:pt x="0" y="205557"/>
                  </a:lnTo>
                  <a:lnTo>
                    <a:pt x="0" y="68518"/>
                  </a:lnTo>
                  <a:lnTo>
                    <a:pt x="499200" y="68518"/>
                  </a:lnTo>
                  <a:lnTo>
                    <a:pt x="499200" y="0"/>
                  </a:lnTo>
                  <a:lnTo>
                    <a:pt x="636238" y="137038"/>
                  </a:lnTo>
                  <a:lnTo>
                    <a:pt x="499200" y="274076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5970056" y="5407870"/>
              <a:ext cx="636270" cy="274320"/>
            </a:xfrm>
            <a:custGeom>
              <a:avLst/>
              <a:gdLst/>
              <a:ahLst/>
              <a:cxnLst/>
              <a:rect l="l" t="t" r="r" b="b"/>
              <a:pathLst>
                <a:path w="636270" h="274320">
                  <a:moveTo>
                    <a:pt x="499200" y="274076"/>
                  </a:moveTo>
                  <a:lnTo>
                    <a:pt x="499200" y="205557"/>
                  </a:lnTo>
                  <a:lnTo>
                    <a:pt x="0" y="205557"/>
                  </a:lnTo>
                  <a:lnTo>
                    <a:pt x="0" y="68518"/>
                  </a:lnTo>
                  <a:lnTo>
                    <a:pt x="499200" y="68518"/>
                  </a:lnTo>
                  <a:lnTo>
                    <a:pt x="499200" y="0"/>
                  </a:lnTo>
                  <a:lnTo>
                    <a:pt x="636238" y="137038"/>
                  </a:lnTo>
                  <a:lnTo>
                    <a:pt x="499200" y="274076"/>
                  </a:lnTo>
                  <a:close/>
                </a:path>
              </a:pathLst>
            </a:custGeom>
            <a:ln w="12699">
              <a:solidFill>
                <a:srgbClr val="42719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6645267" y="3961815"/>
              <a:ext cx="1764793" cy="1924661"/>
            </a:xfrm>
            <a:prstGeom prst="rect">
              <a:avLst/>
            </a:prstGeom>
          </p:spPr>
        </p:pic>
      </p:grpSp>
      <p:sp>
        <p:nvSpPr>
          <p:cNvPr id="17" name="object 17"/>
          <p:cNvSpPr txBox="1"/>
          <p:nvPr/>
        </p:nvSpPr>
        <p:spPr>
          <a:xfrm>
            <a:off x="6736768" y="3453477"/>
            <a:ext cx="19577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5" dirty="0">
                <a:solidFill>
                  <a:srgbClr val="FF0000"/>
                </a:solidFill>
                <a:latin typeface="Calibri"/>
                <a:cs typeface="Calibri"/>
              </a:rPr>
              <a:t>DIÒXID</a:t>
            </a:r>
            <a:r>
              <a:rPr sz="1800" spc="-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DE</a:t>
            </a:r>
            <a:r>
              <a:rPr sz="1800" spc="-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CARBONI</a:t>
            </a:r>
            <a:r>
              <a:rPr sz="1800" spc="-5" dirty="0"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8543660" y="4825329"/>
            <a:ext cx="23945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20" dirty="0">
                <a:solidFill>
                  <a:srgbClr val="FF0000"/>
                </a:solidFill>
                <a:latin typeface="Calibri"/>
                <a:cs typeface="Calibri"/>
              </a:rPr>
              <a:t>SUBSTÀNCIES</a:t>
            </a:r>
            <a:r>
              <a:rPr sz="1800" spc="-3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DE</a:t>
            </a:r>
            <a:r>
              <a:rPr sz="1800" spc="-3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REBUIG</a:t>
            </a:r>
            <a:r>
              <a:rPr sz="1800" spc="-5" dirty="0"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23813" y="2463337"/>
            <a:ext cx="4737100" cy="1031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600" b="0" i="1" spc="-110" dirty="0">
                <a:solidFill>
                  <a:srgbClr val="FFFFFF"/>
                </a:solidFill>
                <a:latin typeface="Arial"/>
                <a:cs typeface="Arial"/>
              </a:rPr>
              <a:t>ACTIVITATS</a:t>
            </a:r>
            <a:endParaRPr sz="66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238999" y="5955242"/>
            <a:ext cx="5713095" cy="344170"/>
          </a:xfrm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38250" marR="5080" indent="-1226185">
              <a:lnSpc>
                <a:spcPct val="107000"/>
              </a:lnSpc>
              <a:spcBef>
                <a:spcPts val="35"/>
              </a:spcBef>
            </a:pPr>
            <a:r>
              <a:rPr sz="1000" spc="-5" dirty="0">
                <a:latin typeface="Tahoma"/>
                <a:cs typeface="Tahoma"/>
              </a:rPr>
              <a:t>Autor</a:t>
            </a:r>
            <a:r>
              <a:rPr sz="1000" spc="-15" dirty="0">
                <a:latin typeface="Tahoma"/>
                <a:cs typeface="Tahoma"/>
              </a:rPr>
              <a:t> </a:t>
            </a:r>
            <a:r>
              <a:rPr sz="1000" spc="-5" dirty="0">
                <a:latin typeface="Tahoma"/>
                <a:cs typeface="Tahoma"/>
              </a:rPr>
              <a:t>pictogrames:</a:t>
            </a:r>
            <a:r>
              <a:rPr sz="1000" spc="5" dirty="0">
                <a:latin typeface="Tahoma"/>
                <a:cs typeface="Tahoma"/>
              </a:rPr>
              <a:t> </a:t>
            </a:r>
            <a:r>
              <a:rPr sz="1000" spc="-5" dirty="0">
                <a:latin typeface="Tahoma"/>
                <a:cs typeface="Tahoma"/>
              </a:rPr>
              <a:t>Sergio</a:t>
            </a:r>
            <a:r>
              <a:rPr sz="1000" spc="-10" dirty="0">
                <a:latin typeface="Tahoma"/>
                <a:cs typeface="Tahoma"/>
              </a:rPr>
              <a:t> </a:t>
            </a:r>
            <a:r>
              <a:rPr sz="1000" spc="-5" dirty="0">
                <a:latin typeface="Tahoma"/>
                <a:cs typeface="Tahoma"/>
              </a:rPr>
              <a:t>Palao Procedència: ARASAAC</a:t>
            </a:r>
            <a:r>
              <a:rPr sz="1000" spc="-10" dirty="0">
                <a:latin typeface="Tahoma"/>
                <a:cs typeface="Tahoma"/>
              </a:rPr>
              <a:t> </a:t>
            </a:r>
            <a:r>
              <a:rPr sz="1000" spc="-5" dirty="0">
                <a:latin typeface="Tahoma"/>
                <a:cs typeface="Tahoma"/>
              </a:rPr>
              <a:t>(http://arasaac.org)</a:t>
            </a:r>
            <a:r>
              <a:rPr sz="1000" spc="30" dirty="0">
                <a:latin typeface="Tahoma"/>
                <a:cs typeface="Tahoma"/>
              </a:rPr>
              <a:t> </a:t>
            </a:r>
            <a:r>
              <a:rPr sz="1000" spc="-5" dirty="0">
                <a:latin typeface="Tahoma"/>
                <a:cs typeface="Tahoma"/>
              </a:rPr>
              <a:t>Licència: CC</a:t>
            </a:r>
            <a:r>
              <a:rPr sz="1000" spc="-10" dirty="0">
                <a:latin typeface="Tahoma"/>
                <a:cs typeface="Tahoma"/>
              </a:rPr>
              <a:t> </a:t>
            </a:r>
            <a:r>
              <a:rPr sz="1000" spc="-5" dirty="0">
                <a:latin typeface="Tahoma"/>
                <a:cs typeface="Tahoma"/>
              </a:rPr>
              <a:t>(BY-NC-SA) </a:t>
            </a:r>
            <a:r>
              <a:rPr sz="1000" dirty="0">
                <a:latin typeface="Tahoma"/>
                <a:cs typeface="Tahoma"/>
              </a:rPr>
              <a:t> </a:t>
            </a:r>
            <a:r>
              <a:rPr sz="1000" spc="-5" dirty="0">
                <a:latin typeface="Tahoma"/>
                <a:cs typeface="Tahoma"/>
              </a:rPr>
              <a:t>Propietat: Gobierno de Aragón</a:t>
            </a:r>
            <a:r>
              <a:rPr sz="1000" spc="10" dirty="0">
                <a:latin typeface="Tahoma"/>
                <a:cs typeface="Tahoma"/>
              </a:rPr>
              <a:t> </a:t>
            </a:r>
            <a:r>
              <a:rPr sz="1000" spc="-5" dirty="0">
                <a:latin typeface="Tahoma"/>
                <a:cs typeface="Tahoma"/>
              </a:rPr>
              <a:t>Editat:</a:t>
            </a:r>
            <a:r>
              <a:rPr sz="1000" spc="-10" dirty="0">
                <a:latin typeface="Tahoma"/>
                <a:cs typeface="Tahoma"/>
              </a:rPr>
              <a:t> </a:t>
            </a:r>
            <a:r>
              <a:rPr sz="1000" spc="-5" dirty="0">
                <a:latin typeface="Tahoma"/>
                <a:cs typeface="Tahoma"/>
              </a:rPr>
              <a:t>Fundación ADIMIR.</a:t>
            </a:r>
            <a:endParaRPr sz="100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81425" y="1500406"/>
            <a:ext cx="8047355" cy="269303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527050" indent="-514984">
              <a:lnSpc>
                <a:spcPct val="100000"/>
              </a:lnSpc>
              <a:spcBef>
                <a:spcPts val="120"/>
              </a:spcBef>
              <a:buFont typeface="Arial MT"/>
              <a:buChar char="•"/>
              <a:tabLst>
                <a:tab pos="527050" algn="l"/>
                <a:tab pos="527685" algn="l"/>
              </a:tabLst>
            </a:pPr>
            <a:r>
              <a:rPr sz="2950" spc="5" dirty="0">
                <a:latin typeface="Calibri"/>
                <a:cs typeface="Calibri"/>
              </a:rPr>
              <a:t>QUÈ</a:t>
            </a:r>
            <a:r>
              <a:rPr sz="2950" spc="-10" dirty="0">
                <a:latin typeface="Calibri"/>
                <a:cs typeface="Calibri"/>
              </a:rPr>
              <a:t> </a:t>
            </a:r>
            <a:r>
              <a:rPr sz="2950" spc="5" dirty="0">
                <a:latin typeface="Calibri"/>
                <a:cs typeface="Calibri"/>
              </a:rPr>
              <a:t>ENS</a:t>
            </a:r>
            <a:r>
              <a:rPr sz="2950" spc="-5" dirty="0">
                <a:latin typeface="Calibri"/>
                <a:cs typeface="Calibri"/>
              </a:rPr>
              <a:t> </a:t>
            </a:r>
            <a:r>
              <a:rPr sz="2950" dirty="0">
                <a:latin typeface="Calibri"/>
                <a:cs typeface="Calibri"/>
              </a:rPr>
              <a:t>APORTEN</a:t>
            </a:r>
            <a:r>
              <a:rPr sz="2950" spc="-5" dirty="0">
                <a:latin typeface="Calibri"/>
                <a:cs typeface="Calibri"/>
              </a:rPr>
              <a:t> </a:t>
            </a:r>
            <a:r>
              <a:rPr sz="2950" spc="5" dirty="0">
                <a:latin typeface="Calibri"/>
                <a:cs typeface="Calibri"/>
              </a:rPr>
              <a:t>ELS</a:t>
            </a:r>
            <a:r>
              <a:rPr sz="2950" dirty="0">
                <a:latin typeface="Calibri"/>
                <a:cs typeface="Calibri"/>
              </a:rPr>
              <a:t> ALIMENTS</a:t>
            </a:r>
            <a:r>
              <a:rPr sz="2950" spc="-5" dirty="0">
                <a:latin typeface="Calibri"/>
                <a:cs typeface="Calibri"/>
              </a:rPr>
              <a:t> </a:t>
            </a:r>
            <a:r>
              <a:rPr sz="2950" spc="5" dirty="0">
                <a:latin typeface="Calibri"/>
                <a:cs typeface="Calibri"/>
              </a:rPr>
              <a:t>?</a:t>
            </a:r>
            <a:endParaRPr sz="29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 MT"/>
              <a:buChar char="•"/>
            </a:pPr>
            <a:endParaRPr sz="3800">
              <a:latin typeface="Calibri"/>
              <a:cs typeface="Calibri"/>
            </a:endParaRPr>
          </a:p>
          <a:p>
            <a:pPr marL="684530" lvl="1" indent="-349885">
              <a:lnSpc>
                <a:spcPct val="100000"/>
              </a:lnSpc>
              <a:buAutoNum type="arabicPeriod"/>
              <a:tabLst>
                <a:tab pos="685165" algn="l"/>
              </a:tabLst>
            </a:pPr>
            <a:r>
              <a:rPr sz="2800" i="1" spc="-15" dirty="0">
                <a:latin typeface="Calibri"/>
                <a:cs typeface="Calibri"/>
              </a:rPr>
              <a:t>RES</a:t>
            </a:r>
            <a:r>
              <a:rPr sz="2800" i="1" spc="-30" dirty="0">
                <a:latin typeface="Calibri"/>
                <a:cs typeface="Calibri"/>
              </a:rPr>
              <a:t> </a:t>
            </a:r>
            <a:r>
              <a:rPr sz="2800" i="1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buFont typeface="Calibri"/>
              <a:buAutoNum type="arabicPeriod"/>
            </a:pPr>
            <a:endParaRPr sz="28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30"/>
              </a:spcBef>
              <a:buFont typeface="Calibri"/>
              <a:buAutoNum type="arabicPeriod"/>
            </a:pPr>
            <a:endParaRPr sz="2150">
              <a:latin typeface="Calibri"/>
              <a:cs typeface="Calibri"/>
            </a:endParaRPr>
          </a:p>
          <a:p>
            <a:pPr marL="667385" lvl="1" indent="-350520">
              <a:lnSpc>
                <a:spcPct val="100000"/>
              </a:lnSpc>
              <a:buFont typeface="Calibri"/>
              <a:buAutoNum type="arabicPeriod"/>
              <a:tabLst>
                <a:tab pos="668020" algn="l"/>
              </a:tabLst>
            </a:pPr>
            <a:r>
              <a:rPr sz="2800" spc="-40" dirty="0">
                <a:latin typeface="Calibri"/>
                <a:cs typeface="Calibri"/>
              </a:rPr>
              <a:t>MATÈRIA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PER</a:t>
            </a:r>
            <a:r>
              <a:rPr sz="2800" spc="-10" dirty="0">
                <a:latin typeface="Calibri"/>
                <a:cs typeface="Calibri"/>
              </a:rPr>
              <a:t> CONSTRUIR,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ENERGIA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SENTIR </a:t>
            </a:r>
            <a:r>
              <a:rPr sz="2800" spc="-10" dirty="0">
                <a:latin typeface="Calibri"/>
                <a:cs typeface="Calibri"/>
              </a:rPr>
              <a:t>SANS.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09571" y="400519"/>
            <a:ext cx="3000375" cy="6292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950" b="0" spc="-10" dirty="0">
                <a:solidFill>
                  <a:srgbClr val="002060"/>
                </a:solidFill>
                <a:latin typeface="Calibri"/>
                <a:cs typeface="Calibri"/>
              </a:rPr>
              <a:t>QÜESTIONARI.</a:t>
            </a:r>
            <a:endParaRPr sz="395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86361" y="5127932"/>
            <a:ext cx="292798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-5" dirty="0">
                <a:latin typeface="Calibri"/>
                <a:cs typeface="Calibri"/>
              </a:rPr>
              <a:t>3.</a:t>
            </a:r>
            <a:r>
              <a:rPr sz="2800" i="1" spc="-50" dirty="0">
                <a:latin typeface="Calibri"/>
                <a:cs typeface="Calibri"/>
              </a:rPr>
              <a:t> </a:t>
            </a:r>
            <a:r>
              <a:rPr sz="2800" i="1" spc="-10" dirty="0">
                <a:latin typeface="Calibri"/>
                <a:cs typeface="Calibri"/>
              </a:rPr>
              <a:t>NOMÉS</a:t>
            </a:r>
            <a:r>
              <a:rPr sz="2800" i="1" spc="-45" dirty="0">
                <a:latin typeface="Calibri"/>
                <a:cs typeface="Calibri"/>
              </a:rPr>
              <a:t> </a:t>
            </a:r>
            <a:r>
              <a:rPr sz="2800" i="1" spc="-5" dirty="0">
                <a:latin typeface="Calibri"/>
                <a:cs typeface="Calibri"/>
              </a:rPr>
              <a:t>ENERGIA.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8628" y="6413084"/>
            <a:ext cx="1283755" cy="298162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6055919" y="4650878"/>
            <a:ext cx="5193030" cy="878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83055" marR="5080" indent="-1570990">
              <a:lnSpc>
                <a:spcPct val="100000"/>
              </a:lnSpc>
              <a:spcBef>
                <a:spcPts val="100"/>
              </a:spcBef>
            </a:pPr>
            <a:r>
              <a:rPr sz="2800" spc="-40" dirty="0">
                <a:latin typeface="Calibri"/>
                <a:cs typeface="Calibri"/>
              </a:rPr>
              <a:t>MATÈRIA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PER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CONSTRUIR,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ENERGIA </a:t>
            </a:r>
            <a:r>
              <a:rPr sz="2800" spc="-6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SENTIR</a:t>
            </a:r>
            <a:r>
              <a:rPr sz="2800" spc="-10" dirty="0">
                <a:latin typeface="Calibri"/>
                <a:cs typeface="Calibri"/>
              </a:rPr>
              <a:t> SANS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382995" y="213795"/>
            <a:ext cx="1366953" cy="764690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952335" y="2601752"/>
            <a:ext cx="755969" cy="707197"/>
          </a:xfrm>
          <a:prstGeom prst="rect">
            <a:avLst/>
          </a:prstGeom>
        </p:spPr>
      </p:pic>
      <p:grpSp>
        <p:nvGrpSpPr>
          <p:cNvPr id="9" name="object 9"/>
          <p:cNvGrpSpPr/>
          <p:nvPr/>
        </p:nvGrpSpPr>
        <p:grpSpPr>
          <a:xfrm>
            <a:off x="8621128" y="1518429"/>
            <a:ext cx="1870710" cy="1813560"/>
            <a:chOff x="8621128" y="1518429"/>
            <a:chExt cx="1870710" cy="1813560"/>
          </a:xfrm>
        </p:grpSpPr>
        <p:pic>
          <p:nvPicPr>
            <p:cNvPr id="10" name="object 1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713618" y="1618051"/>
              <a:ext cx="719999" cy="474450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771362" y="1518429"/>
              <a:ext cx="719999" cy="699190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8621128" y="2535968"/>
              <a:ext cx="600090" cy="795953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9185682" y="2036121"/>
              <a:ext cx="719999" cy="719999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93416" y="1500406"/>
            <a:ext cx="6978650" cy="27216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815340" indent="-515620">
              <a:lnSpc>
                <a:spcPct val="100000"/>
              </a:lnSpc>
              <a:spcBef>
                <a:spcPts val="120"/>
              </a:spcBef>
              <a:buFont typeface="Arial MT"/>
              <a:buChar char="•"/>
              <a:tabLst>
                <a:tab pos="815340" algn="l"/>
                <a:tab pos="815975" algn="l"/>
              </a:tabLst>
            </a:pPr>
            <a:r>
              <a:rPr sz="2950" spc="-20" dirty="0">
                <a:latin typeface="Calibri"/>
                <a:cs typeface="Calibri"/>
              </a:rPr>
              <a:t>SUBSTÀNCIES</a:t>
            </a:r>
            <a:r>
              <a:rPr sz="2950" spc="-15" dirty="0">
                <a:latin typeface="Calibri"/>
                <a:cs typeface="Calibri"/>
              </a:rPr>
              <a:t> </a:t>
            </a:r>
            <a:r>
              <a:rPr sz="2950" dirty="0">
                <a:latin typeface="Calibri"/>
                <a:cs typeface="Calibri"/>
              </a:rPr>
              <a:t>NUTRITIVES</a:t>
            </a:r>
            <a:r>
              <a:rPr sz="2950" spc="-15" dirty="0">
                <a:latin typeface="Calibri"/>
                <a:cs typeface="Calibri"/>
              </a:rPr>
              <a:t> </a:t>
            </a:r>
            <a:r>
              <a:rPr sz="2950" dirty="0">
                <a:latin typeface="Calibri"/>
                <a:cs typeface="Calibri"/>
              </a:rPr>
              <a:t>REALITZEN</a:t>
            </a:r>
            <a:r>
              <a:rPr sz="2950" spc="35" dirty="0">
                <a:latin typeface="Calibri"/>
                <a:cs typeface="Calibri"/>
              </a:rPr>
              <a:t> </a:t>
            </a:r>
            <a:r>
              <a:rPr sz="2950" b="1" i="1" spc="20" dirty="0">
                <a:latin typeface="Arial"/>
                <a:cs typeface="Arial"/>
              </a:rPr>
              <a:t>…</a:t>
            </a:r>
            <a:endParaRPr sz="29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3300">
              <a:latin typeface="Arial"/>
              <a:cs typeface="Arial"/>
            </a:endParaRPr>
          </a:p>
          <a:p>
            <a:pPr marL="367665" indent="-355600">
              <a:lnSpc>
                <a:spcPct val="100000"/>
              </a:lnSpc>
              <a:buAutoNum type="arabicPeriod"/>
              <a:tabLst>
                <a:tab pos="368300" algn="l"/>
              </a:tabLst>
            </a:pPr>
            <a:r>
              <a:rPr sz="2800" i="1" spc="-5" dirty="0">
                <a:latin typeface="Calibri"/>
                <a:cs typeface="Calibri"/>
              </a:rPr>
              <a:t>FUNCIONS</a:t>
            </a:r>
            <a:r>
              <a:rPr sz="2800" i="1" spc="-10" dirty="0">
                <a:latin typeface="Calibri"/>
                <a:cs typeface="Calibri"/>
              </a:rPr>
              <a:t> </a:t>
            </a:r>
            <a:r>
              <a:rPr sz="2800" i="1" spc="-5" dirty="0">
                <a:latin typeface="Calibri"/>
                <a:cs typeface="Calibri"/>
              </a:rPr>
              <a:t>DIFERENT</a:t>
            </a:r>
            <a:r>
              <a:rPr sz="2800" i="1" spc="-15" dirty="0">
                <a:latin typeface="Calibri"/>
                <a:cs typeface="Calibri"/>
              </a:rPr>
              <a:t> </a:t>
            </a:r>
            <a:r>
              <a:rPr sz="2800" i="1" spc="-5" dirty="0">
                <a:latin typeface="Calibri"/>
                <a:cs typeface="Calibri"/>
              </a:rPr>
              <a:t>EN</a:t>
            </a:r>
            <a:r>
              <a:rPr sz="2800" i="1" spc="-20" dirty="0">
                <a:latin typeface="Calibri"/>
                <a:cs typeface="Calibri"/>
              </a:rPr>
              <a:t> </a:t>
            </a:r>
            <a:r>
              <a:rPr sz="2800" i="1" spc="-10" dirty="0">
                <a:latin typeface="Calibri"/>
                <a:cs typeface="Calibri"/>
              </a:rPr>
              <a:t>NOSTRE</a:t>
            </a:r>
            <a:r>
              <a:rPr sz="2800" i="1" spc="-15" dirty="0">
                <a:latin typeface="Calibri"/>
                <a:cs typeface="Calibri"/>
              </a:rPr>
              <a:t> </a:t>
            </a:r>
            <a:r>
              <a:rPr sz="2800" i="1" spc="-5" dirty="0">
                <a:latin typeface="Calibri"/>
                <a:cs typeface="Calibri"/>
              </a:rPr>
              <a:t>COS</a:t>
            </a:r>
            <a:r>
              <a:rPr sz="2800" b="1" i="1" spc="-5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Calibri"/>
              <a:buAutoNum type="arabicPeriod"/>
            </a:pP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Font typeface="Calibri"/>
              <a:buAutoNum type="arabicPeriod"/>
            </a:pPr>
            <a:endParaRPr sz="3000">
              <a:latin typeface="Calibri"/>
              <a:cs typeface="Calibri"/>
            </a:endParaRPr>
          </a:p>
          <a:p>
            <a:pPr marL="361315" indent="-349250">
              <a:lnSpc>
                <a:spcPct val="100000"/>
              </a:lnSpc>
              <a:buAutoNum type="arabicPeriod"/>
              <a:tabLst>
                <a:tab pos="361950" algn="l"/>
              </a:tabLst>
            </a:pPr>
            <a:r>
              <a:rPr sz="2800" i="1" spc="-5" dirty="0">
                <a:latin typeface="Calibri"/>
                <a:cs typeface="Calibri"/>
              </a:rPr>
              <a:t>NO</a:t>
            </a:r>
            <a:r>
              <a:rPr sz="2800" i="1" spc="-15" dirty="0">
                <a:latin typeface="Calibri"/>
                <a:cs typeface="Calibri"/>
              </a:rPr>
              <a:t> REALIZA</a:t>
            </a:r>
            <a:r>
              <a:rPr sz="2800" i="1" spc="-10" dirty="0">
                <a:latin typeface="Calibri"/>
                <a:cs typeface="Calibri"/>
              </a:rPr>
              <a:t> </a:t>
            </a:r>
            <a:r>
              <a:rPr sz="2800" i="1" spc="-5" dirty="0">
                <a:latin typeface="Calibri"/>
                <a:cs typeface="Calibri"/>
              </a:rPr>
              <a:t>FUNCIONS</a:t>
            </a:r>
            <a:r>
              <a:rPr sz="2800" b="1" i="1" spc="-5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09571" y="400519"/>
            <a:ext cx="3000375" cy="6292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950" b="0" spc="-10" dirty="0">
                <a:solidFill>
                  <a:srgbClr val="002060"/>
                </a:solidFill>
                <a:latin typeface="Calibri"/>
                <a:cs typeface="Calibri"/>
              </a:rPr>
              <a:t>QÜESTIONARI.</a:t>
            </a:r>
            <a:endParaRPr sz="395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93416" y="5114065"/>
            <a:ext cx="406336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-5" dirty="0">
                <a:latin typeface="Calibri"/>
                <a:cs typeface="Calibri"/>
              </a:rPr>
              <a:t>3.</a:t>
            </a:r>
            <a:r>
              <a:rPr sz="2800" i="1" spc="-10" dirty="0">
                <a:latin typeface="Calibri"/>
                <a:cs typeface="Calibri"/>
              </a:rPr>
              <a:t> </a:t>
            </a:r>
            <a:r>
              <a:rPr sz="2800" i="1" spc="-15" dirty="0">
                <a:latin typeface="Calibri"/>
                <a:cs typeface="Calibri"/>
              </a:rPr>
              <a:t>LES </a:t>
            </a:r>
            <a:r>
              <a:rPr sz="2800" i="1" spc="-40" dirty="0">
                <a:latin typeface="Calibri"/>
                <a:cs typeface="Calibri"/>
              </a:rPr>
              <a:t>MATEIXES</a:t>
            </a:r>
            <a:r>
              <a:rPr sz="2800" i="1" spc="-15" dirty="0">
                <a:latin typeface="Calibri"/>
                <a:cs typeface="Calibri"/>
              </a:rPr>
              <a:t> </a:t>
            </a:r>
            <a:r>
              <a:rPr sz="2800" i="1" spc="-5" dirty="0">
                <a:latin typeface="Calibri"/>
                <a:cs typeface="Calibri"/>
              </a:rPr>
              <a:t>FUNCIONS</a:t>
            </a:r>
            <a:r>
              <a:rPr sz="2800" b="1" i="1" spc="-5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8628" y="6413084"/>
            <a:ext cx="1283755" cy="298162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6125273" y="4727558"/>
            <a:ext cx="5323840" cy="1000760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580"/>
              </a:spcBef>
            </a:pPr>
            <a:r>
              <a:rPr sz="2800" i="1" spc="-5" dirty="0">
                <a:latin typeface="Calibri"/>
                <a:cs typeface="Calibri"/>
              </a:rPr>
              <a:t>FUNCIONS</a:t>
            </a:r>
            <a:r>
              <a:rPr sz="2800" i="1" spc="-10" dirty="0">
                <a:latin typeface="Calibri"/>
                <a:cs typeface="Calibri"/>
              </a:rPr>
              <a:t> </a:t>
            </a:r>
            <a:r>
              <a:rPr sz="2800" i="1" spc="-5" dirty="0">
                <a:latin typeface="Calibri"/>
                <a:cs typeface="Calibri"/>
              </a:rPr>
              <a:t>DIFERENTS</a:t>
            </a:r>
            <a:r>
              <a:rPr sz="2800" i="1" spc="-20" dirty="0">
                <a:latin typeface="Calibri"/>
                <a:cs typeface="Calibri"/>
              </a:rPr>
              <a:t> </a:t>
            </a:r>
            <a:r>
              <a:rPr sz="2800" i="1" spc="-5" dirty="0">
                <a:latin typeface="Calibri"/>
                <a:cs typeface="Calibri"/>
              </a:rPr>
              <a:t>EN</a:t>
            </a:r>
            <a:r>
              <a:rPr sz="2800" i="1" spc="-20" dirty="0">
                <a:latin typeface="Calibri"/>
                <a:cs typeface="Calibri"/>
              </a:rPr>
              <a:t> </a:t>
            </a:r>
            <a:r>
              <a:rPr sz="2800" i="1" spc="-5" dirty="0">
                <a:latin typeface="Calibri"/>
                <a:cs typeface="Calibri"/>
              </a:rPr>
              <a:t>EL</a:t>
            </a:r>
            <a:r>
              <a:rPr sz="2800" i="1" spc="-20" dirty="0">
                <a:latin typeface="Calibri"/>
                <a:cs typeface="Calibri"/>
              </a:rPr>
              <a:t> </a:t>
            </a:r>
            <a:r>
              <a:rPr sz="2800" i="1" spc="-10" dirty="0">
                <a:latin typeface="Calibri"/>
                <a:cs typeface="Calibri"/>
              </a:rPr>
              <a:t>NOSTRE</a:t>
            </a:r>
            <a:endParaRPr sz="2800">
              <a:latin typeface="Calibri"/>
              <a:cs typeface="Calibri"/>
            </a:endParaRPr>
          </a:p>
          <a:p>
            <a:pPr marR="127000" algn="ctr">
              <a:lnSpc>
                <a:spcPct val="100000"/>
              </a:lnSpc>
              <a:spcBef>
                <a:spcPts val="480"/>
              </a:spcBef>
            </a:pPr>
            <a:r>
              <a:rPr sz="2800" i="1" spc="-15" dirty="0">
                <a:latin typeface="Calibri"/>
                <a:cs typeface="Calibri"/>
              </a:rPr>
              <a:t>COS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382995" y="213795"/>
            <a:ext cx="1366953" cy="764690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803124" y="3897222"/>
            <a:ext cx="593436" cy="434789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7960807" y="3777653"/>
            <a:ext cx="510931" cy="547688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8030234" y="2274038"/>
            <a:ext cx="625078" cy="764665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623210" y="2241453"/>
            <a:ext cx="622960" cy="686901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8625430" y="3118884"/>
            <a:ext cx="1038026" cy="932614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75075" y="1500406"/>
            <a:ext cx="6880225" cy="274129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527050" indent="-514984">
              <a:lnSpc>
                <a:spcPct val="100000"/>
              </a:lnSpc>
              <a:spcBef>
                <a:spcPts val="120"/>
              </a:spcBef>
              <a:buFont typeface="Arial"/>
              <a:buChar char="•"/>
              <a:tabLst>
                <a:tab pos="527050" algn="l"/>
                <a:tab pos="527685" algn="l"/>
              </a:tabLst>
            </a:pPr>
            <a:r>
              <a:rPr sz="2950" b="1" i="1" dirty="0">
                <a:latin typeface="Calibri"/>
                <a:cs typeface="Calibri"/>
              </a:rPr>
              <a:t>ALIMENT</a:t>
            </a:r>
            <a:r>
              <a:rPr sz="2950" b="1" i="1" spc="-25" dirty="0">
                <a:latin typeface="Calibri"/>
                <a:cs typeface="Calibri"/>
              </a:rPr>
              <a:t> </a:t>
            </a:r>
            <a:r>
              <a:rPr sz="2950" b="1" i="1" spc="-5" dirty="0">
                <a:latin typeface="Calibri"/>
                <a:cs typeface="Calibri"/>
              </a:rPr>
              <a:t>CONSTRUCTORS</a:t>
            </a:r>
            <a:r>
              <a:rPr sz="2950" b="1" i="1" spc="20" dirty="0">
                <a:latin typeface="Calibri"/>
                <a:cs typeface="Calibri"/>
              </a:rPr>
              <a:t> </a:t>
            </a:r>
            <a:r>
              <a:rPr sz="2950" i="1" spc="20" dirty="0">
                <a:latin typeface="Arial"/>
                <a:cs typeface="Arial"/>
              </a:rPr>
              <a:t>…</a:t>
            </a:r>
            <a:endParaRPr sz="29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"/>
              <a:buChar char="•"/>
            </a:pPr>
            <a:endParaRPr sz="4450">
              <a:latin typeface="Arial"/>
              <a:cs typeface="Arial"/>
            </a:endParaRPr>
          </a:p>
          <a:p>
            <a:pPr marL="463550" lvl="1" indent="-351155">
              <a:lnSpc>
                <a:spcPct val="100000"/>
              </a:lnSpc>
              <a:buFont typeface="Calibri"/>
              <a:buAutoNum type="arabicPeriod"/>
              <a:tabLst>
                <a:tab pos="464184" algn="l"/>
                <a:tab pos="1339850" algn="l"/>
              </a:tabLst>
            </a:pPr>
            <a:r>
              <a:rPr sz="2800" spc="-5" dirty="0">
                <a:latin typeface="Calibri"/>
                <a:cs typeface="Calibri"/>
              </a:rPr>
              <a:t>OUS,	PEIX,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CARN,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LLEGUMS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LACTIS</a:t>
            </a:r>
            <a:r>
              <a:rPr sz="2800" b="1" i="1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buFont typeface="Calibri"/>
              <a:buAutoNum type="arabicPeriod"/>
            </a:pPr>
            <a:endParaRPr sz="28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35"/>
              </a:spcBef>
              <a:buFont typeface="Calibri"/>
              <a:buAutoNum type="arabicPeriod"/>
            </a:pPr>
            <a:endParaRPr sz="2050">
              <a:latin typeface="Calibri"/>
              <a:cs typeface="Calibri"/>
            </a:endParaRPr>
          </a:p>
          <a:p>
            <a:pPr marL="463550" lvl="1" indent="-351155">
              <a:lnSpc>
                <a:spcPct val="100000"/>
              </a:lnSpc>
              <a:buFont typeface="Calibri"/>
              <a:buAutoNum type="arabicPeriod"/>
              <a:tabLst>
                <a:tab pos="464184" algn="l"/>
              </a:tabLst>
            </a:pPr>
            <a:r>
              <a:rPr sz="2800" spc="-65" dirty="0">
                <a:latin typeface="Calibri"/>
                <a:cs typeface="Calibri"/>
              </a:rPr>
              <a:t>PA,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75" dirty="0">
                <a:latin typeface="Calibri"/>
                <a:cs typeface="Calibri"/>
              </a:rPr>
              <a:t>PASTA,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114" dirty="0">
                <a:latin typeface="Calibri"/>
                <a:cs typeface="Calibri"/>
              </a:rPr>
              <a:t>PATATES,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ARRÒS, </a:t>
            </a:r>
            <a:r>
              <a:rPr sz="2800" spc="-5" dirty="0">
                <a:latin typeface="Calibri"/>
                <a:cs typeface="Calibri"/>
              </a:rPr>
              <a:t>OLI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10" dirty="0">
                <a:latin typeface="Calibri"/>
                <a:cs typeface="Calibri"/>
              </a:rPr>
              <a:t> </a:t>
            </a:r>
            <a:r>
              <a:rPr sz="2800" spc="-65" dirty="0">
                <a:latin typeface="Calibri"/>
                <a:cs typeface="Calibri"/>
              </a:rPr>
              <a:t>XOCOLATA</a:t>
            </a:r>
            <a:r>
              <a:rPr sz="2800" b="1" i="1" spc="-65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09571" y="400519"/>
            <a:ext cx="3000375" cy="6292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950" b="0" spc="-10" dirty="0">
                <a:solidFill>
                  <a:srgbClr val="002060"/>
                </a:solidFill>
                <a:latin typeface="Calibri"/>
                <a:cs typeface="Calibri"/>
              </a:rPr>
              <a:t>QÜESTIONARI.</a:t>
            </a:r>
            <a:endParaRPr sz="395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76028" y="4972146"/>
            <a:ext cx="400748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-5" dirty="0">
                <a:latin typeface="Calibri"/>
                <a:cs typeface="Calibri"/>
              </a:rPr>
              <a:t>3.</a:t>
            </a:r>
            <a:r>
              <a:rPr sz="2800" i="1" spc="-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FRUITES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LES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VERDURES</a:t>
            </a:r>
            <a:r>
              <a:rPr sz="2800" b="1" i="1" spc="-5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8628" y="6413084"/>
            <a:ext cx="1283755" cy="298162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7146756" y="4990160"/>
            <a:ext cx="4403090" cy="878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18945" marR="5080" indent="-1706880">
              <a:lnSpc>
                <a:spcPct val="100000"/>
              </a:lnSpc>
              <a:spcBef>
                <a:spcPts val="100"/>
              </a:spcBef>
              <a:tabLst>
                <a:tab pos="888365" algn="l"/>
                <a:tab pos="1767205" algn="l"/>
                <a:tab pos="2834005" algn="l"/>
              </a:tabLst>
            </a:pPr>
            <a:r>
              <a:rPr sz="2800" spc="-5" dirty="0">
                <a:latin typeface="Calibri"/>
                <a:cs typeface="Calibri"/>
              </a:rPr>
              <a:t>OUS,	PEIX,		CARN,	</a:t>
            </a:r>
            <a:r>
              <a:rPr sz="2800" spc="-10" dirty="0">
                <a:latin typeface="Calibri"/>
                <a:cs typeface="Calibri"/>
              </a:rPr>
              <a:t>LLEGUMS</a:t>
            </a:r>
            <a:r>
              <a:rPr sz="2800" spc="-9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 </a:t>
            </a:r>
            <a:r>
              <a:rPr sz="2800" spc="-6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LACTIS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7" name="object 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382995" y="213795"/>
            <a:ext cx="1366953" cy="764690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270635" y="3576527"/>
            <a:ext cx="699190" cy="566011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829290" y="3671833"/>
            <a:ext cx="719999" cy="474450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8815003" y="2410911"/>
            <a:ext cx="719999" cy="503583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0333063" y="2373336"/>
            <a:ext cx="607629" cy="69919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75996" y="5034617"/>
            <a:ext cx="687959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-5" dirty="0">
                <a:latin typeface="Calibri"/>
                <a:cs typeface="Calibri"/>
              </a:rPr>
              <a:t>3</a:t>
            </a:r>
            <a:r>
              <a:rPr sz="2800" b="1" i="1" spc="-5" dirty="0">
                <a:latin typeface="Calibri"/>
                <a:cs typeface="Calibri"/>
              </a:rPr>
              <a:t>.</a:t>
            </a:r>
            <a:r>
              <a:rPr sz="2800" b="1" i="1" spc="-15" dirty="0">
                <a:latin typeface="Calibri"/>
                <a:cs typeface="Calibri"/>
              </a:rPr>
              <a:t> </a:t>
            </a:r>
            <a:r>
              <a:rPr sz="2800" spc="-65" dirty="0">
                <a:latin typeface="Calibri"/>
                <a:cs typeface="Calibri"/>
              </a:rPr>
              <a:t>PA,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75" dirty="0">
                <a:latin typeface="Calibri"/>
                <a:cs typeface="Calibri"/>
              </a:rPr>
              <a:t>PASTA,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114" dirty="0">
                <a:latin typeface="Calibri"/>
                <a:cs typeface="Calibri"/>
              </a:rPr>
              <a:t>PATATES,</a:t>
            </a:r>
            <a:r>
              <a:rPr sz="2800" spc="-10" dirty="0">
                <a:latin typeface="Calibri"/>
                <a:cs typeface="Calibri"/>
              </a:rPr>
              <a:t> ARRÒS,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OLI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60" dirty="0">
                <a:latin typeface="Calibri"/>
                <a:cs typeface="Calibri"/>
              </a:rPr>
              <a:t>XOCOLATA</a:t>
            </a:r>
            <a:r>
              <a:rPr sz="2800" b="1" i="1" spc="-60" dirty="0">
                <a:latin typeface="Calibri"/>
                <a:cs typeface="Calibri"/>
              </a:rPr>
              <a:t>..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09571" y="400519"/>
            <a:ext cx="3000375" cy="6292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950" b="0" spc="-10" dirty="0">
                <a:solidFill>
                  <a:srgbClr val="002060"/>
                </a:solidFill>
                <a:latin typeface="Calibri"/>
                <a:cs typeface="Calibri"/>
              </a:rPr>
              <a:t>QÜESTIONARI.</a:t>
            </a:r>
            <a:endParaRPr sz="395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75996" y="3817551"/>
            <a:ext cx="400748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-5" dirty="0">
                <a:latin typeface="Calibri"/>
                <a:cs typeface="Calibri"/>
              </a:rPr>
              <a:t>2.</a:t>
            </a:r>
            <a:r>
              <a:rPr sz="2800" i="1" spc="-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FRUITES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LES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VERDURES</a:t>
            </a:r>
            <a:r>
              <a:rPr sz="2800" b="1" i="1" spc="-5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09969" y="1500406"/>
            <a:ext cx="5970270" cy="15328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527050" indent="-514984">
              <a:lnSpc>
                <a:spcPct val="100000"/>
              </a:lnSpc>
              <a:spcBef>
                <a:spcPts val="120"/>
              </a:spcBef>
              <a:buFont typeface="Arial"/>
              <a:buChar char="•"/>
              <a:tabLst>
                <a:tab pos="527050" algn="l"/>
                <a:tab pos="527685" algn="l"/>
              </a:tabLst>
            </a:pPr>
            <a:r>
              <a:rPr sz="2950" b="1" i="1" dirty="0">
                <a:latin typeface="Calibri"/>
                <a:cs typeface="Calibri"/>
              </a:rPr>
              <a:t>ALIMENT</a:t>
            </a:r>
            <a:r>
              <a:rPr sz="2950" b="1" i="1" spc="-20" dirty="0">
                <a:latin typeface="Calibri"/>
                <a:cs typeface="Calibri"/>
              </a:rPr>
              <a:t> </a:t>
            </a:r>
            <a:r>
              <a:rPr sz="2950" b="1" i="1" dirty="0">
                <a:latin typeface="Calibri"/>
                <a:cs typeface="Calibri"/>
              </a:rPr>
              <a:t>ENERGÈTIS</a:t>
            </a:r>
            <a:r>
              <a:rPr sz="2950" b="1" i="1" spc="30" dirty="0">
                <a:latin typeface="Calibri"/>
                <a:cs typeface="Calibri"/>
              </a:rPr>
              <a:t> </a:t>
            </a:r>
            <a:r>
              <a:rPr sz="2950" i="1" spc="10" dirty="0">
                <a:latin typeface="Arial"/>
                <a:cs typeface="Arial"/>
              </a:rPr>
              <a:t>…</a:t>
            </a:r>
            <a:r>
              <a:rPr sz="2950" i="1" spc="10" dirty="0">
                <a:latin typeface="Calibri"/>
                <a:cs typeface="Calibri"/>
              </a:rPr>
              <a:t>.</a:t>
            </a:r>
            <a:endParaRPr sz="295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endParaRPr sz="4050">
              <a:latin typeface="Calibri"/>
              <a:cs typeface="Calibri"/>
            </a:endParaRPr>
          </a:p>
          <a:p>
            <a:pPr marL="428625" lvl="1" indent="-351155">
              <a:lnSpc>
                <a:spcPct val="100000"/>
              </a:lnSpc>
              <a:buFont typeface="Calibri"/>
              <a:buAutoNum type="arabicPeriod"/>
              <a:tabLst>
                <a:tab pos="429259" algn="l"/>
                <a:tab pos="1304925" algn="l"/>
                <a:tab pos="2183765" algn="l"/>
                <a:tab pos="3250565" algn="l"/>
              </a:tabLst>
            </a:pPr>
            <a:r>
              <a:rPr sz="2800" spc="-5" dirty="0">
                <a:latin typeface="Calibri"/>
                <a:cs typeface="Calibri"/>
              </a:rPr>
              <a:t>OUS,	PEIX,	CARN,	</a:t>
            </a:r>
            <a:r>
              <a:rPr sz="2800" spc="-10" dirty="0">
                <a:latin typeface="Calibri"/>
                <a:cs typeface="Calibri"/>
              </a:rPr>
              <a:t>LLEGUMS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LACTIS</a:t>
            </a:r>
            <a:r>
              <a:rPr sz="2800" b="1" i="1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8628" y="6413084"/>
            <a:ext cx="1283755" cy="298162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7947562" y="4090164"/>
            <a:ext cx="4015740" cy="878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43280" marR="5080" indent="-831215">
              <a:lnSpc>
                <a:spcPct val="100000"/>
              </a:lnSpc>
              <a:spcBef>
                <a:spcPts val="100"/>
              </a:spcBef>
            </a:pPr>
            <a:r>
              <a:rPr sz="2800" spc="-65" dirty="0">
                <a:latin typeface="Calibri"/>
                <a:cs typeface="Calibri"/>
              </a:rPr>
              <a:t>PA,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spc="-75" dirty="0">
                <a:latin typeface="Calibri"/>
                <a:cs typeface="Calibri"/>
              </a:rPr>
              <a:t>PASTA,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spc="-114" dirty="0">
                <a:latin typeface="Calibri"/>
                <a:cs typeface="Calibri"/>
              </a:rPr>
              <a:t>PATATES,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ARRÒS, </a:t>
            </a:r>
            <a:r>
              <a:rPr sz="2800" spc="-6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OLI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65" dirty="0">
                <a:latin typeface="Calibri"/>
                <a:cs typeface="Calibri"/>
              </a:rPr>
              <a:t>XOCOLATA</a:t>
            </a:r>
            <a:r>
              <a:rPr sz="2800" b="1" i="1" spc="-65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71003" y="251539"/>
            <a:ext cx="1158771" cy="580535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053563" y="2895407"/>
            <a:ext cx="719999" cy="699190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611156" y="2912453"/>
            <a:ext cx="719999" cy="670057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0235803" y="1726188"/>
            <a:ext cx="237225" cy="719999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567428" y="1784872"/>
            <a:ext cx="719999" cy="370404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9501789" y="2384836"/>
            <a:ext cx="402420" cy="539326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539750" indent="-514984">
              <a:lnSpc>
                <a:spcPct val="100000"/>
              </a:lnSpc>
              <a:spcBef>
                <a:spcPts val="120"/>
              </a:spcBef>
              <a:buFont typeface="Arial"/>
              <a:buChar char="•"/>
              <a:tabLst>
                <a:tab pos="539750" algn="l"/>
                <a:tab pos="540385" algn="l"/>
              </a:tabLst>
            </a:pPr>
            <a:r>
              <a:rPr spc="-5" dirty="0"/>
              <a:t>REGULADORS</a:t>
            </a:r>
            <a:r>
              <a:rPr spc="-15" dirty="0"/>
              <a:t> </a:t>
            </a:r>
            <a:r>
              <a:rPr spc="10" dirty="0"/>
              <a:t>O</a:t>
            </a:r>
            <a:r>
              <a:rPr spc="-10" dirty="0"/>
              <a:t> </a:t>
            </a:r>
            <a:r>
              <a:rPr dirty="0"/>
              <a:t>REGENERADORS</a:t>
            </a:r>
            <a:r>
              <a:rPr spc="5" dirty="0"/>
              <a:t> </a:t>
            </a:r>
            <a:r>
              <a:rPr b="0" spc="20" dirty="0">
                <a:latin typeface="Arial"/>
                <a:cs typeface="Arial"/>
              </a:rPr>
              <a:t>…</a:t>
            </a:r>
          </a:p>
          <a:p>
            <a:pPr marL="12700">
              <a:lnSpc>
                <a:spcPct val="100000"/>
              </a:lnSpc>
              <a:spcBef>
                <a:spcPts val="25"/>
              </a:spcBef>
              <a:buFont typeface="Arial"/>
              <a:buChar char="•"/>
            </a:pPr>
            <a:endParaRPr sz="4450">
              <a:latin typeface="Arial"/>
              <a:cs typeface="Arial"/>
            </a:endParaRPr>
          </a:p>
          <a:p>
            <a:pPr marL="476250" lvl="1" indent="-351155">
              <a:lnSpc>
                <a:spcPct val="100000"/>
              </a:lnSpc>
              <a:buFont typeface="Calibri"/>
              <a:buAutoNum type="arabicPeriod"/>
              <a:tabLst>
                <a:tab pos="476884" algn="l"/>
              </a:tabLst>
            </a:pPr>
            <a:r>
              <a:rPr sz="2800" spc="-10" dirty="0">
                <a:latin typeface="Calibri"/>
                <a:cs typeface="Calibri"/>
              </a:rPr>
              <a:t>FRUITES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LES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VERDURES</a:t>
            </a:r>
            <a:r>
              <a:rPr sz="2800" b="1" i="1" spc="-5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12700" lvl="1">
              <a:lnSpc>
                <a:spcPct val="100000"/>
              </a:lnSpc>
              <a:buFont typeface="Calibri"/>
              <a:buAutoNum type="arabicPeriod"/>
            </a:pPr>
            <a:endParaRPr sz="2800"/>
          </a:p>
          <a:p>
            <a:pPr marL="12700" lvl="1">
              <a:lnSpc>
                <a:spcPct val="100000"/>
              </a:lnSpc>
              <a:spcBef>
                <a:spcPts val="35"/>
              </a:spcBef>
              <a:buFont typeface="Calibri"/>
              <a:buAutoNum type="arabicPeriod"/>
            </a:pPr>
            <a:endParaRPr sz="2050"/>
          </a:p>
          <a:p>
            <a:pPr marL="476250" lvl="1" indent="-351155">
              <a:lnSpc>
                <a:spcPct val="100000"/>
              </a:lnSpc>
              <a:buFont typeface="Calibri"/>
              <a:buAutoNum type="arabicPeriod"/>
              <a:tabLst>
                <a:tab pos="476884" algn="l"/>
              </a:tabLst>
            </a:pPr>
            <a:r>
              <a:rPr sz="2800" spc="-65" dirty="0">
                <a:latin typeface="Calibri"/>
                <a:cs typeface="Calibri"/>
              </a:rPr>
              <a:t>PA,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75" dirty="0">
                <a:latin typeface="Calibri"/>
                <a:cs typeface="Calibri"/>
              </a:rPr>
              <a:t>PASTA,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114" dirty="0">
                <a:latin typeface="Calibri"/>
                <a:cs typeface="Calibri"/>
              </a:rPr>
              <a:t>PATATES,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ARRÒS, </a:t>
            </a:r>
            <a:r>
              <a:rPr sz="2800" spc="-5" dirty="0">
                <a:latin typeface="Calibri"/>
                <a:cs typeface="Calibri"/>
              </a:rPr>
              <a:t>OLI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65" dirty="0">
                <a:latin typeface="Calibri"/>
                <a:cs typeface="Calibri"/>
              </a:rPr>
              <a:t>XOCOLATA</a:t>
            </a:r>
            <a:r>
              <a:rPr sz="2800" b="1" i="1" spc="-65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12700" lvl="1">
              <a:lnSpc>
                <a:spcPct val="100000"/>
              </a:lnSpc>
              <a:spcBef>
                <a:spcPts val="45"/>
              </a:spcBef>
              <a:buFont typeface="Calibri"/>
              <a:buAutoNum type="arabicPeriod"/>
            </a:pPr>
            <a:endParaRPr sz="2500"/>
          </a:p>
          <a:p>
            <a:pPr marL="6520180">
              <a:lnSpc>
                <a:spcPct val="100000"/>
              </a:lnSpc>
              <a:spcBef>
                <a:spcPts val="5"/>
              </a:spcBef>
            </a:pPr>
            <a:r>
              <a:rPr sz="2800" b="0" i="0" spc="-10" dirty="0">
                <a:latin typeface="Calibri"/>
                <a:cs typeface="Calibri"/>
              </a:rPr>
              <a:t>FRUITES</a:t>
            </a:r>
            <a:r>
              <a:rPr sz="2800" b="0" i="0" spc="-25" dirty="0">
                <a:latin typeface="Calibri"/>
                <a:cs typeface="Calibri"/>
              </a:rPr>
              <a:t> </a:t>
            </a:r>
            <a:r>
              <a:rPr sz="2800" b="0" i="0" dirty="0">
                <a:latin typeface="Calibri"/>
                <a:cs typeface="Calibri"/>
              </a:rPr>
              <a:t>I</a:t>
            </a:r>
            <a:r>
              <a:rPr sz="2800" b="0" i="0" spc="-25" dirty="0">
                <a:latin typeface="Calibri"/>
                <a:cs typeface="Calibri"/>
              </a:rPr>
              <a:t> </a:t>
            </a:r>
            <a:r>
              <a:rPr sz="2800" b="0" i="0" spc="-15" dirty="0">
                <a:latin typeface="Calibri"/>
                <a:cs typeface="Calibri"/>
              </a:rPr>
              <a:t>LES</a:t>
            </a:r>
            <a:r>
              <a:rPr sz="2800" b="0" i="0" spc="-25" dirty="0">
                <a:latin typeface="Calibri"/>
                <a:cs typeface="Calibri"/>
              </a:rPr>
              <a:t> </a:t>
            </a:r>
            <a:r>
              <a:rPr sz="2800" b="0" i="0" spc="-10" dirty="0">
                <a:latin typeface="Calibri"/>
                <a:cs typeface="Calibri"/>
              </a:rPr>
              <a:t>VERDURES</a:t>
            </a:r>
            <a:endParaRPr sz="2800">
              <a:latin typeface="Calibri"/>
              <a:cs typeface="Calibri"/>
            </a:endParaRPr>
          </a:p>
          <a:p>
            <a:pPr marL="476250" lvl="1" indent="-351155">
              <a:lnSpc>
                <a:spcPct val="100000"/>
              </a:lnSpc>
              <a:spcBef>
                <a:spcPts val="1615"/>
              </a:spcBef>
              <a:buFont typeface="Calibri"/>
              <a:buAutoNum type="arabicPeriod" startAt="3"/>
              <a:tabLst>
                <a:tab pos="476884" algn="l"/>
                <a:tab pos="1352550" algn="l"/>
                <a:tab pos="2231390" algn="l"/>
                <a:tab pos="3298190" algn="l"/>
              </a:tabLst>
            </a:pPr>
            <a:r>
              <a:rPr sz="2800" spc="-5" dirty="0">
                <a:latin typeface="Calibri"/>
                <a:cs typeface="Calibri"/>
              </a:rPr>
              <a:t>OUS,	PEIX,	CARN,	</a:t>
            </a:r>
            <a:r>
              <a:rPr sz="2800" spc="-10" dirty="0">
                <a:latin typeface="Calibri"/>
                <a:cs typeface="Calibri"/>
              </a:rPr>
              <a:t>LLEGUMS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LACTIS</a:t>
            </a:r>
            <a:r>
              <a:rPr sz="2800" b="1" i="1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09571" y="400519"/>
            <a:ext cx="3000375" cy="6292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950" b="0" spc="-10" dirty="0">
                <a:solidFill>
                  <a:srgbClr val="002060"/>
                </a:solidFill>
                <a:latin typeface="Calibri"/>
                <a:cs typeface="Calibri"/>
              </a:rPr>
              <a:t>QÜESTIONARI.</a:t>
            </a:r>
            <a:endParaRPr sz="395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8628" y="6413084"/>
            <a:ext cx="1283755" cy="298162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382995" y="213795"/>
            <a:ext cx="1366953" cy="764690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345934" y="2049184"/>
            <a:ext cx="719999" cy="719999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9891595" y="2049184"/>
            <a:ext cx="719999" cy="719999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211736" y="2543333"/>
            <a:ext cx="9911715" cy="30372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55625" indent="-351155">
              <a:lnSpc>
                <a:spcPct val="100000"/>
              </a:lnSpc>
              <a:spcBef>
                <a:spcPts val="100"/>
              </a:spcBef>
              <a:buFont typeface="Calibri"/>
              <a:buAutoNum type="arabicPeriod"/>
              <a:tabLst>
                <a:tab pos="556260" algn="l"/>
              </a:tabLst>
            </a:pPr>
            <a:r>
              <a:rPr sz="2800" spc="-50" dirty="0">
                <a:latin typeface="Calibri"/>
                <a:cs typeface="Calibri"/>
              </a:rPr>
              <a:t>CAPTA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OXIGEN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DE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100" dirty="0">
                <a:latin typeface="Calibri"/>
                <a:cs typeface="Calibri"/>
              </a:rPr>
              <a:t>L’AIRE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i="1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Calibri"/>
              <a:buAutoNum type="arabicPeriod"/>
            </a:pP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Calibri"/>
              <a:buAutoNum type="arabicPeriod"/>
            </a:pPr>
            <a:endParaRPr sz="2150">
              <a:latin typeface="Calibri"/>
              <a:cs typeface="Calibri"/>
            </a:endParaRPr>
          </a:p>
          <a:p>
            <a:pPr marL="362585" indent="-350520">
              <a:lnSpc>
                <a:spcPct val="100000"/>
              </a:lnSpc>
              <a:buFont typeface="Calibri"/>
              <a:buAutoNum type="arabicPeriod"/>
              <a:tabLst>
                <a:tab pos="363220" algn="l"/>
              </a:tabLst>
            </a:pPr>
            <a:r>
              <a:rPr sz="2800" spc="-10" dirty="0">
                <a:latin typeface="Calibri"/>
                <a:cs typeface="Calibri"/>
              </a:rPr>
              <a:t>TRANSFORMEN </a:t>
            </a:r>
            <a:r>
              <a:rPr sz="2800" spc="-5" dirty="0">
                <a:latin typeface="Calibri"/>
                <a:cs typeface="Calibri"/>
              </a:rPr>
              <a:t>ELS</a:t>
            </a:r>
            <a:r>
              <a:rPr sz="2800" spc="5" dirty="0">
                <a:latin typeface="Calibri"/>
                <a:cs typeface="Calibri"/>
              </a:rPr>
              <a:t> </a:t>
            </a:r>
            <a:r>
              <a:rPr sz="2800" b="1" i="1" spc="-10" dirty="0">
                <a:latin typeface="Calibri"/>
                <a:cs typeface="Calibri"/>
              </a:rPr>
              <a:t>ALIMENTS</a:t>
            </a:r>
            <a:r>
              <a:rPr sz="2800" b="1" i="1" spc="3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EN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b="1" i="1" spc="-35" dirty="0">
                <a:latin typeface="Calibri"/>
                <a:cs typeface="Calibri"/>
              </a:rPr>
              <a:t>SUBSTÀCIES</a:t>
            </a:r>
            <a:r>
              <a:rPr sz="2800" b="1" i="1" spc="-5" dirty="0">
                <a:latin typeface="Calibri"/>
                <a:cs typeface="Calibri"/>
              </a:rPr>
              <a:t> </a:t>
            </a:r>
            <a:r>
              <a:rPr sz="2800" b="1" i="1" spc="-10" dirty="0">
                <a:latin typeface="Calibri"/>
                <a:cs typeface="Calibri"/>
              </a:rPr>
              <a:t>NUTRITIVES</a:t>
            </a:r>
            <a:endParaRPr sz="2800">
              <a:latin typeface="Calibri"/>
              <a:cs typeface="Calibri"/>
            </a:endParaRPr>
          </a:p>
          <a:p>
            <a:pPr marL="4974590" algn="ctr">
              <a:lnSpc>
                <a:spcPct val="100000"/>
              </a:lnSpc>
              <a:spcBef>
                <a:spcPts val="515"/>
              </a:spcBef>
            </a:pPr>
            <a:r>
              <a:rPr sz="2800" spc="-10" dirty="0">
                <a:latin typeface="Calibri"/>
                <a:cs typeface="Calibri"/>
              </a:rPr>
              <a:t>TRANSFORMEN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ELS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b="1" i="1" spc="-10" dirty="0">
                <a:latin typeface="Calibri"/>
                <a:cs typeface="Calibri"/>
              </a:rPr>
              <a:t>ALIMENTS</a:t>
            </a:r>
            <a:r>
              <a:rPr sz="2800" b="1" i="1" spc="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EN</a:t>
            </a:r>
            <a:endParaRPr sz="2800">
              <a:latin typeface="Calibri"/>
              <a:cs typeface="Calibri"/>
            </a:endParaRPr>
          </a:p>
          <a:p>
            <a:pPr marL="4974590" algn="ctr">
              <a:lnSpc>
                <a:spcPct val="100000"/>
              </a:lnSpc>
            </a:pPr>
            <a:r>
              <a:rPr sz="2800" b="1" i="1" spc="-35" dirty="0">
                <a:latin typeface="Calibri"/>
                <a:cs typeface="Calibri"/>
              </a:rPr>
              <a:t>SUBSTÀCIES </a:t>
            </a:r>
            <a:r>
              <a:rPr sz="2800" b="1" i="1" spc="-10" dirty="0">
                <a:latin typeface="Calibri"/>
                <a:cs typeface="Calibri"/>
              </a:rPr>
              <a:t>NUTRITIVES</a:t>
            </a:r>
            <a:endParaRPr sz="2800">
              <a:latin typeface="Calibri"/>
              <a:cs typeface="Calibri"/>
            </a:endParaRPr>
          </a:p>
          <a:p>
            <a:pPr marL="537210" indent="-350520">
              <a:lnSpc>
                <a:spcPct val="100000"/>
              </a:lnSpc>
              <a:spcBef>
                <a:spcPts val="325"/>
              </a:spcBef>
              <a:buFont typeface="Calibri"/>
              <a:buAutoNum type="arabicPeriod" startAt="3"/>
              <a:tabLst>
                <a:tab pos="537845" algn="l"/>
              </a:tabLst>
            </a:pPr>
            <a:r>
              <a:rPr sz="2800" spc="-10" dirty="0">
                <a:latin typeface="Calibri"/>
                <a:cs typeface="Calibri"/>
              </a:rPr>
              <a:t>S’ENCARREGA </a:t>
            </a:r>
            <a:r>
              <a:rPr sz="2800" spc="-5" dirty="0">
                <a:latin typeface="Calibri"/>
                <a:cs typeface="Calibri"/>
              </a:rPr>
              <a:t>DE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45" dirty="0">
                <a:latin typeface="Calibri"/>
                <a:cs typeface="Calibri"/>
              </a:rPr>
              <a:t>PORTAR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LA</a:t>
            </a:r>
            <a:r>
              <a:rPr sz="2800" spc="-10" dirty="0">
                <a:latin typeface="Calibri"/>
                <a:cs typeface="Calibri"/>
              </a:rPr>
              <a:t> SANG </a:t>
            </a:r>
            <a:r>
              <a:rPr sz="2800" spc="-5" dirty="0">
                <a:latin typeface="Calibri"/>
                <a:cs typeface="Calibri"/>
              </a:rPr>
              <a:t>PER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55" dirty="0">
                <a:latin typeface="Calibri"/>
                <a:cs typeface="Calibri"/>
              </a:rPr>
              <a:t>TOT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EL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5" dirty="0">
                <a:latin typeface="Calibri"/>
                <a:cs typeface="Calibri"/>
              </a:rPr>
              <a:t>COS</a:t>
            </a:r>
            <a:r>
              <a:rPr sz="2800" i="1" spc="5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09571" y="400519"/>
            <a:ext cx="3000375" cy="6292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950" b="0" spc="-10" dirty="0">
                <a:solidFill>
                  <a:srgbClr val="002060"/>
                </a:solidFill>
                <a:latin typeface="Calibri"/>
                <a:cs typeface="Calibri"/>
              </a:rPr>
              <a:t>QÜESTIONARI.</a:t>
            </a:r>
            <a:endParaRPr sz="395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8628" y="6413084"/>
            <a:ext cx="1283755" cy="298162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081425" y="1500406"/>
            <a:ext cx="2919730" cy="4781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527050" indent="-514984">
              <a:lnSpc>
                <a:spcPct val="100000"/>
              </a:lnSpc>
              <a:spcBef>
                <a:spcPts val="120"/>
              </a:spcBef>
              <a:buFont typeface="Arial MT"/>
              <a:buChar char="•"/>
              <a:tabLst>
                <a:tab pos="527050" algn="l"/>
                <a:tab pos="527685" algn="l"/>
              </a:tabLst>
            </a:pPr>
            <a:r>
              <a:rPr sz="2950" spc="5" dirty="0">
                <a:latin typeface="Calibri"/>
                <a:cs typeface="Calibri"/>
              </a:rPr>
              <a:t>LA</a:t>
            </a:r>
            <a:r>
              <a:rPr sz="2950" spc="-60" dirty="0">
                <a:latin typeface="Calibri"/>
                <a:cs typeface="Calibri"/>
              </a:rPr>
              <a:t> </a:t>
            </a:r>
            <a:r>
              <a:rPr sz="2950" dirty="0">
                <a:latin typeface="Calibri"/>
                <a:cs typeface="Calibri"/>
              </a:rPr>
              <a:t>DIGESTIÓ</a:t>
            </a:r>
            <a:r>
              <a:rPr sz="2950" dirty="0">
                <a:latin typeface="Arial MT"/>
                <a:cs typeface="Arial MT"/>
              </a:rPr>
              <a:t>…</a:t>
            </a:r>
            <a:r>
              <a:rPr sz="2950" dirty="0">
                <a:latin typeface="Calibri"/>
                <a:cs typeface="Calibri"/>
              </a:rPr>
              <a:t>.</a:t>
            </a:r>
            <a:endParaRPr sz="2950">
              <a:latin typeface="Calibri"/>
              <a:cs typeface="Calibri"/>
            </a:endParaRPr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382995" y="213795"/>
            <a:ext cx="1366953" cy="764690"/>
          </a:xfrm>
          <a:prstGeom prst="rect">
            <a:avLst/>
          </a:prstGeom>
        </p:spPr>
      </p:pic>
      <p:grpSp>
        <p:nvGrpSpPr>
          <p:cNvPr id="7" name="object 7"/>
          <p:cNvGrpSpPr/>
          <p:nvPr/>
        </p:nvGrpSpPr>
        <p:grpSpPr>
          <a:xfrm>
            <a:off x="7863122" y="2043357"/>
            <a:ext cx="559435" cy="153670"/>
            <a:chOff x="7863122" y="2043357"/>
            <a:chExt cx="559435" cy="153670"/>
          </a:xfrm>
        </p:grpSpPr>
        <p:sp>
          <p:nvSpPr>
            <p:cNvPr id="8" name="object 8"/>
            <p:cNvSpPr/>
            <p:nvPr/>
          </p:nvSpPr>
          <p:spPr>
            <a:xfrm>
              <a:off x="7869472" y="2049707"/>
              <a:ext cx="546735" cy="140970"/>
            </a:xfrm>
            <a:custGeom>
              <a:avLst/>
              <a:gdLst/>
              <a:ahLst/>
              <a:cxnLst/>
              <a:rect l="l" t="t" r="r" b="b"/>
              <a:pathLst>
                <a:path w="546734" h="140969">
                  <a:moveTo>
                    <a:pt x="475889" y="140904"/>
                  </a:moveTo>
                  <a:lnTo>
                    <a:pt x="475889" y="105678"/>
                  </a:lnTo>
                  <a:lnTo>
                    <a:pt x="0" y="105678"/>
                  </a:lnTo>
                  <a:lnTo>
                    <a:pt x="0" y="35226"/>
                  </a:lnTo>
                  <a:lnTo>
                    <a:pt x="475889" y="35226"/>
                  </a:lnTo>
                  <a:lnTo>
                    <a:pt x="475889" y="0"/>
                  </a:lnTo>
                  <a:lnTo>
                    <a:pt x="546342" y="70452"/>
                  </a:lnTo>
                  <a:lnTo>
                    <a:pt x="475889" y="140904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7869472" y="2049707"/>
              <a:ext cx="546735" cy="140970"/>
            </a:xfrm>
            <a:custGeom>
              <a:avLst/>
              <a:gdLst/>
              <a:ahLst/>
              <a:cxnLst/>
              <a:rect l="l" t="t" r="r" b="b"/>
              <a:pathLst>
                <a:path w="546734" h="140969">
                  <a:moveTo>
                    <a:pt x="475889" y="140904"/>
                  </a:moveTo>
                  <a:lnTo>
                    <a:pt x="475889" y="105678"/>
                  </a:lnTo>
                  <a:lnTo>
                    <a:pt x="0" y="105678"/>
                  </a:lnTo>
                  <a:lnTo>
                    <a:pt x="0" y="35226"/>
                  </a:lnTo>
                  <a:lnTo>
                    <a:pt x="475889" y="35226"/>
                  </a:lnTo>
                  <a:lnTo>
                    <a:pt x="475889" y="0"/>
                  </a:lnTo>
                  <a:lnTo>
                    <a:pt x="546342" y="70452"/>
                  </a:lnTo>
                  <a:lnTo>
                    <a:pt x="475889" y="140904"/>
                  </a:lnTo>
                  <a:close/>
                </a:path>
              </a:pathLst>
            </a:custGeom>
            <a:ln w="12699">
              <a:solidFill>
                <a:srgbClr val="42719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8977983" y="2202872"/>
            <a:ext cx="23507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25" dirty="0">
                <a:solidFill>
                  <a:srgbClr val="FF0000"/>
                </a:solidFill>
                <a:latin typeface="Calibri"/>
                <a:cs typeface="Calibri"/>
              </a:rPr>
              <a:t>SUSTÀNCIES </a:t>
            </a:r>
            <a:r>
              <a:rPr sz="1800" b="1" spc="-10" dirty="0">
                <a:solidFill>
                  <a:srgbClr val="FF0000"/>
                </a:solidFill>
                <a:latin typeface="Calibri"/>
                <a:cs typeface="Calibri"/>
              </a:rPr>
              <a:t>NUTRITIVES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688330" y="2233058"/>
            <a:ext cx="9201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00B050"/>
                </a:solidFill>
                <a:latin typeface="Calibri"/>
                <a:cs typeface="Calibri"/>
              </a:rPr>
              <a:t>DIGESTIÓ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5874447" y="1837065"/>
            <a:ext cx="1544320" cy="1251585"/>
            <a:chOff x="5874447" y="1837065"/>
            <a:chExt cx="1544320" cy="1251585"/>
          </a:xfrm>
        </p:grpSpPr>
        <p:pic>
          <p:nvPicPr>
            <p:cNvPr id="13" name="object 1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469239" y="2522438"/>
              <a:ext cx="699190" cy="566011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874447" y="1938282"/>
              <a:ext cx="719999" cy="719999"/>
            </a:xfrm>
            <a:prstGeom prst="rect">
              <a:avLst/>
            </a:prstGeom>
          </p:spPr>
        </p:pic>
        <p:pic>
          <p:nvPicPr>
            <p:cNvPr id="15" name="object 15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698370" y="1837065"/>
              <a:ext cx="719999" cy="719999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985" rIns="0" bIns="0" rtlCol="0">
            <a:spAutoFit/>
          </a:bodyPr>
          <a:lstStyle/>
          <a:p>
            <a:pPr marL="622935" marR="5080" indent="-610870">
              <a:lnSpc>
                <a:spcPts val="7780"/>
              </a:lnSpc>
              <a:spcBef>
                <a:spcPts val="1055"/>
              </a:spcBef>
            </a:pPr>
            <a:r>
              <a:rPr spc="-10" dirty="0"/>
              <a:t>LA</a:t>
            </a:r>
            <a:r>
              <a:rPr spc="-110" dirty="0"/>
              <a:t> </a:t>
            </a:r>
            <a:r>
              <a:rPr spc="-10" dirty="0"/>
              <a:t>NUTRICIÓ </a:t>
            </a:r>
            <a:r>
              <a:rPr spc="-1614" dirty="0"/>
              <a:t> </a:t>
            </a:r>
            <a:r>
              <a:rPr spc="-10" dirty="0"/>
              <a:t>HUMANA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2309" y="6372458"/>
            <a:ext cx="1274174" cy="298729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382995" y="213795"/>
            <a:ext cx="1366953" cy="76469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511007" y="2514773"/>
            <a:ext cx="1979400" cy="3243035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820709" y="3870685"/>
            <a:ext cx="719999" cy="474450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700739" y="3188142"/>
            <a:ext cx="719999" cy="370404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820709" y="2577848"/>
            <a:ext cx="719999" cy="719999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820709" y="4808502"/>
            <a:ext cx="719999" cy="719999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2763166" y="4135847"/>
            <a:ext cx="607629" cy="699190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7317853" y="3860967"/>
            <a:ext cx="735091" cy="735092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7284308" y="5235733"/>
            <a:ext cx="697505" cy="568798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7292428" y="2803814"/>
            <a:ext cx="755969" cy="707197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9486069" y="4612672"/>
            <a:ext cx="734694" cy="1000347"/>
          </a:xfrm>
          <a:prstGeom prst="rect">
            <a:avLst/>
          </a:prstGeom>
        </p:spPr>
      </p:pic>
      <p:pic>
        <p:nvPicPr>
          <p:cNvPr id="15" name="object 15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9550613" y="2800358"/>
            <a:ext cx="732204" cy="898615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8451868" y="3736516"/>
            <a:ext cx="880582" cy="880582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075075" y="1500406"/>
            <a:ext cx="4088765" cy="15576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527050" indent="-514984">
              <a:lnSpc>
                <a:spcPct val="100000"/>
              </a:lnSpc>
              <a:spcBef>
                <a:spcPts val="120"/>
              </a:spcBef>
              <a:buFont typeface="Arial"/>
              <a:buChar char="•"/>
              <a:tabLst>
                <a:tab pos="527050" algn="l"/>
                <a:tab pos="527685" algn="l"/>
              </a:tabLst>
            </a:pPr>
            <a:r>
              <a:rPr sz="2950" b="1" i="1" spc="-5" dirty="0">
                <a:latin typeface="Calibri"/>
                <a:cs typeface="Calibri"/>
              </a:rPr>
              <a:t>INSPIRACIÓ</a:t>
            </a:r>
            <a:r>
              <a:rPr sz="2950" b="1" i="1" spc="-10" dirty="0">
                <a:latin typeface="Calibri"/>
                <a:cs typeface="Calibri"/>
              </a:rPr>
              <a:t> </a:t>
            </a:r>
            <a:r>
              <a:rPr sz="2950" i="1" spc="20" dirty="0">
                <a:latin typeface="Arial"/>
                <a:cs typeface="Arial"/>
              </a:rPr>
              <a:t>…</a:t>
            </a:r>
            <a:endParaRPr sz="29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Arial"/>
              <a:buChar char="•"/>
            </a:pPr>
            <a:endParaRPr sz="4450">
              <a:latin typeface="Arial"/>
              <a:cs typeface="Arial"/>
            </a:endParaRPr>
          </a:p>
          <a:p>
            <a:pPr marL="462280" lvl="1" indent="-349885">
              <a:lnSpc>
                <a:spcPct val="100000"/>
              </a:lnSpc>
              <a:buAutoNum type="arabicPeriod"/>
              <a:tabLst>
                <a:tab pos="462915" algn="l"/>
              </a:tabLst>
            </a:pPr>
            <a:r>
              <a:rPr sz="2800" spc="-50" dirty="0">
                <a:latin typeface="Calibri"/>
                <a:cs typeface="Calibri"/>
              </a:rPr>
              <a:t>CAPTA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OXIGEN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DE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spc="-80" dirty="0">
                <a:latin typeface="Calibri"/>
                <a:cs typeface="Calibri"/>
              </a:rPr>
              <a:t>L’AIRE</a:t>
            </a:r>
            <a:r>
              <a:rPr sz="2800" b="1" i="1" spc="-8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09571" y="400519"/>
            <a:ext cx="3000375" cy="6292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950" b="0" spc="-10" dirty="0">
                <a:solidFill>
                  <a:srgbClr val="002060"/>
                </a:solidFill>
                <a:latin typeface="Calibri"/>
                <a:cs typeface="Calibri"/>
              </a:rPr>
              <a:t>QÜESTIONARI.</a:t>
            </a:r>
            <a:endParaRPr sz="395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76028" y="3624110"/>
            <a:ext cx="9944735" cy="1800225"/>
          </a:xfrm>
          <a:prstGeom prst="rect">
            <a:avLst/>
          </a:prstGeom>
        </p:spPr>
        <p:txBody>
          <a:bodyPr vert="horz" wrap="square" lIns="0" tIns="177165" rIns="0" bIns="0" rtlCol="0">
            <a:spAutoFit/>
          </a:bodyPr>
          <a:lstStyle/>
          <a:p>
            <a:pPr marL="361315" indent="-349250">
              <a:lnSpc>
                <a:spcPct val="100000"/>
              </a:lnSpc>
              <a:spcBef>
                <a:spcPts val="1395"/>
              </a:spcBef>
              <a:buAutoNum type="arabicPeriod" startAt="2"/>
              <a:tabLst>
                <a:tab pos="361950" algn="l"/>
              </a:tabLst>
            </a:pPr>
            <a:r>
              <a:rPr sz="2800" spc="-50" dirty="0">
                <a:latin typeface="Calibri"/>
                <a:cs typeface="Calibri"/>
              </a:rPr>
              <a:t>CAPTA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DIÒXID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DE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CARBONI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DE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85" dirty="0">
                <a:latin typeface="Calibri"/>
                <a:cs typeface="Calibri"/>
              </a:rPr>
              <a:t>L’AIRE</a:t>
            </a:r>
            <a:r>
              <a:rPr sz="2800" b="1" i="1" spc="-85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6416040">
              <a:lnSpc>
                <a:spcPct val="100000"/>
              </a:lnSpc>
              <a:spcBef>
                <a:spcPts val="1300"/>
              </a:spcBef>
            </a:pPr>
            <a:r>
              <a:rPr sz="2800" spc="-50" dirty="0">
                <a:latin typeface="Calibri"/>
                <a:cs typeface="Calibri"/>
              </a:rPr>
              <a:t>CAPTA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OXIGEN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DE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100" dirty="0">
                <a:latin typeface="Calibri"/>
                <a:cs typeface="Calibri"/>
              </a:rPr>
              <a:t>L’AIRE</a:t>
            </a:r>
            <a:endParaRPr sz="2800">
              <a:latin typeface="Calibri"/>
              <a:cs typeface="Calibri"/>
            </a:endParaRPr>
          </a:p>
          <a:p>
            <a:pPr marL="362585" indent="-350520">
              <a:lnSpc>
                <a:spcPct val="100000"/>
              </a:lnSpc>
              <a:spcBef>
                <a:spcPts val="1300"/>
              </a:spcBef>
              <a:buFont typeface="Calibri"/>
              <a:buAutoNum type="arabicPeriod" startAt="3"/>
              <a:tabLst>
                <a:tab pos="363220" algn="l"/>
              </a:tabLst>
            </a:pPr>
            <a:r>
              <a:rPr sz="2800" spc="-10" dirty="0">
                <a:latin typeface="Calibri"/>
                <a:cs typeface="Calibri"/>
              </a:rPr>
              <a:t>EXPULSA</a:t>
            </a:r>
            <a:r>
              <a:rPr sz="2800" spc="-20" dirty="0">
                <a:latin typeface="Calibri"/>
                <a:cs typeface="Calibri"/>
              </a:rPr>
              <a:t> OXIGEN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DEL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COS</a:t>
            </a:r>
            <a:r>
              <a:rPr sz="2800" b="1" i="1" spc="-1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8628" y="6413084"/>
            <a:ext cx="1283755" cy="298162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382995" y="213795"/>
            <a:ext cx="1366953" cy="764690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933567" y="2216179"/>
            <a:ext cx="1461713" cy="1395272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9476546" y="2518069"/>
            <a:ext cx="7493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60" dirty="0">
                <a:solidFill>
                  <a:srgbClr val="00B0F0"/>
                </a:solidFill>
                <a:latin typeface="Calibri"/>
                <a:cs typeface="Calibri"/>
              </a:rPr>
              <a:t>O</a:t>
            </a:r>
            <a:r>
              <a:rPr sz="1800" spc="-5" dirty="0">
                <a:solidFill>
                  <a:srgbClr val="00B0F0"/>
                </a:solidFill>
                <a:latin typeface="Calibri"/>
                <a:cs typeface="Calibri"/>
              </a:rPr>
              <a:t>XIGEN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75996" y="5034617"/>
            <a:ext cx="604012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-5" dirty="0">
                <a:latin typeface="Calibri"/>
                <a:cs typeface="Calibri"/>
              </a:rPr>
              <a:t>3</a:t>
            </a:r>
            <a:r>
              <a:rPr sz="2800" spc="-5" dirty="0">
                <a:latin typeface="Calibri"/>
                <a:cs typeface="Calibri"/>
              </a:rPr>
              <a:t>.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EXPULSA </a:t>
            </a:r>
            <a:r>
              <a:rPr sz="2800" spc="-20" dirty="0">
                <a:latin typeface="Calibri"/>
                <a:cs typeface="Calibri"/>
              </a:rPr>
              <a:t>DIÒXID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DE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CARBONI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DEL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COS</a:t>
            </a:r>
            <a:r>
              <a:rPr sz="2800" b="1" i="1" spc="-5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09571" y="400519"/>
            <a:ext cx="3000375" cy="6292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950" b="0" spc="-10" dirty="0">
                <a:solidFill>
                  <a:srgbClr val="002060"/>
                </a:solidFill>
                <a:latin typeface="Calibri"/>
                <a:cs typeface="Calibri"/>
              </a:rPr>
              <a:t>QÜESTIONARI.</a:t>
            </a:r>
            <a:endParaRPr sz="395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75996" y="3817551"/>
            <a:ext cx="2983230" cy="878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800" i="1" spc="-5" dirty="0">
                <a:latin typeface="Calibri"/>
                <a:cs typeface="Calibri"/>
              </a:rPr>
              <a:t>2. </a:t>
            </a:r>
            <a:r>
              <a:rPr sz="2800" spc="-50" dirty="0">
                <a:latin typeface="Calibri"/>
                <a:cs typeface="Calibri"/>
              </a:rPr>
              <a:t>CAPTA </a:t>
            </a:r>
            <a:r>
              <a:rPr sz="2800" spc="-20" dirty="0">
                <a:latin typeface="Calibri"/>
                <a:cs typeface="Calibri"/>
              </a:rPr>
              <a:t>OXIGEN </a:t>
            </a:r>
            <a:r>
              <a:rPr sz="2800" spc="-5" dirty="0">
                <a:latin typeface="Calibri"/>
                <a:cs typeface="Calibri"/>
              </a:rPr>
              <a:t>DE </a:t>
            </a:r>
            <a:r>
              <a:rPr sz="2800" spc="-620" dirty="0">
                <a:latin typeface="Calibri"/>
                <a:cs typeface="Calibri"/>
              </a:rPr>
              <a:t> </a:t>
            </a:r>
            <a:r>
              <a:rPr sz="2800" spc="-100" dirty="0">
                <a:latin typeface="Calibri"/>
                <a:cs typeface="Calibri"/>
              </a:rPr>
              <a:t>L’AIRE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09969" y="1500406"/>
            <a:ext cx="4316730" cy="15328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527050" indent="-514984">
              <a:lnSpc>
                <a:spcPct val="100000"/>
              </a:lnSpc>
              <a:spcBef>
                <a:spcPts val="120"/>
              </a:spcBef>
              <a:buFont typeface="Arial"/>
              <a:buChar char="•"/>
              <a:tabLst>
                <a:tab pos="527050" algn="l"/>
                <a:tab pos="527685" algn="l"/>
              </a:tabLst>
            </a:pPr>
            <a:r>
              <a:rPr sz="2950" b="1" i="1" spc="-5" dirty="0">
                <a:latin typeface="Calibri"/>
                <a:cs typeface="Calibri"/>
              </a:rPr>
              <a:t>EXPIRACIÓ</a:t>
            </a:r>
            <a:r>
              <a:rPr sz="2950" b="1" i="1" spc="-10" dirty="0">
                <a:latin typeface="Calibri"/>
                <a:cs typeface="Calibri"/>
              </a:rPr>
              <a:t> </a:t>
            </a:r>
            <a:r>
              <a:rPr sz="2950" i="1" spc="10" dirty="0">
                <a:latin typeface="Arial"/>
                <a:cs typeface="Arial"/>
              </a:rPr>
              <a:t>…</a:t>
            </a:r>
            <a:r>
              <a:rPr sz="2950" i="1" spc="10" dirty="0">
                <a:latin typeface="Calibri"/>
                <a:cs typeface="Calibri"/>
              </a:rPr>
              <a:t>.</a:t>
            </a:r>
            <a:endParaRPr sz="295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endParaRPr sz="4050">
              <a:latin typeface="Calibri"/>
              <a:cs typeface="Calibri"/>
            </a:endParaRPr>
          </a:p>
          <a:p>
            <a:pPr marL="428625" lvl="1" indent="-351155">
              <a:lnSpc>
                <a:spcPct val="100000"/>
              </a:lnSpc>
              <a:buFont typeface="Calibri"/>
              <a:buAutoNum type="arabicPeriod"/>
              <a:tabLst>
                <a:tab pos="429259" algn="l"/>
              </a:tabLst>
            </a:pPr>
            <a:r>
              <a:rPr sz="2800" spc="-10" dirty="0">
                <a:latin typeface="Calibri"/>
                <a:cs typeface="Calibri"/>
              </a:rPr>
              <a:t>EXPULSA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OXIGEN </a:t>
            </a:r>
            <a:r>
              <a:rPr sz="2800" spc="-5" dirty="0">
                <a:latin typeface="Calibri"/>
                <a:cs typeface="Calibri"/>
              </a:rPr>
              <a:t>DEL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COS</a:t>
            </a:r>
            <a:r>
              <a:rPr sz="2800" b="1" i="1" spc="-1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8628" y="6413084"/>
            <a:ext cx="1283755" cy="298162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6636352" y="4004257"/>
            <a:ext cx="4304665" cy="878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01775" marR="5080" indent="-1489710">
              <a:lnSpc>
                <a:spcPct val="100000"/>
              </a:lnSpc>
              <a:spcBef>
                <a:spcPts val="100"/>
              </a:spcBef>
            </a:pPr>
            <a:r>
              <a:rPr sz="2800" spc="-10" dirty="0">
                <a:latin typeface="Calibri"/>
                <a:cs typeface="Calibri"/>
              </a:rPr>
              <a:t>EXPULSA </a:t>
            </a:r>
            <a:r>
              <a:rPr sz="2800" spc="-20" dirty="0">
                <a:latin typeface="Calibri"/>
                <a:cs typeface="Calibri"/>
              </a:rPr>
              <a:t>DIÒXID </a:t>
            </a:r>
            <a:r>
              <a:rPr sz="2800" spc="-5" dirty="0">
                <a:latin typeface="Calibri"/>
                <a:cs typeface="Calibri"/>
              </a:rPr>
              <a:t>DE CARBONI </a:t>
            </a:r>
            <a:r>
              <a:rPr sz="2800" spc="-6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DEL</a:t>
            </a:r>
            <a:r>
              <a:rPr sz="2800" spc="-10" dirty="0">
                <a:latin typeface="Calibri"/>
                <a:cs typeface="Calibri"/>
              </a:rPr>
              <a:t> COS</a:t>
            </a:r>
            <a:r>
              <a:rPr sz="2800" b="1" i="1" spc="-1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71003" y="251539"/>
            <a:ext cx="1158771" cy="580535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448402" y="1908546"/>
            <a:ext cx="1461713" cy="1395272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8767049" y="3171352"/>
            <a:ext cx="18992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5" dirty="0">
                <a:solidFill>
                  <a:srgbClr val="FF0000"/>
                </a:solidFill>
                <a:latin typeface="Calibri"/>
                <a:cs typeface="Calibri"/>
              </a:rPr>
              <a:t>DIÒXID</a:t>
            </a:r>
            <a:r>
              <a:rPr sz="1800" spc="-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DE</a:t>
            </a:r>
            <a:r>
              <a:rPr sz="1800" spc="-4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alibri"/>
                <a:cs typeface="Calibri"/>
              </a:rPr>
              <a:t>CARBONI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9571" y="400519"/>
            <a:ext cx="3000375" cy="6292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950" b="0" spc="-10" dirty="0">
                <a:solidFill>
                  <a:srgbClr val="002060"/>
                </a:solidFill>
                <a:latin typeface="Calibri"/>
                <a:cs typeface="Calibri"/>
              </a:rPr>
              <a:t>QÜESTIONARI.</a:t>
            </a:r>
            <a:endParaRPr sz="395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8628" y="6413084"/>
            <a:ext cx="1283755" cy="298162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229195" y="2543333"/>
            <a:ext cx="10504805" cy="40532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63855" indent="-350520">
              <a:lnSpc>
                <a:spcPct val="100000"/>
              </a:lnSpc>
              <a:spcBef>
                <a:spcPts val="100"/>
              </a:spcBef>
              <a:buFont typeface="Calibri"/>
              <a:buAutoNum type="arabicPeriod"/>
              <a:tabLst>
                <a:tab pos="363855" algn="l"/>
              </a:tabLst>
            </a:pPr>
            <a:r>
              <a:rPr sz="2800" spc="-10" dirty="0">
                <a:latin typeface="Calibri"/>
                <a:cs typeface="Calibri"/>
              </a:rPr>
              <a:t>TRANSFORMEN</a:t>
            </a:r>
            <a:r>
              <a:rPr sz="2800" spc="-5" dirty="0">
                <a:latin typeface="Calibri"/>
                <a:cs typeface="Calibri"/>
              </a:rPr>
              <a:t> ELS </a:t>
            </a:r>
            <a:r>
              <a:rPr sz="2800" spc="-10" dirty="0">
                <a:latin typeface="Calibri"/>
                <a:cs typeface="Calibri"/>
              </a:rPr>
              <a:t>ALIMENTS</a:t>
            </a:r>
            <a:r>
              <a:rPr sz="2800" spc="-5" dirty="0">
                <a:latin typeface="Calibri"/>
                <a:cs typeface="Calibri"/>
              </a:rPr>
              <a:t> EN </a:t>
            </a:r>
            <a:r>
              <a:rPr sz="2800" spc="-35" dirty="0">
                <a:latin typeface="Calibri"/>
                <a:cs typeface="Calibri"/>
              </a:rPr>
              <a:t>SUSTÀCIES</a:t>
            </a:r>
            <a:r>
              <a:rPr sz="2800" spc="-5" dirty="0">
                <a:latin typeface="Calibri"/>
                <a:cs typeface="Calibri"/>
              </a:rPr>
              <a:t> NUTRITIVES</a:t>
            </a:r>
            <a:r>
              <a:rPr sz="1800" i="1" spc="-5" dirty="0"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Calibri"/>
              <a:buAutoNum type="arabicPeriod"/>
            </a:pP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Font typeface="Calibri"/>
              <a:buAutoNum type="arabicPeriod"/>
            </a:pPr>
            <a:endParaRPr sz="2150">
              <a:latin typeface="Calibri"/>
              <a:cs typeface="Calibri"/>
            </a:endParaRPr>
          </a:p>
          <a:p>
            <a:pPr marL="362585" indent="-350520">
              <a:lnSpc>
                <a:spcPct val="100000"/>
              </a:lnSpc>
              <a:buFont typeface="Calibri"/>
              <a:buAutoNum type="arabicPeriod"/>
              <a:tabLst>
                <a:tab pos="363220" algn="l"/>
              </a:tabLst>
            </a:pPr>
            <a:r>
              <a:rPr sz="2800" spc="-10" dirty="0">
                <a:latin typeface="Calibri"/>
                <a:cs typeface="Calibri"/>
              </a:rPr>
              <a:t>S’ENCARREGA </a:t>
            </a:r>
            <a:r>
              <a:rPr sz="2800" spc="-5" dirty="0">
                <a:latin typeface="Calibri"/>
                <a:cs typeface="Calibri"/>
              </a:rPr>
              <a:t>DE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45" dirty="0">
                <a:latin typeface="Calibri"/>
                <a:cs typeface="Calibri"/>
              </a:rPr>
              <a:t>PORTAR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LA </a:t>
            </a:r>
            <a:r>
              <a:rPr sz="2800" spc="-10" dirty="0">
                <a:latin typeface="Calibri"/>
                <a:cs typeface="Calibri"/>
              </a:rPr>
              <a:t>SANG </a:t>
            </a:r>
            <a:r>
              <a:rPr sz="2800" spc="-5" dirty="0">
                <a:latin typeface="Calibri"/>
                <a:cs typeface="Calibri"/>
              </a:rPr>
              <a:t>PER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55" dirty="0">
                <a:latin typeface="Calibri"/>
                <a:cs typeface="Calibri"/>
              </a:rPr>
              <a:t>TOT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EL </a:t>
            </a:r>
            <a:r>
              <a:rPr sz="2800" spc="-15" dirty="0">
                <a:latin typeface="Calibri"/>
                <a:cs typeface="Calibri"/>
              </a:rPr>
              <a:t>COS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Calibri"/>
              <a:buAutoNum type="arabicPeriod"/>
            </a:pP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  <a:buFont typeface="Calibri"/>
              <a:buAutoNum type="arabicPeriod"/>
            </a:pPr>
            <a:endParaRPr sz="2650">
              <a:latin typeface="Calibri"/>
              <a:cs typeface="Calibri"/>
            </a:endParaRPr>
          </a:p>
          <a:p>
            <a:pPr marL="391160" indent="-351155">
              <a:lnSpc>
                <a:spcPct val="100000"/>
              </a:lnSpc>
              <a:buFont typeface="Calibri"/>
              <a:buAutoNum type="arabicPeriod"/>
              <a:tabLst>
                <a:tab pos="391795" algn="l"/>
              </a:tabLst>
            </a:pPr>
            <a:r>
              <a:rPr sz="2800" dirty="0">
                <a:latin typeface="Calibri"/>
                <a:cs typeface="Calibri"/>
              </a:rPr>
              <a:t>D’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EXPULSAR </a:t>
            </a:r>
            <a:r>
              <a:rPr sz="2800" spc="-15" dirty="0">
                <a:latin typeface="Calibri"/>
                <a:cs typeface="Calibri"/>
              </a:rPr>
              <a:t>LES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spc="-30" dirty="0">
                <a:latin typeface="Calibri"/>
                <a:cs typeface="Calibri"/>
              </a:rPr>
              <a:t>SUBSTÀNCIES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RESIDUALS</a:t>
            </a:r>
            <a:r>
              <a:rPr sz="2800" spc="-5" dirty="0">
                <a:latin typeface="Calibri"/>
                <a:cs typeface="Calibri"/>
              </a:rPr>
              <a:t> DEL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COR</a:t>
            </a:r>
            <a:r>
              <a:rPr sz="2800" i="1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6828155" marR="5080" indent="-1407160">
              <a:lnSpc>
                <a:spcPct val="100000"/>
              </a:lnSpc>
              <a:spcBef>
                <a:spcPts val="2150"/>
              </a:spcBef>
            </a:pPr>
            <a:r>
              <a:rPr sz="2800" spc="-10" dirty="0">
                <a:latin typeface="Calibri"/>
                <a:cs typeface="Calibri"/>
              </a:rPr>
              <a:t>S’ENCARREGA </a:t>
            </a:r>
            <a:r>
              <a:rPr sz="2800" spc="-5" dirty="0">
                <a:latin typeface="Calibri"/>
                <a:cs typeface="Calibri"/>
              </a:rPr>
              <a:t>DE </a:t>
            </a:r>
            <a:r>
              <a:rPr sz="2800" spc="-45" dirty="0">
                <a:latin typeface="Calibri"/>
                <a:cs typeface="Calibri"/>
              </a:rPr>
              <a:t>PORTAR </a:t>
            </a:r>
            <a:r>
              <a:rPr sz="2800" spc="-5" dirty="0">
                <a:latin typeface="Calibri"/>
                <a:cs typeface="Calibri"/>
              </a:rPr>
              <a:t>LA </a:t>
            </a:r>
            <a:r>
              <a:rPr sz="2800" spc="-10" dirty="0">
                <a:latin typeface="Calibri"/>
                <a:cs typeface="Calibri"/>
              </a:rPr>
              <a:t>SANG </a:t>
            </a:r>
            <a:r>
              <a:rPr sz="2800" spc="-6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PER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55" dirty="0">
                <a:latin typeface="Calibri"/>
                <a:cs typeface="Calibri"/>
              </a:rPr>
              <a:t>TOT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EL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COS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81425" y="1500406"/>
            <a:ext cx="6742430" cy="47815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527050" indent="-514984">
              <a:lnSpc>
                <a:spcPct val="100000"/>
              </a:lnSpc>
              <a:spcBef>
                <a:spcPts val="120"/>
              </a:spcBef>
              <a:buFont typeface="Arial MT"/>
              <a:buChar char="•"/>
              <a:tabLst>
                <a:tab pos="527050" algn="l"/>
                <a:tab pos="527685" algn="l"/>
              </a:tabLst>
            </a:pPr>
            <a:r>
              <a:rPr sz="2950" spc="-85" dirty="0">
                <a:latin typeface="Calibri"/>
                <a:cs typeface="Calibri"/>
              </a:rPr>
              <a:t>L’APARELL</a:t>
            </a:r>
            <a:r>
              <a:rPr sz="2950" spc="-40" dirty="0">
                <a:latin typeface="Calibri"/>
                <a:cs typeface="Calibri"/>
              </a:rPr>
              <a:t> </a:t>
            </a:r>
            <a:r>
              <a:rPr sz="2950" spc="-25" dirty="0">
                <a:latin typeface="Calibri"/>
                <a:cs typeface="Calibri"/>
              </a:rPr>
              <a:t>CIRCULATORI</a:t>
            </a:r>
            <a:r>
              <a:rPr sz="2950" spc="-40" dirty="0">
                <a:latin typeface="Calibri"/>
                <a:cs typeface="Calibri"/>
              </a:rPr>
              <a:t> </a:t>
            </a:r>
            <a:r>
              <a:rPr sz="2950" spc="5" dirty="0">
                <a:latin typeface="Calibri"/>
                <a:cs typeface="Calibri"/>
              </a:rPr>
              <a:t>S’ENCARREGA</a:t>
            </a:r>
            <a:r>
              <a:rPr sz="2950" spc="5" dirty="0">
                <a:latin typeface="Arial MT"/>
                <a:cs typeface="Arial MT"/>
              </a:rPr>
              <a:t>…</a:t>
            </a:r>
            <a:endParaRPr sz="2950">
              <a:latin typeface="Arial MT"/>
              <a:cs typeface="Arial MT"/>
            </a:endParaRPr>
          </a:p>
        </p:txBody>
      </p:sp>
      <p:pic>
        <p:nvPicPr>
          <p:cNvPr id="6" name="object 6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382995" y="213795"/>
            <a:ext cx="1366953" cy="764690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022060" y="1286944"/>
            <a:ext cx="713014" cy="447576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267386" y="1301178"/>
            <a:ext cx="713013" cy="447576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9030934" y="1446626"/>
            <a:ext cx="70485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3204" marR="5080" indent="-23114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FF0000"/>
                </a:solidFill>
                <a:latin typeface="Calibri"/>
                <a:cs typeface="Calibri"/>
              </a:rPr>
              <a:t>A</a:t>
            </a:r>
            <a:r>
              <a:rPr sz="1800" b="1" spc="-20" dirty="0">
                <a:solidFill>
                  <a:srgbClr val="FF0000"/>
                </a:solidFill>
                <a:latin typeface="Calibri"/>
                <a:cs typeface="Calibri"/>
              </a:rPr>
              <a:t>R</a:t>
            </a:r>
            <a:r>
              <a:rPr sz="1800" b="1" spc="-5" dirty="0">
                <a:solidFill>
                  <a:srgbClr val="FF0000"/>
                </a:solidFill>
                <a:latin typeface="Calibri"/>
                <a:cs typeface="Calibri"/>
              </a:rPr>
              <a:t>TÈRI  </a:t>
            </a:r>
            <a:r>
              <a:rPr sz="1800" b="1" spc="-10" dirty="0">
                <a:solidFill>
                  <a:srgbClr val="FF0000"/>
                </a:solidFill>
                <a:latin typeface="Calibri"/>
                <a:cs typeface="Calibri"/>
              </a:rPr>
              <a:t>ES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1140599" y="1456304"/>
            <a:ext cx="6400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00B0F0"/>
                </a:solidFill>
                <a:latin typeface="Calibri"/>
                <a:cs typeface="Calibri"/>
              </a:rPr>
              <a:t>VEN</a:t>
            </a:r>
            <a:r>
              <a:rPr sz="1800" b="1" spc="-20" dirty="0">
                <a:solidFill>
                  <a:srgbClr val="00B0F0"/>
                </a:solidFill>
                <a:latin typeface="Calibri"/>
                <a:cs typeface="Calibri"/>
              </a:rPr>
              <a:t>E</a:t>
            </a:r>
            <a:r>
              <a:rPr sz="1800" b="1" dirty="0">
                <a:solidFill>
                  <a:srgbClr val="00B0F0"/>
                </a:solidFill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75996" y="5034617"/>
            <a:ext cx="747839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-5" dirty="0">
                <a:latin typeface="Calibri"/>
                <a:cs typeface="Calibri"/>
              </a:rPr>
              <a:t>3</a:t>
            </a:r>
            <a:r>
              <a:rPr sz="2800" spc="-5" dirty="0">
                <a:latin typeface="Calibri"/>
                <a:cs typeface="Calibri"/>
              </a:rPr>
              <a:t>.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222222"/>
                </a:solidFill>
                <a:latin typeface="Calibri"/>
                <a:cs typeface="Calibri"/>
              </a:rPr>
              <a:t>RECULLEN </a:t>
            </a:r>
            <a:r>
              <a:rPr sz="2800" spc="-15" dirty="0">
                <a:solidFill>
                  <a:srgbClr val="222222"/>
                </a:solidFill>
                <a:latin typeface="Calibri"/>
                <a:cs typeface="Calibri"/>
              </a:rPr>
              <a:t>LES</a:t>
            </a:r>
            <a:r>
              <a:rPr sz="2800" spc="-10" dirty="0">
                <a:solidFill>
                  <a:srgbClr val="222222"/>
                </a:solidFill>
                <a:latin typeface="Calibri"/>
                <a:cs typeface="Calibri"/>
              </a:rPr>
              <a:t> </a:t>
            </a:r>
            <a:r>
              <a:rPr sz="2800" spc="-30" dirty="0">
                <a:solidFill>
                  <a:srgbClr val="222222"/>
                </a:solidFill>
                <a:latin typeface="Calibri"/>
                <a:cs typeface="Calibri"/>
              </a:rPr>
              <a:t>SUBSTÀNCIES</a:t>
            </a:r>
            <a:r>
              <a:rPr sz="2800" spc="-10" dirty="0">
                <a:solidFill>
                  <a:srgbClr val="222222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222222"/>
                </a:solidFill>
                <a:latin typeface="Calibri"/>
                <a:cs typeface="Calibri"/>
              </a:rPr>
              <a:t>RESIDUALS</a:t>
            </a:r>
            <a:r>
              <a:rPr sz="2800" spc="-5" dirty="0">
                <a:solidFill>
                  <a:srgbClr val="222222"/>
                </a:solidFill>
                <a:latin typeface="Calibri"/>
                <a:cs typeface="Calibri"/>
              </a:rPr>
              <a:t> DEL</a:t>
            </a:r>
            <a:r>
              <a:rPr sz="2800" spc="-10" dirty="0">
                <a:solidFill>
                  <a:srgbClr val="222222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222222"/>
                </a:solidFill>
                <a:latin typeface="Calibri"/>
                <a:cs typeface="Calibri"/>
              </a:rPr>
              <a:t>COS</a:t>
            </a:r>
            <a:r>
              <a:rPr sz="2800" b="1" i="1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09571" y="400519"/>
            <a:ext cx="3000375" cy="6292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950" b="0" spc="-10" dirty="0">
                <a:solidFill>
                  <a:srgbClr val="002060"/>
                </a:solidFill>
                <a:latin typeface="Calibri"/>
                <a:cs typeface="Calibri"/>
              </a:rPr>
              <a:t>QÜESTIONARI.</a:t>
            </a:r>
            <a:endParaRPr sz="395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75996" y="3817551"/>
            <a:ext cx="2529205" cy="878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800" i="1" spc="-5" dirty="0">
                <a:latin typeface="Calibri"/>
                <a:cs typeface="Calibri"/>
              </a:rPr>
              <a:t>2.</a:t>
            </a:r>
            <a:r>
              <a:rPr sz="2800" i="1" spc="-60" dirty="0">
                <a:latin typeface="Calibri"/>
                <a:cs typeface="Calibri"/>
              </a:rPr>
              <a:t> </a:t>
            </a:r>
            <a:r>
              <a:rPr sz="2800" spc="-30" dirty="0">
                <a:latin typeface="Calibri"/>
                <a:cs typeface="Calibri"/>
              </a:rPr>
              <a:t>TRANSPORTAN </a:t>
            </a:r>
            <a:r>
              <a:rPr sz="2800" spc="-615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L’OXIGEN.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09969" y="1500406"/>
            <a:ext cx="4989830" cy="15328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527050" indent="-514984">
              <a:lnSpc>
                <a:spcPct val="100000"/>
              </a:lnSpc>
              <a:spcBef>
                <a:spcPts val="120"/>
              </a:spcBef>
              <a:buFont typeface="Arial"/>
              <a:buChar char="•"/>
              <a:tabLst>
                <a:tab pos="527050" algn="l"/>
                <a:tab pos="527685" algn="l"/>
              </a:tabLst>
            </a:pPr>
            <a:r>
              <a:rPr sz="2950" b="1" i="1" spc="-5" dirty="0">
                <a:latin typeface="Calibri"/>
                <a:cs typeface="Calibri"/>
              </a:rPr>
              <a:t>LES</a:t>
            </a:r>
            <a:r>
              <a:rPr sz="2950" b="1" i="1" spc="-25" dirty="0">
                <a:latin typeface="Calibri"/>
                <a:cs typeface="Calibri"/>
              </a:rPr>
              <a:t> </a:t>
            </a:r>
            <a:r>
              <a:rPr sz="2950" b="1" i="1" dirty="0">
                <a:latin typeface="Calibri"/>
                <a:cs typeface="Calibri"/>
              </a:rPr>
              <a:t>VENES</a:t>
            </a:r>
            <a:r>
              <a:rPr sz="2950" b="1" i="1" spc="-20" dirty="0">
                <a:latin typeface="Calibri"/>
                <a:cs typeface="Calibri"/>
              </a:rPr>
              <a:t> </a:t>
            </a:r>
            <a:r>
              <a:rPr sz="2950" i="1" spc="10" dirty="0">
                <a:latin typeface="Arial"/>
                <a:cs typeface="Arial"/>
              </a:rPr>
              <a:t>…</a:t>
            </a:r>
            <a:r>
              <a:rPr sz="2950" i="1" spc="10" dirty="0">
                <a:latin typeface="Calibri"/>
                <a:cs typeface="Calibri"/>
              </a:rPr>
              <a:t>.</a:t>
            </a:r>
            <a:endParaRPr sz="295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endParaRPr sz="4050">
              <a:latin typeface="Calibri"/>
              <a:cs typeface="Calibri"/>
            </a:endParaRPr>
          </a:p>
          <a:p>
            <a:pPr marL="428625" lvl="1" indent="-351155">
              <a:lnSpc>
                <a:spcPct val="100000"/>
              </a:lnSpc>
              <a:buFont typeface="Calibri"/>
              <a:buAutoNum type="arabicPeriod"/>
              <a:tabLst>
                <a:tab pos="429259" algn="l"/>
              </a:tabLst>
            </a:pPr>
            <a:r>
              <a:rPr sz="2800" spc="-30" dirty="0">
                <a:latin typeface="Calibri"/>
                <a:cs typeface="Calibri"/>
              </a:rPr>
              <a:t>TRANSPORTAN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ELS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NUTRIENTS</a:t>
            </a:r>
            <a:r>
              <a:rPr sz="2800" b="1" i="1" spc="-5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8628" y="6413084"/>
            <a:ext cx="1283755" cy="298162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6860289" y="3592193"/>
            <a:ext cx="4088765" cy="878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66420" marR="5080" indent="-554355">
              <a:lnSpc>
                <a:spcPct val="100000"/>
              </a:lnSpc>
              <a:spcBef>
                <a:spcPts val="100"/>
              </a:spcBef>
            </a:pPr>
            <a:r>
              <a:rPr sz="2800" spc="-10" dirty="0">
                <a:solidFill>
                  <a:srgbClr val="222222"/>
                </a:solidFill>
                <a:latin typeface="Calibri"/>
                <a:cs typeface="Calibri"/>
              </a:rPr>
              <a:t>RECULLEN </a:t>
            </a:r>
            <a:r>
              <a:rPr sz="2800" spc="-15" dirty="0">
                <a:solidFill>
                  <a:srgbClr val="222222"/>
                </a:solidFill>
                <a:latin typeface="Calibri"/>
                <a:cs typeface="Calibri"/>
              </a:rPr>
              <a:t>LES </a:t>
            </a:r>
            <a:r>
              <a:rPr sz="2800" spc="-30" dirty="0">
                <a:solidFill>
                  <a:srgbClr val="222222"/>
                </a:solidFill>
                <a:latin typeface="Calibri"/>
                <a:cs typeface="Calibri"/>
              </a:rPr>
              <a:t>SUBSTÀNCIES </a:t>
            </a:r>
            <a:r>
              <a:rPr sz="2800" spc="-620" dirty="0">
                <a:solidFill>
                  <a:srgbClr val="222222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222222"/>
                </a:solidFill>
                <a:latin typeface="Calibri"/>
                <a:cs typeface="Calibri"/>
              </a:rPr>
              <a:t>RESIDUALS </a:t>
            </a:r>
            <a:r>
              <a:rPr sz="2800" spc="-5" dirty="0">
                <a:solidFill>
                  <a:srgbClr val="222222"/>
                </a:solidFill>
                <a:latin typeface="Calibri"/>
                <a:cs typeface="Calibri"/>
              </a:rPr>
              <a:t>DEL</a:t>
            </a:r>
            <a:r>
              <a:rPr sz="2800" spc="-15" dirty="0">
                <a:solidFill>
                  <a:srgbClr val="222222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222222"/>
                </a:solidFill>
                <a:latin typeface="Calibri"/>
                <a:cs typeface="Calibri"/>
              </a:rPr>
              <a:t>COS</a:t>
            </a:r>
            <a:r>
              <a:rPr sz="2800" b="1" i="1" spc="-5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71003" y="251539"/>
            <a:ext cx="1158771" cy="580535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126098" y="1770941"/>
            <a:ext cx="963402" cy="1461714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9445011" y="2439610"/>
            <a:ext cx="64008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00B0F0"/>
                </a:solidFill>
                <a:latin typeface="Calibri"/>
                <a:cs typeface="Calibri"/>
              </a:rPr>
              <a:t>VEN</a:t>
            </a:r>
            <a:r>
              <a:rPr sz="1800" b="1" spc="-20" dirty="0">
                <a:solidFill>
                  <a:srgbClr val="00B0F0"/>
                </a:solidFill>
                <a:latin typeface="Calibri"/>
                <a:cs typeface="Calibri"/>
              </a:rPr>
              <a:t>E</a:t>
            </a:r>
            <a:r>
              <a:rPr sz="1800" b="1" dirty="0">
                <a:solidFill>
                  <a:srgbClr val="00B0F0"/>
                </a:solidFill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75996" y="5034617"/>
            <a:ext cx="492379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-5" dirty="0">
                <a:latin typeface="Calibri"/>
                <a:cs typeface="Calibri"/>
              </a:rPr>
              <a:t>3</a:t>
            </a:r>
            <a:r>
              <a:rPr sz="2800" spc="-5" dirty="0">
                <a:latin typeface="Calibri"/>
                <a:cs typeface="Calibri"/>
              </a:rPr>
              <a:t>.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30" dirty="0">
                <a:latin typeface="Calibri"/>
                <a:cs typeface="Calibri"/>
              </a:rPr>
              <a:t>TRANSPORTAN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ELS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NUTRIENTS</a:t>
            </a:r>
            <a:r>
              <a:rPr sz="2800" b="1" i="1" spc="-5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09571" y="400519"/>
            <a:ext cx="3000375" cy="6292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950" b="0" spc="-10" dirty="0">
                <a:solidFill>
                  <a:srgbClr val="002060"/>
                </a:solidFill>
                <a:latin typeface="Calibri"/>
                <a:cs typeface="Calibri"/>
              </a:rPr>
              <a:t>QÜESTIONARI.</a:t>
            </a:r>
            <a:endParaRPr sz="395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75996" y="3817551"/>
            <a:ext cx="561340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-5" dirty="0">
                <a:latin typeface="Calibri"/>
                <a:cs typeface="Calibri"/>
              </a:rPr>
              <a:t>2.</a:t>
            </a:r>
            <a:r>
              <a:rPr sz="2800" i="1" spc="-10" dirty="0">
                <a:latin typeface="Calibri"/>
                <a:cs typeface="Calibri"/>
              </a:rPr>
              <a:t> </a:t>
            </a:r>
            <a:r>
              <a:rPr sz="2800" spc="-30" dirty="0">
                <a:latin typeface="Calibri"/>
                <a:cs typeface="Calibri"/>
              </a:rPr>
              <a:t>TRANSPORTAN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DIÒXID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DE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CARBONI.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09969" y="1500406"/>
            <a:ext cx="7544434" cy="153289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527050" indent="-514984">
              <a:lnSpc>
                <a:spcPct val="100000"/>
              </a:lnSpc>
              <a:spcBef>
                <a:spcPts val="120"/>
              </a:spcBef>
              <a:buFont typeface="Arial"/>
              <a:buChar char="•"/>
              <a:tabLst>
                <a:tab pos="527050" algn="l"/>
                <a:tab pos="527685" algn="l"/>
              </a:tabLst>
            </a:pPr>
            <a:r>
              <a:rPr sz="2950" b="1" i="1" spc="-5" dirty="0">
                <a:latin typeface="Calibri"/>
                <a:cs typeface="Calibri"/>
              </a:rPr>
              <a:t>LES</a:t>
            </a:r>
            <a:r>
              <a:rPr sz="2950" b="1" i="1" spc="-30" dirty="0">
                <a:latin typeface="Calibri"/>
                <a:cs typeface="Calibri"/>
              </a:rPr>
              <a:t> </a:t>
            </a:r>
            <a:r>
              <a:rPr sz="2950" b="1" i="1" spc="-5" dirty="0">
                <a:latin typeface="Calibri"/>
                <a:cs typeface="Calibri"/>
              </a:rPr>
              <a:t>ARTÈRIES</a:t>
            </a:r>
            <a:r>
              <a:rPr sz="2950" b="1" i="1" spc="-15" dirty="0">
                <a:latin typeface="Calibri"/>
                <a:cs typeface="Calibri"/>
              </a:rPr>
              <a:t> </a:t>
            </a:r>
            <a:r>
              <a:rPr sz="2950" i="1" spc="10" dirty="0">
                <a:latin typeface="Arial"/>
                <a:cs typeface="Arial"/>
              </a:rPr>
              <a:t>…</a:t>
            </a:r>
            <a:r>
              <a:rPr sz="2950" i="1" spc="10" dirty="0">
                <a:latin typeface="Calibri"/>
                <a:cs typeface="Calibri"/>
              </a:rPr>
              <a:t>.</a:t>
            </a:r>
            <a:endParaRPr sz="2950">
              <a:latin typeface="Calibri"/>
              <a:cs typeface="Calibri"/>
            </a:endParaRPr>
          </a:p>
          <a:p>
            <a:pPr>
              <a:lnSpc>
                <a:spcPct val="100000"/>
              </a:lnSpc>
              <a:buFont typeface="Arial"/>
              <a:buChar char="•"/>
            </a:pPr>
            <a:endParaRPr sz="4050">
              <a:latin typeface="Calibri"/>
              <a:cs typeface="Calibri"/>
            </a:endParaRPr>
          </a:p>
          <a:p>
            <a:pPr marL="428625" lvl="1" indent="-351155">
              <a:lnSpc>
                <a:spcPct val="100000"/>
              </a:lnSpc>
              <a:buClr>
                <a:srgbClr val="000000"/>
              </a:buClr>
              <a:buFont typeface="Calibri"/>
              <a:buAutoNum type="arabicPeriod"/>
              <a:tabLst>
                <a:tab pos="429259" algn="l"/>
              </a:tabLst>
            </a:pPr>
            <a:r>
              <a:rPr sz="2800" spc="-10" dirty="0">
                <a:solidFill>
                  <a:srgbClr val="222222"/>
                </a:solidFill>
                <a:latin typeface="Calibri"/>
                <a:cs typeface="Calibri"/>
              </a:rPr>
              <a:t>RECULLEN</a:t>
            </a:r>
            <a:r>
              <a:rPr sz="2800" spc="-15" dirty="0">
                <a:solidFill>
                  <a:srgbClr val="222222"/>
                </a:solidFill>
                <a:latin typeface="Calibri"/>
                <a:cs typeface="Calibri"/>
              </a:rPr>
              <a:t> LES</a:t>
            </a:r>
            <a:r>
              <a:rPr sz="2800" spc="-10" dirty="0">
                <a:solidFill>
                  <a:srgbClr val="222222"/>
                </a:solidFill>
                <a:latin typeface="Calibri"/>
                <a:cs typeface="Calibri"/>
              </a:rPr>
              <a:t> </a:t>
            </a:r>
            <a:r>
              <a:rPr sz="2800" spc="-30" dirty="0">
                <a:solidFill>
                  <a:srgbClr val="222222"/>
                </a:solidFill>
                <a:latin typeface="Calibri"/>
                <a:cs typeface="Calibri"/>
              </a:rPr>
              <a:t>SUBSTÀNCIES</a:t>
            </a:r>
            <a:r>
              <a:rPr sz="2800" spc="-10" dirty="0">
                <a:solidFill>
                  <a:srgbClr val="222222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222222"/>
                </a:solidFill>
                <a:latin typeface="Calibri"/>
                <a:cs typeface="Calibri"/>
              </a:rPr>
              <a:t>RESIDUALS</a:t>
            </a:r>
            <a:r>
              <a:rPr sz="2800" spc="-10" dirty="0">
                <a:solidFill>
                  <a:srgbClr val="222222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222222"/>
                </a:solidFill>
                <a:latin typeface="Calibri"/>
                <a:cs typeface="Calibri"/>
              </a:rPr>
              <a:t>DEL</a:t>
            </a:r>
            <a:r>
              <a:rPr sz="2800" spc="-10" dirty="0">
                <a:solidFill>
                  <a:srgbClr val="222222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222222"/>
                </a:solidFill>
                <a:latin typeface="Calibri"/>
                <a:cs typeface="Calibri"/>
              </a:rPr>
              <a:t>COS</a:t>
            </a:r>
            <a:r>
              <a:rPr sz="2800" b="1" i="1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8628" y="6413084"/>
            <a:ext cx="1283755" cy="298162"/>
          </a:xfrm>
          <a:prstGeom prst="rect">
            <a:avLst/>
          </a:prstGeom>
        </p:spPr>
      </p:pic>
      <p:sp>
        <p:nvSpPr>
          <p:cNvPr id="7" name="object 7"/>
          <p:cNvSpPr txBox="1"/>
          <p:nvPr/>
        </p:nvSpPr>
        <p:spPr>
          <a:xfrm>
            <a:off x="8232732" y="4557563"/>
            <a:ext cx="2745105" cy="8788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499745" marR="5080" indent="-487680">
              <a:lnSpc>
                <a:spcPct val="100000"/>
              </a:lnSpc>
              <a:spcBef>
                <a:spcPts val="100"/>
              </a:spcBef>
            </a:pPr>
            <a:r>
              <a:rPr sz="2800" spc="-30" dirty="0">
                <a:latin typeface="Calibri"/>
                <a:cs typeface="Calibri"/>
              </a:rPr>
              <a:t>TRANSPORTAN </a:t>
            </a:r>
            <a:r>
              <a:rPr sz="2800" spc="-5" dirty="0">
                <a:latin typeface="Calibri"/>
                <a:cs typeface="Calibri"/>
              </a:rPr>
              <a:t>ELS </a:t>
            </a:r>
            <a:r>
              <a:rPr sz="2800" spc="-6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NUTRIENTS</a:t>
            </a:r>
            <a:r>
              <a:rPr sz="2800" b="1" i="1" spc="-5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8" name="object 8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71003" y="251539"/>
            <a:ext cx="1158771" cy="580535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9027605" y="2774448"/>
            <a:ext cx="963402" cy="1461714"/>
          </a:xfrm>
          <a:prstGeom prst="rect">
            <a:avLst/>
          </a:prstGeom>
        </p:spPr>
      </p:pic>
      <p:sp>
        <p:nvSpPr>
          <p:cNvPr id="10" name="object 10"/>
          <p:cNvSpPr txBox="1"/>
          <p:nvPr/>
        </p:nvSpPr>
        <p:spPr>
          <a:xfrm>
            <a:off x="9921968" y="3441223"/>
            <a:ext cx="922019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FF0000"/>
                </a:solidFill>
                <a:latin typeface="Calibri"/>
                <a:cs typeface="Calibri"/>
              </a:rPr>
              <a:t>ARTÈRIES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09571" y="400519"/>
            <a:ext cx="3000375" cy="62928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sz="3950" b="0" spc="-10" dirty="0">
                <a:solidFill>
                  <a:srgbClr val="002060"/>
                </a:solidFill>
                <a:latin typeface="Calibri"/>
                <a:cs typeface="Calibri"/>
              </a:rPr>
              <a:t>QÜESTIONARI.</a:t>
            </a:r>
            <a:endParaRPr sz="395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8628" y="6413084"/>
            <a:ext cx="1283755" cy="298162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081425" y="1500406"/>
            <a:ext cx="10036175" cy="518922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527050" indent="-514984">
              <a:lnSpc>
                <a:spcPct val="100000"/>
              </a:lnSpc>
              <a:spcBef>
                <a:spcPts val="120"/>
              </a:spcBef>
              <a:buFont typeface="Arial MT"/>
              <a:buChar char="•"/>
              <a:tabLst>
                <a:tab pos="527050" algn="l"/>
                <a:tab pos="527685" algn="l"/>
              </a:tabLst>
            </a:pPr>
            <a:r>
              <a:rPr sz="2950" spc="-85" dirty="0">
                <a:latin typeface="Calibri"/>
                <a:cs typeface="Calibri"/>
              </a:rPr>
              <a:t>L’APARELL</a:t>
            </a:r>
            <a:r>
              <a:rPr sz="2950" spc="-40" dirty="0">
                <a:latin typeface="Calibri"/>
                <a:cs typeface="Calibri"/>
              </a:rPr>
              <a:t> </a:t>
            </a:r>
            <a:r>
              <a:rPr sz="2950" spc="-10" dirty="0">
                <a:latin typeface="Calibri"/>
                <a:cs typeface="Calibri"/>
              </a:rPr>
              <a:t>EXCRETO</a:t>
            </a:r>
            <a:r>
              <a:rPr sz="2950" spc="-10" dirty="0">
                <a:latin typeface="Arial MT"/>
                <a:cs typeface="Arial MT"/>
              </a:rPr>
              <a:t>…</a:t>
            </a:r>
            <a:r>
              <a:rPr sz="2950" spc="-10" dirty="0">
                <a:latin typeface="Calibri"/>
                <a:cs typeface="Calibri"/>
              </a:rPr>
              <a:t>.</a:t>
            </a:r>
            <a:endParaRPr sz="295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 MT"/>
              <a:buChar char="•"/>
            </a:pPr>
            <a:endParaRPr sz="3800">
              <a:latin typeface="Calibri"/>
              <a:cs typeface="Calibri"/>
            </a:endParaRPr>
          </a:p>
          <a:p>
            <a:pPr marL="586105" lvl="1" indent="-350520">
              <a:lnSpc>
                <a:spcPct val="100000"/>
              </a:lnSpc>
              <a:spcBef>
                <a:spcPts val="5"/>
              </a:spcBef>
              <a:buFont typeface="Calibri"/>
              <a:buAutoNum type="arabicPeriod"/>
              <a:tabLst>
                <a:tab pos="586740" algn="l"/>
              </a:tabLst>
            </a:pPr>
            <a:r>
              <a:rPr sz="2800" spc="-50" dirty="0">
                <a:latin typeface="Calibri"/>
                <a:cs typeface="Calibri"/>
              </a:rPr>
              <a:t>CAPTA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OXIGEN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DE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100" dirty="0">
                <a:latin typeface="Calibri"/>
                <a:cs typeface="Calibri"/>
              </a:rPr>
              <a:t>L’AIRE</a:t>
            </a:r>
            <a:r>
              <a:rPr sz="2800" spc="-5" dirty="0">
                <a:latin typeface="Calibri"/>
                <a:cs typeface="Calibri"/>
              </a:rPr>
              <a:t> </a:t>
            </a:r>
            <a:r>
              <a:rPr sz="2800" i="1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buFont typeface="Calibri"/>
              <a:buAutoNum type="arabicPeriod"/>
            </a:pPr>
            <a:endParaRPr sz="28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5"/>
              </a:spcBef>
              <a:buFont typeface="Calibri"/>
              <a:buAutoNum type="arabicPeriod"/>
            </a:pPr>
            <a:endParaRPr sz="2150">
              <a:latin typeface="Calibri"/>
              <a:cs typeface="Calibri"/>
            </a:endParaRPr>
          </a:p>
          <a:p>
            <a:pPr marL="492759" lvl="1" indent="-350520">
              <a:lnSpc>
                <a:spcPct val="100000"/>
              </a:lnSpc>
              <a:buFont typeface="Calibri"/>
              <a:buAutoNum type="arabicPeriod"/>
              <a:tabLst>
                <a:tab pos="493395" algn="l"/>
              </a:tabLst>
            </a:pPr>
            <a:r>
              <a:rPr sz="2800" spc="-10" dirty="0">
                <a:latin typeface="Calibri"/>
                <a:cs typeface="Calibri"/>
              </a:rPr>
              <a:t>EXPULSA </a:t>
            </a:r>
            <a:r>
              <a:rPr sz="2800" spc="-15" dirty="0">
                <a:latin typeface="Calibri"/>
                <a:cs typeface="Calibri"/>
              </a:rPr>
              <a:t>LES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30" dirty="0">
                <a:latin typeface="Calibri"/>
                <a:cs typeface="Calibri"/>
              </a:rPr>
              <a:t>SUBSTÀNCIES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RESIDUALS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DEL</a:t>
            </a:r>
            <a:r>
              <a:rPr sz="2800" spc="-10" dirty="0">
                <a:latin typeface="Calibri"/>
                <a:cs typeface="Calibri"/>
              </a:rPr>
              <a:t> COS.</a:t>
            </a:r>
            <a:endParaRPr sz="28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buFont typeface="Calibri"/>
              <a:buAutoNum type="arabicPeriod"/>
            </a:pPr>
            <a:endParaRPr sz="2800">
              <a:latin typeface="Calibri"/>
              <a:cs typeface="Calibri"/>
            </a:endParaRPr>
          </a:p>
          <a:p>
            <a:pPr lvl="1">
              <a:lnSpc>
                <a:spcPct val="100000"/>
              </a:lnSpc>
              <a:spcBef>
                <a:spcPts val="30"/>
              </a:spcBef>
              <a:buFont typeface="Calibri"/>
              <a:buAutoNum type="arabicPeriod"/>
            </a:pPr>
            <a:endParaRPr sz="3650">
              <a:latin typeface="Calibri"/>
              <a:cs typeface="Calibri"/>
            </a:endParaRPr>
          </a:p>
          <a:p>
            <a:pPr marL="586105" lvl="1" indent="-350520">
              <a:lnSpc>
                <a:spcPct val="100000"/>
              </a:lnSpc>
              <a:buFont typeface="Calibri"/>
              <a:buAutoNum type="arabicPeriod"/>
              <a:tabLst>
                <a:tab pos="586740" algn="l"/>
              </a:tabLst>
            </a:pPr>
            <a:r>
              <a:rPr sz="2800" spc="-10" dirty="0">
                <a:latin typeface="Calibri"/>
                <a:cs typeface="Calibri"/>
              </a:rPr>
              <a:t>S’ENCARREGA </a:t>
            </a:r>
            <a:r>
              <a:rPr sz="2800" spc="-5" dirty="0">
                <a:latin typeface="Calibri"/>
                <a:cs typeface="Calibri"/>
              </a:rPr>
              <a:t>DE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45" dirty="0">
                <a:latin typeface="Calibri"/>
                <a:cs typeface="Calibri"/>
              </a:rPr>
              <a:t>PORTAR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LA</a:t>
            </a:r>
            <a:r>
              <a:rPr sz="2800" spc="-10" dirty="0">
                <a:latin typeface="Calibri"/>
                <a:cs typeface="Calibri"/>
              </a:rPr>
              <a:t> SANG </a:t>
            </a:r>
            <a:r>
              <a:rPr sz="2800" spc="-5" dirty="0">
                <a:latin typeface="Calibri"/>
                <a:cs typeface="Calibri"/>
              </a:rPr>
              <a:t>PER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55" dirty="0">
                <a:latin typeface="Calibri"/>
                <a:cs typeface="Calibri"/>
              </a:rPr>
              <a:t>TOT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EL</a:t>
            </a:r>
            <a:r>
              <a:rPr sz="2800" spc="-10" dirty="0">
                <a:latin typeface="Calibri"/>
                <a:cs typeface="Calibri"/>
              </a:rPr>
              <a:t> </a:t>
            </a:r>
            <a:r>
              <a:rPr sz="2800" spc="5" dirty="0">
                <a:latin typeface="Calibri"/>
                <a:cs typeface="Calibri"/>
              </a:rPr>
              <a:t>COS</a:t>
            </a:r>
            <a:r>
              <a:rPr sz="2800" i="1" spc="5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 marL="6614795" marR="5080" indent="-459105">
              <a:lnSpc>
                <a:spcPct val="100000"/>
              </a:lnSpc>
              <a:spcBef>
                <a:spcPts val="1675"/>
              </a:spcBef>
            </a:pPr>
            <a:r>
              <a:rPr sz="2800" spc="-10" dirty="0">
                <a:latin typeface="Calibri"/>
                <a:cs typeface="Calibri"/>
              </a:rPr>
              <a:t>EXPULSA </a:t>
            </a:r>
            <a:r>
              <a:rPr sz="2800" spc="-15" dirty="0">
                <a:latin typeface="Calibri"/>
                <a:cs typeface="Calibri"/>
              </a:rPr>
              <a:t>LES </a:t>
            </a:r>
            <a:r>
              <a:rPr sz="2800" spc="-30" dirty="0">
                <a:latin typeface="Calibri"/>
                <a:cs typeface="Calibri"/>
              </a:rPr>
              <a:t>SUBSTÀNCIES </a:t>
            </a:r>
            <a:r>
              <a:rPr sz="2800" spc="-620" dirty="0">
                <a:latin typeface="Calibri"/>
                <a:cs typeface="Calibri"/>
              </a:rPr>
              <a:t> </a:t>
            </a:r>
            <a:r>
              <a:rPr sz="2800" spc="-15" dirty="0">
                <a:latin typeface="Calibri"/>
                <a:cs typeface="Calibri"/>
              </a:rPr>
              <a:t>RESIDUALS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DEL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COS.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382995" y="213795"/>
            <a:ext cx="1366953" cy="764690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268116" y="1488000"/>
            <a:ext cx="2647409" cy="236873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2309" y="6372458"/>
            <a:ext cx="1274174" cy="298729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382995" y="213795"/>
            <a:ext cx="1366953" cy="764690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755410" y="881122"/>
            <a:ext cx="33254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0" spc="-5" dirty="0">
                <a:latin typeface="Calibri"/>
                <a:cs typeface="Calibri"/>
              </a:rPr>
              <a:t>QUÈ</a:t>
            </a:r>
            <a:r>
              <a:rPr sz="1800" b="0" spc="-20" dirty="0">
                <a:latin typeface="Calibri"/>
                <a:cs typeface="Calibri"/>
              </a:rPr>
              <a:t> </a:t>
            </a:r>
            <a:r>
              <a:rPr sz="1800" b="0" spc="-5" dirty="0">
                <a:latin typeface="Calibri"/>
                <a:cs typeface="Calibri"/>
              </a:rPr>
              <a:t>ENS</a:t>
            </a:r>
            <a:r>
              <a:rPr sz="1800" b="0" spc="-15" dirty="0">
                <a:latin typeface="Calibri"/>
                <a:cs typeface="Calibri"/>
              </a:rPr>
              <a:t> </a:t>
            </a:r>
            <a:r>
              <a:rPr sz="1800" b="0" spc="-10" dirty="0">
                <a:latin typeface="Calibri"/>
                <a:cs typeface="Calibri"/>
              </a:rPr>
              <a:t>APORTEN</a:t>
            </a:r>
            <a:r>
              <a:rPr sz="1800" b="0" spc="-15" dirty="0">
                <a:latin typeface="Calibri"/>
                <a:cs typeface="Calibri"/>
              </a:rPr>
              <a:t> </a:t>
            </a:r>
            <a:r>
              <a:rPr sz="1800" b="0" spc="-5" dirty="0">
                <a:latin typeface="Calibri"/>
                <a:cs typeface="Calibri"/>
              </a:rPr>
              <a:t>ELS</a:t>
            </a:r>
            <a:r>
              <a:rPr sz="1800" b="0" spc="-15" dirty="0">
                <a:latin typeface="Calibri"/>
                <a:cs typeface="Calibri"/>
              </a:rPr>
              <a:t> </a:t>
            </a:r>
            <a:r>
              <a:rPr sz="1800" b="0" spc="-5" dirty="0">
                <a:latin typeface="Calibri"/>
                <a:cs typeface="Calibri"/>
              </a:rPr>
              <a:t>ALIMENTS</a:t>
            </a:r>
            <a:r>
              <a:rPr sz="1800" b="0" spc="-15" dirty="0">
                <a:latin typeface="Calibri"/>
                <a:cs typeface="Calibri"/>
              </a:rPr>
              <a:t> </a:t>
            </a:r>
            <a:r>
              <a:rPr sz="1800" b="0" dirty="0">
                <a:latin typeface="Calibri"/>
                <a:cs typeface="Calibri"/>
              </a:rPr>
              <a:t>?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587930" y="2063419"/>
            <a:ext cx="46342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20" dirty="0">
                <a:latin typeface="Calibri"/>
                <a:cs typeface="Calibri"/>
              </a:rPr>
              <a:t>1-MATÈRIA</a:t>
            </a:r>
            <a:r>
              <a:rPr sz="1800" b="1" spc="-15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PER</a:t>
            </a:r>
            <a:r>
              <a:rPr sz="1800" b="1" spc="-10" dirty="0">
                <a:latin typeface="Calibri"/>
                <a:cs typeface="Calibri"/>
              </a:rPr>
              <a:t> CONSTRUIR</a:t>
            </a:r>
            <a:r>
              <a:rPr sz="1800" b="1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ELS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TEIXITS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DEL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COS.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615224" y="3612443"/>
            <a:ext cx="494855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Calibri"/>
                <a:cs typeface="Calibri"/>
              </a:rPr>
              <a:t>2-</a:t>
            </a:r>
            <a:r>
              <a:rPr sz="1800" b="1" spc="-5" dirty="0">
                <a:latin typeface="Calibri"/>
                <a:cs typeface="Calibri"/>
              </a:rPr>
              <a:t>ENERGIA</a:t>
            </a:r>
            <a:r>
              <a:rPr sz="1800" b="1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PER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FER</a:t>
            </a:r>
            <a:r>
              <a:rPr sz="1800" spc="-10" dirty="0">
                <a:latin typeface="Calibri"/>
                <a:cs typeface="Calibri"/>
              </a:rPr>
              <a:t> LES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ACCIONS </a:t>
            </a:r>
            <a:r>
              <a:rPr sz="1800" spc="-5" dirty="0">
                <a:latin typeface="Calibri"/>
                <a:cs typeface="Calibri"/>
              </a:rPr>
              <a:t>DE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LA </a:t>
            </a:r>
            <a:r>
              <a:rPr sz="1800" spc="-10" dirty="0">
                <a:latin typeface="Calibri"/>
                <a:cs typeface="Calibri"/>
              </a:rPr>
              <a:t>VIDA </a:t>
            </a:r>
            <a:r>
              <a:rPr sz="1800" spc="-5" dirty="0">
                <a:latin typeface="Calibri"/>
                <a:cs typeface="Calibri"/>
              </a:rPr>
              <a:t>DIÀRIA.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615224" y="5270648"/>
            <a:ext cx="44259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Calibri"/>
                <a:cs typeface="Calibri"/>
              </a:rPr>
              <a:t>3-ELEMENTS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QUE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ENS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AJUDEN</a:t>
            </a:r>
            <a:r>
              <a:rPr sz="1800" b="1" spc="-1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SENTIR</a:t>
            </a:r>
            <a:r>
              <a:rPr sz="1800" b="1" spc="-15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SANS.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209659" y="565035"/>
            <a:ext cx="791574" cy="791574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081745" y="2541770"/>
            <a:ext cx="735092" cy="735092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4262210" y="2624856"/>
            <a:ext cx="697505" cy="568798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239241" y="2550366"/>
            <a:ext cx="600530" cy="716494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5537332" y="2510570"/>
            <a:ext cx="751765" cy="697770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3761966" y="3986369"/>
            <a:ext cx="830763" cy="868147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6199411" y="4122647"/>
            <a:ext cx="600090" cy="795953"/>
          </a:xfrm>
          <a:prstGeom prst="rect">
            <a:avLst/>
          </a:prstGeom>
        </p:spPr>
      </p:pic>
      <p:pic>
        <p:nvPicPr>
          <p:cNvPr id="15" name="object 15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793040" y="4066196"/>
            <a:ext cx="900558" cy="929608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4942105" y="4033423"/>
            <a:ext cx="732205" cy="898615"/>
          </a:xfrm>
          <a:prstGeom prst="rect">
            <a:avLst/>
          </a:prstGeom>
        </p:spPr>
      </p:pic>
      <p:pic>
        <p:nvPicPr>
          <p:cNvPr id="17" name="object 17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7338093" y="4155254"/>
            <a:ext cx="864231" cy="739583"/>
          </a:xfrm>
          <a:prstGeom prst="rect">
            <a:avLst/>
          </a:prstGeom>
        </p:spPr>
      </p:pic>
      <p:grpSp>
        <p:nvGrpSpPr>
          <p:cNvPr id="18" name="object 18"/>
          <p:cNvGrpSpPr/>
          <p:nvPr/>
        </p:nvGrpSpPr>
        <p:grpSpPr>
          <a:xfrm>
            <a:off x="2875204" y="4426553"/>
            <a:ext cx="700405" cy="343535"/>
            <a:chOff x="2875204" y="4426553"/>
            <a:chExt cx="700405" cy="343535"/>
          </a:xfrm>
        </p:grpSpPr>
        <p:sp>
          <p:nvSpPr>
            <p:cNvPr id="19" name="object 19"/>
            <p:cNvSpPr/>
            <p:nvPr/>
          </p:nvSpPr>
          <p:spPr>
            <a:xfrm>
              <a:off x="2881554" y="4432903"/>
              <a:ext cx="687705" cy="330835"/>
            </a:xfrm>
            <a:custGeom>
              <a:avLst/>
              <a:gdLst/>
              <a:ahLst/>
              <a:cxnLst/>
              <a:rect l="l" t="t" r="r" b="b"/>
              <a:pathLst>
                <a:path w="687704" h="330835">
                  <a:moveTo>
                    <a:pt x="522017" y="330415"/>
                  </a:moveTo>
                  <a:lnTo>
                    <a:pt x="522017" y="247811"/>
                  </a:lnTo>
                  <a:lnTo>
                    <a:pt x="0" y="247811"/>
                  </a:lnTo>
                  <a:lnTo>
                    <a:pt x="0" y="82603"/>
                  </a:lnTo>
                  <a:lnTo>
                    <a:pt x="522017" y="82603"/>
                  </a:lnTo>
                  <a:lnTo>
                    <a:pt x="522017" y="0"/>
                  </a:lnTo>
                  <a:lnTo>
                    <a:pt x="687224" y="165207"/>
                  </a:lnTo>
                  <a:lnTo>
                    <a:pt x="522017" y="330415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2881554" y="4432903"/>
              <a:ext cx="687705" cy="330835"/>
            </a:xfrm>
            <a:custGeom>
              <a:avLst/>
              <a:gdLst/>
              <a:ahLst/>
              <a:cxnLst/>
              <a:rect l="l" t="t" r="r" b="b"/>
              <a:pathLst>
                <a:path w="687704" h="330835">
                  <a:moveTo>
                    <a:pt x="0" y="82603"/>
                  </a:moveTo>
                  <a:lnTo>
                    <a:pt x="522017" y="82603"/>
                  </a:lnTo>
                  <a:lnTo>
                    <a:pt x="522017" y="0"/>
                  </a:lnTo>
                  <a:lnTo>
                    <a:pt x="687224" y="165207"/>
                  </a:lnTo>
                  <a:lnTo>
                    <a:pt x="522017" y="330415"/>
                  </a:lnTo>
                  <a:lnTo>
                    <a:pt x="522017" y="247811"/>
                  </a:lnTo>
                  <a:lnTo>
                    <a:pt x="0" y="247811"/>
                  </a:lnTo>
                  <a:lnTo>
                    <a:pt x="0" y="82603"/>
                  </a:lnTo>
                  <a:close/>
                </a:path>
              </a:pathLst>
            </a:custGeom>
            <a:ln w="12699">
              <a:solidFill>
                <a:srgbClr val="42719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21" name="object 21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3568779" y="5673030"/>
            <a:ext cx="1053026" cy="105302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2309" y="6372458"/>
            <a:ext cx="1274174" cy="298729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382995" y="213795"/>
            <a:ext cx="1366953" cy="764690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782706" y="728052"/>
            <a:ext cx="392493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-30" dirty="0">
                <a:latin typeface="Calibri"/>
                <a:cs typeface="Calibri"/>
              </a:rPr>
              <a:t>SUBSTÀNCIES </a:t>
            </a:r>
            <a:r>
              <a:rPr sz="2800" i="1" spc="-10" dirty="0">
                <a:latin typeface="Calibri"/>
                <a:cs typeface="Calibri"/>
              </a:rPr>
              <a:t>NUTRITIVES.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17244" y="1507321"/>
            <a:ext cx="318452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AQUELLES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QUE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EL</a:t>
            </a:r>
            <a:r>
              <a:rPr sz="1800" spc="10" dirty="0">
                <a:latin typeface="Calibri"/>
                <a:cs typeface="Calibri"/>
              </a:rPr>
              <a:t> </a:t>
            </a:r>
            <a:r>
              <a:rPr sz="1800" b="1" spc="-10" dirty="0">
                <a:latin typeface="Calibri"/>
                <a:cs typeface="Calibri"/>
              </a:rPr>
              <a:t>COS </a:t>
            </a:r>
            <a:r>
              <a:rPr sz="1800" b="1" spc="-25" dirty="0">
                <a:latin typeface="Calibri"/>
                <a:cs typeface="Calibri"/>
              </a:rPr>
              <a:t>APROFITA</a:t>
            </a:r>
            <a:r>
              <a:rPr sz="1800" b="1" i="1" spc="-25" dirty="0"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17244" y="4326168"/>
            <a:ext cx="77844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LES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SUBSTÀNCIES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NUTRITIVES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REALITZEN</a:t>
            </a:r>
            <a:r>
              <a:rPr sz="1800" spc="-5" dirty="0">
                <a:latin typeface="Calibri"/>
                <a:cs typeface="Calibri"/>
              </a:rPr>
              <a:t> FUNCIONS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DIFERENTS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EN EL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NOSTRE</a:t>
            </a:r>
            <a:r>
              <a:rPr sz="180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COS.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7" name="object 7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95867" y="5070939"/>
            <a:ext cx="735092" cy="735092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3098108" y="5141294"/>
            <a:ext cx="697505" cy="568798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996225" y="5079535"/>
            <a:ext cx="600530" cy="716494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505041" y="5126489"/>
            <a:ext cx="755969" cy="707197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708286" y="4776662"/>
            <a:ext cx="1062021" cy="1062021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9201232" y="4885623"/>
            <a:ext cx="734695" cy="1000347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6109772" y="4960740"/>
            <a:ext cx="732204" cy="898615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10458447" y="4767060"/>
            <a:ext cx="1220061" cy="1220060"/>
          </a:xfrm>
          <a:prstGeom prst="rect">
            <a:avLst/>
          </a:prstGeom>
        </p:spPr>
      </p:pic>
      <p:pic>
        <p:nvPicPr>
          <p:cNvPr id="15" name="object 15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5500573" y="1350004"/>
            <a:ext cx="1485312" cy="2433525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1765561" y="2460181"/>
            <a:ext cx="719999" cy="474450"/>
          </a:xfrm>
          <a:prstGeom prst="rect">
            <a:avLst/>
          </a:prstGeom>
        </p:spPr>
      </p:pic>
      <p:pic>
        <p:nvPicPr>
          <p:cNvPr id="17" name="object 17"/>
          <p:cNvPicPr/>
          <p:nvPr/>
        </p:nvPicPr>
        <p:blipFill>
          <a:blip r:embed="rId14" cstate="print"/>
          <a:stretch>
            <a:fillRect/>
          </a:stretch>
        </p:blipFill>
        <p:spPr>
          <a:xfrm>
            <a:off x="812217" y="2206767"/>
            <a:ext cx="719999" cy="719999"/>
          </a:xfrm>
          <a:prstGeom prst="rect">
            <a:avLst/>
          </a:prstGeom>
        </p:spPr>
      </p:pic>
      <p:pic>
        <p:nvPicPr>
          <p:cNvPr id="18" name="object 18"/>
          <p:cNvPicPr/>
          <p:nvPr/>
        </p:nvPicPr>
        <p:blipFill>
          <a:blip r:embed="rId15" cstate="print"/>
          <a:stretch>
            <a:fillRect/>
          </a:stretch>
        </p:blipFill>
        <p:spPr>
          <a:xfrm>
            <a:off x="3659254" y="2381252"/>
            <a:ext cx="719999" cy="719999"/>
          </a:xfrm>
          <a:prstGeom prst="rect">
            <a:avLst/>
          </a:prstGeom>
        </p:spPr>
      </p:pic>
      <p:pic>
        <p:nvPicPr>
          <p:cNvPr id="19" name="object 19"/>
          <p:cNvPicPr/>
          <p:nvPr/>
        </p:nvPicPr>
        <p:blipFill>
          <a:blip r:embed="rId16" cstate="print"/>
          <a:stretch>
            <a:fillRect/>
          </a:stretch>
        </p:blipFill>
        <p:spPr>
          <a:xfrm>
            <a:off x="2741740" y="2393016"/>
            <a:ext cx="607629" cy="699190"/>
          </a:xfrm>
          <a:prstGeom prst="rect">
            <a:avLst/>
          </a:prstGeom>
        </p:spPr>
      </p:pic>
      <p:sp>
        <p:nvSpPr>
          <p:cNvPr id="20" name="object 20"/>
          <p:cNvSpPr/>
          <p:nvPr/>
        </p:nvSpPr>
        <p:spPr>
          <a:xfrm>
            <a:off x="7352007" y="1259383"/>
            <a:ext cx="342900" cy="2433955"/>
          </a:xfrm>
          <a:custGeom>
            <a:avLst/>
            <a:gdLst/>
            <a:ahLst/>
            <a:cxnLst/>
            <a:rect l="l" t="t" r="r" b="b"/>
            <a:pathLst>
              <a:path w="342900" h="2433954">
                <a:moveTo>
                  <a:pt x="342905" y="2433525"/>
                </a:moveTo>
                <a:lnTo>
                  <a:pt x="276168" y="2431280"/>
                </a:lnTo>
                <a:lnTo>
                  <a:pt x="221670" y="2425156"/>
                </a:lnTo>
                <a:lnTo>
                  <a:pt x="184926" y="2416073"/>
                </a:lnTo>
                <a:lnTo>
                  <a:pt x="171452" y="2404951"/>
                </a:lnTo>
                <a:lnTo>
                  <a:pt x="171452" y="1245337"/>
                </a:lnTo>
                <a:lnTo>
                  <a:pt x="157978" y="1234214"/>
                </a:lnTo>
                <a:lnTo>
                  <a:pt x="121235" y="1225132"/>
                </a:lnTo>
                <a:lnTo>
                  <a:pt x="66737" y="1219008"/>
                </a:lnTo>
                <a:lnTo>
                  <a:pt x="0" y="1216762"/>
                </a:lnTo>
                <a:lnTo>
                  <a:pt x="66737" y="1214517"/>
                </a:lnTo>
                <a:lnTo>
                  <a:pt x="121235" y="1208393"/>
                </a:lnTo>
                <a:lnTo>
                  <a:pt x="157978" y="1199311"/>
                </a:lnTo>
                <a:lnTo>
                  <a:pt x="171452" y="1188188"/>
                </a:lnTo>
                <a:lnTo>
                  <a:pt x="171452" y="28574"/>
                </a:lnTo>
                <a:lnTo>
                  <a:pt x="184926" y="17451"/>
                </a:lnTo>
                <a:lnTo>
                  <a:pt x="221670" y="8369"/>
                </a:lnTo>
                <a:lnTo>
                  <a:pt x="276168" y="2245"/>
                </a:lnTo>
                <a:lnTo>
                  <a:pt x="342905" y="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1" name="object 21"/>
          <p:cNvGrpSpPr/>
          <p:nvPr/>
        </p:nvGrpSpPr>
        <p:grpSpPr>
          <a:xfrm>
            <a:off x="4709779" y="2635966"/>
            <a:ext cx="700405" cy="210820"/>
            <a:chOff x="4709779" y="2635966"/>
            <a:chExt cx="700405" cy="210820"/>
          </a:xfrm>
        </p:grpSpPr>
        <p:sp>
          <p:nvSpPr>
            <p:cNvPr id="22" name="object 22"/>
            <p:cNvSpPr/>
            <p:nvPr/>
          </p:nvSpPr>
          <p:spPr>
            <a:xfrm>
              <a:off x="4716129" y="2642316"/>
              <a:ext cx="687705" cy="198120"/>
            </a:xfrm>
            <a:custGeom>
              <a:avLst/>
              <a:gdLst/>
              <a:ahLst/>
              <a:cxnLst/>
              <a:rect l="l" t="t" r="r" b="b"/>
              <a:pathLst>
                <a:path w="687704" h="198119">
                  <a:moveTo>
                    <a:pt x="588289" y="197871"/>
                  </a:moveTo>
                  <a:lnTo>
                    <a:pt x="588289" y="148403"/>
                  </a:lnTo>
                  <a:lnTo>
                    <a:pt x="0" y="148403"/>
                  </a:lnTo>
                  <a:lnTo>
                    <a:pt x="0" y="49467"/>
                  </a:lnTo>
                  <a:lnTo>
                    <a:pt x="588289" y="49467"/>
                  </a:lnTo>
                  <a:lnTo>
                    <a:pt x="588289" y="0"/>
                  </a:lnTo>
                  <a:lnTo>
                    <a:pt x="687224" y="98935"/>
                  </a:lnTo>
                  <a:lnTo>
                    <a:pt x="588289" y="197871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716129" y="2642316"/>
              <a:ext cx="687705" cy="198120"/>
            </a:xfrm>
            <a:custGeom>
              <a:avLst/>
              <a:gdLst/>
              <a:ahLst/>
              <a:cxnLst/>
              <a:rect l="l" t="t" r="r" b="b"/>
              <a:pathLst>
                <a:path w="687704" h="198119">
                  <a:moveTo>
                    <a:pt x="0" y="49467"/>
                  </a:moveTo>
                  <a:lnTo>
                    <a:pt x="588289" y="49467"/>
                  </a:lnTo>
                  <a:lnTo>
                    <a:pt x="588289" y="0"/>
                  </a:lnTo>
                  <a:lnTo>
                    <a:pt x="687224" y="98935"/>
                  </a:lnTo>
                  <a:lnTo>
                    <a:pt x="588289" y="197871"/>
                  </a:lnTo>
                  <a:lnTo>
                    <a:pt x="588289" y="148403"/>
                  </a:lnTo>
                  <a:lnTo>
                    <a:pt x="0" y="148403"/>
                  </a:lnTo>
                  <a:lnTo>
                    <a:pt x="0" y="49467"/>
                  </a:lnTo>
                  <a:close/>
                </a:path>
              </a:pathLst>
            </a:custGeom>
            <a:ln w="12699">
              <a:solidFill>
                <a:srgbClr val="42719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7774713" y="1366260"/>
            <a:ext cx="107696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5" dirty="0">
                <a:latin typeface="Calibri"/>
                <a:cs typeface="Calibri"/>
              </a:rPr>
              <a:t>PROTEÏNES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7748408" y="2359600"/>
            <a:ext cx="307467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25" dirty="0">
                <a:latin typeface="Calibri"/>
                <a:cs typeface="Calibri"/>
              </a:rPr>
              <a:t>HIDRATS </a:t>
            </a:r>
            <a:r>
              <a:rPr sz="1800" b="1" spc="-5" dirty="0">
                <a:latin typeface="Calibri"/>
                <a:cs typeface="Calibri"/>
              </a:rPr>
              <a:t>DE</a:t>
            </a:r>
            <a:r>
              <a:rPr sz="1800" b="1" spc="-25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CARBONI</a:t>
            </a:r>
            <a:r>
              <a:rPr sz="1800" b="1" spc="-20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I</a:t>
            </a:r>
            <a:r>
              <a:rPr sz="1800" b="1" spc="-25" dirty="0">
                <a:latin typeface="Calibri"/>
                <a:cs typeface="Calibri"/>
              </a:rPr>
              <a:t> </a:t>
            </a:r>
            <a:r>
              <a:rPr sz="1800" b="1" spc="-15" dirty="0">
                <a:latin typeface="Calibri"/>
                <a:cs typeface="Calibri"/>
              </a:rPr>
              <a:t>GREIXOS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7767938" y="3289601"/>
            <a:ext cx="364807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20" dirty="0">
                <a:latin typeface="Calibri"/>
                <a:cs typeface="Calibri"/>
              </a:rPr>
              <a:t>VITAMINES,</a:t>
            </a:r>
            <a:r>
              <a:rPr sz="1800" b="1" spc="-25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MINERALS,</a:t>
            </a:r>
            <a:r>
              <a:rPr sz="1800" b="1" spc="-25" dirty="0">
                <a:latin typeface="Calibri"/>
                <a:cs typeface="Calibri"/>
              </a:rPr>
              <a:t> </a:t>
            </a:r>
            <a:r>
              <a:rPr sz="1800" b="1" spc="-15" dirty="0">
                <a:latin typeface="Calibri"/>
                <a:cs typeface="Calibri"/>
              </a:rPr>
              <a:t>AIGUA</a:t>
            </a:r>
            <a:r>
              <a:rPr sz="1800" b="1" spc="-25" dirty="0">
                <a:latin typeface="Calibri"/>
                <a:cs typeface="Calibri"/>
              </a:rPr>
              <a:t> </a:t>
            </a:r>
            <a:r>
              <a:rPr sz="1800" b="1" dirty="0">
                <a:latin typeface="Calibri"/>
                <a:cs typeface="Calibri"/>
              </a:rPr>
              <a:t>I</a:t>
            </a:r>
            <a:r>
              <a:rPr sz="1800" b="1" spc="-25" dirty="0">
                <a:latin typeface="Calibri"/>
                <a:cs typeface="Calibri"/>
              </a:rPr>
              <a:t> </a:t>
            </a:r>
            <a:r>
              <a:rPr sz="1800" b="1" spc="-5" dirty="0">
                <a:latin typeface="Calibri"/>
                <a:cs typeface="Calibri"/>
              </a:rPr>
              <a:t>FIBRA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2071612" y="3280786"/>
            <a:ext cx="10026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00B0F0"/>
                </a:solidFill>
                <a:latin typeface="Calibri"/>
                <a:cs typeface="Calibri"/>
              </a:rPr>
              <a:t>ALIMEN</a:t>
            </a:r>
            <a:r>
              <a:rPr sz="1800" b="1" spc="-10" dirty="0">
                <a:solidFill>
                  <a:srgbClr val="00B0F0"/>
                </a:solidFill>
                <a:latin typeface="Calibri"/>
                <a:cs typeface="Calibri"/>
              </a:rPr>
              <a:t>T</a:t>
            </a:r>
            <a:r>
              <a:rPr sz="1800" b="1" dirty="0">
                <a:solidFill>
                  <a:srgbClr val="00B0F0"/>
                </a:solidFill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24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EXISTEIXEN</a:t>
            </a:r>
            <a:r>
              <a:rPr spc="-20" dirty="0"/>
              <a:t> </a:t>
            </a:r>
            <a:r>
              <a:rPr spc="-15" dirty="0"/>
              <a:t>TRES</a:t>
            </a:r>
            <a:r>
              <a:rPr spc="-20" dirty="0"/>
              <a:t> </a:t>
            </a:r>
            <a:r>
              <a:rPr spc="-5" dirty="0"/>
              <a:t>TIPOS</a:t>
            </a:r>
            <a:r>
              <a:rPr spc="-20" dirty="0"/>
              <a:t> </a:t>
            </a:r>
            <a:r>
              <a:rPr spc="-10" dirty="0"/>
              <a:t>DIFERENTS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646818" y="3403136"/>
            <a:ext cx="303720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1" spc="5" dirty="0">
                <a:latin typeface="Calibri"/>
                <a:cs typeface="Calibri"/>
              </a:rPr>
              <a:t>D’</a:t>
            </a:r>
            <a:r>
              <a:rPr sz="4400" b="1" spc="-75" dirty="0">
                <a:latin typeface="Calibri"/>
                <a:cs typeface="Calibri"/>
              </a:rPr>
              <a:t> </a:t>
            </a:r>
            <a:r>
              <a:rPr sz="4400" b="1" spc="-10" dirty="0">
                <a:latin typeface="Calibri"/>
                <a:cs typeface="Calibri"/>
              </a:rPr>
              <a:t>ALIMENTS</a:t>
            </a:r>
            <a:endParaRPr sz="44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2309" y="6372458"/>
            <a:ext cx="1274174" cy="298729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382995" y="213795"/>
            <a:ext cx="1366953" cy="76469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23631" y="748903"/>
            <a:ext cx="509333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i="1" spc="-5" dirty="0">
                <a:latin typeface="Calibri"/>
                <a:cs typeface="Calibri"/>
              </a:rPr>
              <a:t>1-</a:t>
            </a:r>
            <a:r>
              <a:rPr sz="3200" i="1" spc="-25" dirty="0">
                <a:latin typeface="Calibri"/>
                <a:cs typeface="Calibri"/>
              </a:rPr>
              <a:t> </a:t>
            </a:r>
            <a:r>
              <a:rPr sz="3200" i="1" spc="-10" dirty="0">
                <a:latin typeface="Calibri"/>
                <a:cs typeface="Calibri"/>
              </a:rPr>
              <a:t>ALIMENTS</a:t>
            </a:r>
            <a:r>
              <a:rPr sz="3200" i="1" spc="-25" dirty="0">
                <a:latin typeface="Calibri"/>
                <a:cs typeface="Calibri"/>
              </a:rPr>
              <a:t> </a:t>
            </a:r>
            <a:r>
              <a:rPr sz="3200" i="1" spc="-20" dirty="0">
                <a:latin typeface="Calibri"/>
                <a:cs typeface="Calibri"/>
              </a:rPr>
              <a:t>CONSTRUCTORS.</a:t>
            </a:r>
            <a:endParaRPr sz="32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172334" y="3925467"/>
            <a:ext cx="699190" cy="566011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24723" y="3422507"/>
            <a:ext cx="719999" cy="474450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24723" y="2507141"/>
            <a:ext cx="719999" cy="503583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2234761" y="2959776"/>
            <a:ext cx="607629" cy="699190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24723" y="4179723"/>
            <a:ext cx="719999" cy="719999"/>
          </a:xfrm>
          <a:prstGeom prst="rect">
            <a:avLst/>
          </a:prstGeom>
        </p:spPr>
      </p:pic>
      <p:sp>
        <p:nvSpPr>
          <p:cNvPr id="8" name="object 8"/>
          <p:cNvSpPr/>
          <p:nvPr/>
        </p:nvSpPr>
        <p:spPr>
          <a:xfrm>
            <a:off x="4186237" y="2585696"/>
            <a:ext cx="114300" cy="2269490"/>
          </a:xfrm>
          <a:custGeom>
            <a:avLst/>
            <a:gdLst/>
            <a:ahLst/>
            <a:cxnLst/>
            <a:rect l="l" t="t" r="r" b="b"/>
            <a:pathLst>
              <a:path w="114300" h="2269490">
                <a:moveTo>
                  <a:pt x="0" y="0"/>
                </a:moveTo>
                <a:lnTo>
                  <a:pt x="22245" y="748"/>
                </a:lnTo>
                <a:lnTo>
                  <a:pt x="40411" y="2789"/>
                </a:lnTo>
                <a:lnTo>
                  <a:pt x="52658" y="5817"/>
                </a:lnTo>
                <a:lnTo>
                  <a:pt x="57149" y="9524"/>
                </a:lnTo>
                <a:lnTo>
                  <a:pt x="57149" y="1125202"/>
                </a:lnTo>
                <a:lnTo>
                  <a:pt x="61641" y="1128909"/>
                </a:lnTo>
                <a:lnTo>
                  <a:pt x="73888" y="1131937"/>
                </a:lnTo>
                <a:lnTo>
                  <a:pt x="92054" y="1133978"/>
                </a:lnTo>
                <a:lnTo>
                  <a:pt x="114299" y="1134726"/>
                </a:lnTo>
                <a:lnTo>
                  <a:pt x="92054" y="1135475"/>
                </a:lnTo>
                <a:lnTo>
                  <a:pt x="73888" y="1137516"/>
                </a:lnTo>
                <a:lnTo>
                  <a:pt x="61641" y="1140544"/>
                </a:lnTo>
                <a:lnTo>
                  <a:pt x="57149" y="1144251"/>
                </a:lnTo>
                <a:lnTo>
                  <a:pt x="57149" y="2259929"/>
                </a:lnTo>
                <a:lnTo>
                  <a:pt x="52658" y="2263636"/>
                </a:lnTo>
                <a:lnTo>
                  <a:pt x="40411" y="2266664"/>
                </a:lnTo>
                <a:lnTo>
                  <a:pt x="22245" y="2268705"/>
                </a:lnTo>
                <a:lnTo>
                  <a:pt x="0" y="2269453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902401" y="1589764"/>
            <a:ext cx="8799830" cy="11423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Calibri"/>
                <a:cs typeface="Calibri"/>
              </a:rPr>
              <a:t>PER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EXEMPLE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:OUS,</a:t>
            </a:r>
            <a:r>
              <a:rPr sz="1800" spc="39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PEIX,</a:t>
            </a:r>
            <a:r>
              <a:rPr sz="1800" spc="39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CARN,</a:t>
            </a:r>
            <a:r>
              <a:rPr sz="1800" spc="39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LLEGUMS </a:t>
            </a:r>
            <a:r>
              <a:rPr sz="1800" dirty="0">
                <a:latin typeface="Calibri"/>
                <a:cs typeface="Calibri"/>
              </a:rPr>
              <a:t>I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LACTIS.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850">
              <a:latin typeface="Calibri"/>
              <a:cs typeface="Calibri"/>
            </a:endParaRPr>
          </a:p>
          <a:p>
            <a:pPr marL="4422140">
              <a:lnSpc>
                <a:spcPct val="100000"/>
              </a:lnSpc>
            </a:pPr>
            <a:r>
              <a:rPr sz="1800" spc="-25" dirty="0">
                <a:latin typeface="Calibri"/>
                <a:cs typeface="Calibri"/>
              </a:rPr>
              <a:t>MATÈRIA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PER</a:t>
            </a:r>
            <a:r>
              <a:rPr sz="1800" spc="-10" dirty="0">
                <a:latin typeface="Calibri"/>
                <a:cs typeface="Calibri"/>
              </a:rPr>
              <a:t> CONSTRUIR </a:t>
            </a:r>
            <a:r>
              <a:rPr sz="1800" spc="-5" dirty="0">
                <a:latin typeface="Calibri"/>
                <a:cs typeface="Calibri"/>
              </a:rPr>
              <a:t>ELS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TEIXITS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DEL</a:t>
            </a:r>
            <a:r>
              <a:rPr sz="1800" spc="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COS.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10" name="object 10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367871" y="3257809"/>
            <a:ext cx="735092" cy="735092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548336" y="3340895"/>
            <a:ext cx="697505" cy="568798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6525366" y="3266405"/>
            <a:ext cx="600530" cy="716494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8926934" y="3342262"/>
            <a:ext cx="755969" cy="707197"/>
          </a:xfrm>
          <a:prstGeom prst="rect">
            <a:avLst/>
          </a:prstGeom>
        </p:spPr>
      </p:pic>
      <p:sp>
        <p:nvSpPr>
          <p:cNvPr id="14" name="object 14"/>
          <p:cNvSpPr txBox="1"/>
          <p:nvPr/>
        </p:nvSpPr>
        <p:spPr>
          <a:xfrm>
            <a:off x="1094422" y="5283014"/>
            <a:ext cx="20193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APORTEN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b="1" i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PROTEÏNES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15" name="object 15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232309" y="6372458"/>
            <a:ext cx="1274174" cy="298729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10382995" y="213795"/>
            <a:ext cx="1366953" cy="76469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37395" y="4022831"/>
            <a:ext cx="719999" cy="69919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56301" y="603844"/>
            <a:ext cx="3945254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i="1" spc="-10" dirty="0">
                <a:latin typeface="Calibri"/>
                <a:cs typeface="Calibri"/>
              </a:rPr>
              <a:t>2-ALIMENT</a:t>
            </a:r>
            <a:r>
              <a:rPr sz="3200" i="1" spc="-60" dirty="0">
                <a:latin typeface="Calibri"/>
                <a:cs typeface="Calibri"/>
              </a:rPr>
              <a:t> </a:t>
            </a:r>
            <a:r>
              <a:rPr sz="3200" i="1" spc="-10" dirty="0">
                <a:latin typeface="Calibri"/>
                <a:cs typeface="Calibri"/>
              </a:rPr>
              <a:t>ENERGÈTIS: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65508" y="1493797"/>
            <a:ext cx="55740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Calibri"/>
                <a:cs typeface="Calibri"/>
              </a:rPr>
              <a:t>PER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EXEMPLE </a:t>
            </a:r>
            <a:r>
              <a:rPr sz="1800" dirty="0">
                <a:latin typeface="Calibri"/>
                <a:cs typeface="Calibri"/>
              </a:rPr>
              <a:t>: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45" dirty="0">
                <a:latin typeface="Calibri"/>
                <a:cs typeface="Calibri"/>
              </a:rPr>
              <a:t>PA,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50" dirty="0">
                <a:latin typeface="Calibri"/>
                <a:cs typeface="Calibri"/>
              </a:rPr>
              <a:t>PASTA,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75" dirty="0">
                <a:latin typeface="Calibri"/>
                <a:cs typeface="Calibri"/>
              </a:rPr>
              <a:t>PATATES,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ARRÒS,</a:t>
            </a:r>
            <a:r>
              <a:rPr sz="1800" spc="-5" dirty="0">
                <a:latin typeface="Calibri"/>
                <a:cs typeface="Calibri"/>
              </a:rPr>
              <a:t> OLI </a:t>
            </a:r>
            <a:r>
              <a:rPr sz="1800" dirty="0">
                <a:latin typeface="Calibri"/>
                <a:cs typeface="Calibri"/>
              </a:rPr>
              <a:t>I</a:t>
            </a:r>
            <a:r>
              <a:rPr sz="1800" spc="30" dirty="0">
                <a:latin typeface="Calibri"/>
                <a:cs typeface="Calibri"/>
              </a:rPr>
              <a:t> </a:t>
            </a:r>
            <a:r>
              <a:rPr sz="1800" spc="-45" dirty="0">
                <a:latin typeface="Calibri"/>
                <a:cs typeface="Calibri"/>
              </a:rPr>
              <a:t>XOCOLATA.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18980" y="3676305"/>
            <a:ext cx="719999" cy="670057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563302" y="3009532"/>
            <a:ext cx="237225" cy="719999"/>
          </a:xfrm>
          <a:prstGeom prst="rect">
            <a:avLst/>
          </a:prstGeom>
        </p:spPr>
      </p:pic>
      <p:pic>
        <p:nvPicPr>
          <p:cNvPr id="7" name="object 7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076658" y="2912615"/>
            <a:ext cx="719999" cy="370404"/>
          </a:xfrm>
          <a:prstGeom prst="rect">
            <a:avLst/>
          </a:prstGeom>
        </p:spPr>
      </p:pic>
      <p:pic>
        <p:nvPicPr>
          <p:cNvPr id="8" name="object 8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51737" y="4622920"/>
            <a:ext cx="402420" cy="539326"/>
          </a:xfrm>
          <a:prstGeom prst="rect">
            <a:avLst/>
          </a:prstGeom>
        </p:spPr>
      </p:pic>
      <p:sp>
        <p:nvSpPr>
          <p:cNvPr id="9" name="object 9"/>
          <p:cNvSpPr txBox="1"/>
          <p:nvPr/>
        </p:nvSpPr>
        <p:spPr>
          <a:xfrm>
            <a:off x="305484" y="5493391"/>
            <a:ext cx="401066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APORTEN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b="1" i="1" u="heavy" spc="-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HIDRATS</a:t>
            </a:r>
            <a:r>
              <a:rPr sz="1800" b="1" i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b="1" i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DE</a:t>
            </a:r>
            <a:r>
              <a:rPr sz="1800" b="1" i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b="1" i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CARBONI</a:t>
            </a:r>
            <a:r>
              <a:rPr sz="1800" b="1" i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b="1" i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</a:t>
            </a:r>
            <a:r>
              <a:rPr sz="1800" b="1" i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GREIXOS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10" name="object 10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32309" y="6372458"/>
            <a:ext cx="1274174" cy="298729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0382995" y="213795"/>
            <a:ext cx="1366953" cy="764690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4990117" y="3439968"/>
            <a:ext cx="900558" cy="929608"/>
          </a:xfrm>
          <a:prstGeom prst="rect">
            <a:avLst/>
          </a:prstGeom>
        </p:spPr>
      </p:pic>
      <p:pic>
        <p:nvPicPr>
          <p:cNvPr id="13" name="object 13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7516073" y="2506979"/>
            <a:ext cx="830763" cy="868147"/>
          </a:xfrm>
          <a:prstGeom prst="rect">
            <a:avLst/>
          </a:prstGeom>
        </p:spPr>
      </p:pic>
      <p:pic>
        <p:nvPicPr>
          <p:cNvPr id="14" name="object 14"/>
          <p:cNvPicPr/>
          <p:nvPr/>
        </p:nvPicPr>
        <p:blipFill>
          <a:blip r:embed="rId11" cstate="print"/>
          <a:stretch>
            <a:fillRect/>
          </a:stretch>
        </p:blipFill>
        <p:spPr>
          <a:xfrm>
            <a:off x="9316650" y="2698781"/>
            <a:ext cx="600090" cy="795953"/>
          </a:xfrm>
          <a:prstGeom prst="rect">
            <a:avLst/>
          </a:prstGeom>
        </p:spPr>
      </p:pic>
      <p:pic>
        <p:nvPicPr>
          <p:cNvPr id="15" name="object 15"/>
          <p:cNvPicPr/>
          <p:nvPr/>
        </p:nvPicPr>
        <p:blipFill>
          <a:blip r:embed="rId12" cstate="print"/>
          <a:stretch>
            <a:fillRect/>
          </a:stretch>
        </p:blipFill>
        <p:spPr>
          <a:xfrm>
            <a:off x="7409230" y="4321643"/>
            <a:ext cx="732204" cy="898615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13" cstate="print"/>
          <a:stretch>
            <a:fillRect/>
          </a:stretch>
        </p:blipFill>
        <p:spPr>
          <a:xfrm>
            <a:off x="9216635" y="4458630"/>
            <a:ext cx="864232" cy="739583"/>
          </a:xfrm>
          <a:prstGeom prst="rect">
            <a:avLst/>
          </a:prstGeom>
        </p:spPr>
      </p:pic>
      <p:sp>
        <p:nvSpPr>
          <p:cNvPr id="17" name="object 17"/>
          <p:cNvSpPr/>
          <p:nvPr/>
        </p:nvSpPr>
        <p:spPr>
          <a:xfrm>
            <a:off x="3940967" y="2720675"/>
            <a:ext cx="114300" cy="2269490"/>
          </a:xfrm>
          <a:custGeom>
            <a:avLst/>
            <a:gdLst/>
            <a:ahLst/>
            <a:cxnLst/>
            <a:rect l="l" t="t" r="r" b="b"/>
            <a:pathLst>
              <a:path w="114300" h="2269490">
                <a:moveTo>
                  <a:pt x="0" y="0"/>
                </a:moveTo>
                <a:lnTo>
                  <a:pt x="22245" y="748"/>
                </a:lnTo>
                <a:lnTo>
                  <a:pt x="40411" y="2789"/>
                </a:lnTo>
                <a:lnTo>
                  <a:pt x="52658" y="5817"/>
                </a:lnTo>
                <a:lnTo>
                  <a:pt x="57149" y="9524"/>
                </a:lnTo>
                <a:lnTo>
                  <a:pt x="57149" y="1125202"/>
                </a:lnTo>
                <a:lnTo>
                  <a:pt x="61641" y="1128909"/>
                </a:lnTo>
                <a:lnTo>
                  <a:pt x="73888" y="1131937"/>
                </a:lnTo>
                <a:lnTo>
                  <a:pt x="92054" y="1133978"/>
                </a:lnTo>
                <a:lnTo>
                  <a:pt x="114299" y="1134726"/>
                </a:lnTo>
                <a:lnTo>
                  <a:pt x="92054" y="1135475"/>
                </a:lnTo>
                <a:lnTo>
                  <a:pt x="73888" y="1137516"/>
                </a:lnTo>
                <a:lnTo>
                  <a:pt x="61641" y="1140544"/>
                </a:lnTo>
                <a:lnTo>
                  <a:pt x="57149" y="1144251"/>
                </a:lnTo>
                <a:lnTo>
                  <a:pt x="57149" y="2259929"/>
                </a:lnTo>
                <a:lnTo>
                  <a:pt x="52658" y="2263636"/>
                </a:lnTo>
                <a:lnTo>
                  <a:pt x="40411" y="2266664"/>
                </a:lnTo>
                <a:lnTo>
                  <a:pt x="22245" y="2268705"/>
                </a:lnTo>
                <a:lnTo>
                  <a:pt x="0" y="2269453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610924" y="2746140"/>
            <a:ext cx="241935" cy="2269490"/>
          </a:xfrm>
          <a:custGeom>
            <a:avLst/>
            <a:gdLst/>
            <a:ahLst/>
            <a:cxnLst/>
            <a:rect l="l" t="t" r="r" b="b"/>
            <a:pathLst>
              <a:path w="241934" h="2269490">
                <a:moveTo>
                  <a:pt x="241529" y="0"/>
                </a:moveTo>
                <a:lnTo>
                  <a:pt x="194522" y="1581"/>
                </a:lnTo>
                <a:lnTo>
                  <a:pt x="156135" y="5894"/>
                </a:lnTo>
                <a:lnTo>
                  <a:pt x="130255" y="12292"/>
                </a:lnTo>
                <a:lnTo>
                  <a:pt x="120764" y="20126"/>
                </a:lnTo>
                <a:lnTo>
                  <a:pt x="120764" y="1114600"/>
                </a:lnTo>
                <a:lnTo>
                  <a:pt x="111274" y="1122434"/>
                </a:lnTo>
                <a:lnTo>
                  <a:pt x="85393" y="1128832"/>
                </a:lnTo>
                <a:lnTo>
                  <a:pt x="47006" y="1133145"/>
                </a:lnTo>
                <a:lnTo>
                  <a:pt x="0" y="1134726"/>
                </a:lnTo>
                <a:lnTo>
                  <a:pt x="47006" y="1136308"/>
                </a:lnTo>
                <a:lnTo>
                  <a:pt x="85393" y="1140621"/>
                </a:lnTo>
                <a:lnTo>
                  <a:pt x="111274" y="1147019"/>
                </a:lnTo>
                <a:lnTo>
                  <a:pt x="120764" y="1154853"/>
                </a:lnTo>
                <a:lnTo>
                  <a:pt x="120764" y="2249327"/>
                </a:lnTo>
                <a:lnTo>
                  <a:pt x="130255" y="2257161"/>
                </a:lnTo>
                <a:lnTo>
                  <a:pt x="156135" y="2263559"/>
                </a:lnTo>
                <a:lnTo>
                  <a:pt x="194522" y="2267872"/>
                </a:lnTo>
                <a:lnTo>
                  <a:pt x="241529" y="2269453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 txBox="1"/>
          <p:nvPr/>
        </p:nvSpPr>
        <p:spPr>
          <a:xfrm>
            <a:off x="5027525" y="2975228"/>
            <a:ext cx="8515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ENERGIA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61789" y="674508"/>
            <a:ext cx="780288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i="1" spc="-10" dirty="0">
                <a:latin typeface="Calibri"/>
                <a:cs typeface="Calibri"/>
              </a:rPr>
              <a:t>3-ALIMENTS</a:t>
            </a:r>
            <a:r>
              <a:rPr sz="3200" i="1" spc="-15" dirty="0">
                <a:latin typeface="Calibri"/>
                <a:cs typeface="Calibri"/>
              </a:rPr>
              <a:t> REGULADORS</a:t>
            </a:r>
            <a:r>
              <a:rPr sz="3200" i="1" spc="-10" dirty="0">
                <a:latin typeface="Calibri"/>
                <a:cs typeface="Calibri"/>
              </a:rPr>
              <a:t> </a:t>
            </a:r>
            <a:r>
              <a:rPr sz="3200" i="1" dirty="0">
                <a:latin typeface="Calibri"/>
                <a:cs typeface="Calibri"/>
              </a:rPr>
              <a:t>O</a:t>
            </a:r>
            <a:r>
              <a:rPr sz="3200" i="1" spc="-10" dirty="0">
                <a:latin typeface="Calibri"/>
                <a:cs typeface="Calibri"/>
              </a:rPr>
              <a:t> </a:t>
            </a:r>
            <a:r>
              <a:rPr sz="3200" i="1" spc="-15" dirty="0">
                <a:latin typeface="Calibri"/>
                <a:cs typeface="Calibri"/>
              </a:rPr>
              <a:t>REGENERADORS.</a:t>
            </a:r>
            <a:endParaRPr sz="3200">
              <a:latin typeface="Calibri"/>
              <a:cs typeface="Calibri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44115" y="2640444"/>
            <a:ext cx="719999" cy="719999"/>
          </a:xfrm>
          <a:prstGeom prst="rect">
            <a:avLst/>
          </a:prstGeom>
        </p:spPr>
      </p:pic>
      <p:pic>
        <p:nvPicPr>
          <p:cNvPr id="4" name="object 4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544115" y="3879713"/>
            <a:ext cx="719999" cy="719999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750514" y="1716752"/>
            <a:ext cx="339979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i="1" spc="-5" dirty="0">
                <a:latin typeface="Calibri"/>
                <a:cs typeface="Calibri"/>
              </a:rPr>
              <a:t>PER</a:t>
            </a:r>
            <a:r>
              <a:rPr sz="1800" b="1" i="1" spc="-15" dirty="0">
                <a:latin typeface="Calibri"/>
                <a:cs typeface="Calibri"/>
              </a:rPr>
              <a:t> </a:t>
            </a:r>
            <a:r>
              <a:rPr sz="1800" b="1" i="1" spc="-5" dirty="0">
                <a:latin typeface="Calibri"/>
                <a:cs typeface="Calibri"/>
              </a:rPr>
              <a:t>EXEMPLE:</a:t>
            </a:r>
            <a:r>
              <a:rPr sz="1800" b="1" i="1" spc="1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FRUITES </a:t>
            </a:r>
            <a:r>
              <a:rPr sz="1800" dirty="0">
                <a:latin typeface="Calibri"/>
                <a:cs typeface="Calibri"/>
              </a:rPr>
              <a:t>I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VERDURES.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321890" y="5387868"/>
            <a:ext cx="459359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10" dirty="0">
                <a:latin typeface="Calibri"/>
                <a:cs typeface="Calibri"/>
              </a:rPr>
              <a:t>APORTEN</a:t>
            </a:r>
            <a:r>
              <a:rPr sz="1800" spc="-5" dirty="0">
                <a:latin typeface="Calibri"/>
                <a:cs typeface="Calibri"/>
              </a:rPr>
              <a:t> </a:t>
            </a:r>
            <a:r>
              <a:rPr sz="1800" b="1" i="1" u="heavy" spc="-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VITAMINES,</a:t>
            </a:r>
            <a:r>
              <a:rPr sz="1800" b="1" i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AIGUA,</a:t>
            </a:r>
            <a:r>
              <a:rPr sz="1800" b="1" i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b="1" i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FIBRA</a:t>
            </a:r>
            <a:r>
              <a:rPr sz="1800" b="1" i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b="1" i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I</a:t>
            </a:r>
            <a:r>
              <a:rPr sz="1800" b="1" i="1" u="heavy" spc="-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sz="1800" b="1" i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MINERALS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112292" y="2585992"/>
            <a:ext cx="114300" cy="2269490"/>
          </a:xfrm>
          <a:custGeom>
            <a:avLst/>
            <a:gdLst/>
            <a:ahLst/>
            <a:cxnLst/>
            <a:rect l="l" t="t" r="r" b="b"/>
            <a:pathLst>
              <a:path w="114300" h="2269490">
                <a:moveTo>
                  <a:pt x="0" y="0"/>
                </a:moveTo>
                <a:lnTo>
                  <a:pt x="22245" y="748"/>
                </a:lnTo>
                <a:lnTo>
                  <a:pt x="40411" y="2789"/>
                </a:lnTo>
                <a:lnTo>
                  <a:pt x="52658" y="5817"/>
                </a:lnTo>
                <a:lnTo>
                  <a:pt x="57149" y="9524"/>
                </a:lnTo>
                <a:lnTo>
                  <a:pt x="57149" y="1125202"/>
                </a:lnTo>
                <a:lnTo>
                  <a:pt x="61641" y="1128909"/>
                </a:lnTo>
                <a:lnTo>
                  <a:pt x="73888" y="1131937"/>
                </a:lnTo>
                <a:lnTo>
                  <a:pt x="92054" y="1133978"/>
                </a:lnTo>
                <a:lnTo>
                  <a:pt x="114299" y="1134726"/>
                </a:lnTo>
                <a:lnTo>
                  <a:pt x="92054" y="1135475"/>
                </a:lnTo>
                <a:lnTo>
                  <a:pt x="73888" y="1137516"/>
                </a:lnTo>
                <a:lnTo>
                  <a:pt x="61641" y="1140544"/>
                </a:lnTo>
                <a:lnTo>
                  <a:pt x="57149" y="1144251"/>
                </a:lnTo>
                <a:lnTo>
                  <a:pt x="57149" y="2259929"/>
                </a:lnTo>
                <a:lnTo>
                  <a:pt x="52658" y="2263636"/>
                </a:lnTo>
                <a:lnTo>
                  <a:pt x="40411" y="2266664"/>
                </a:lnTo>
                <a:lnTo>
                  <a:pt x="22245" y="2268705"/>
                </a:lnTo>
                <a:lnTo>
                  <a:pt x="0" y="2269453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8" name="object 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156829" y="2740672"/>
            <a:ext cx="1859040" cy="1859040"/>
          </a:xfrm>
          <a:prstGeom prst="rect">
            <a:avLst/>
          </a:prstGeom>
        </p:spPr>
      </p:pic>
      <p:pic>
        <p:nvPicPr>
          <p:cNvPr id="9" name="object 9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946109" y="2216158"/>
            <a:ext cx="2609851" cy="2609851"/>
          </a:xfrm>
          <a:prstGeom prst="rect">
            <a:avLst/>
          </a:prstGeom>
        </p:spPr>
      </p:pic>
      <p:pic>
        <p:nvPicPr>
          <p:cNvPr id="10" name="object 1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32309" y="6372458"/>
            <a:ext cx="1274174" cy="298729"/>
          </a:xfrm>
          <a:prstGeom prst="rect">
            <a:avLst/>
          </a:prstGeom>
        </p:spPr>
      </p:pic>
      <p:pic>
        <p:nvPicPr>
          <p:cNvPr id="11" name="object 11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0382995" y="213795"/>
            <a:ext cx="1366953" cy="76469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2309" y="6372458"/>
            <a:ext cx="1274174" cy="298729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382995" y="213795"/>
            <a:ext cx="1366953" cy="764690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674132" y="496637"/>
            <a:ext cx="2933065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90" dirty="0">
                <a:solidFill>
                  <a:srgbClr val="00B050"/>
                </a:solidFill>
              </a:rPr>
              <a:t>L’APARELL</a:t>
            </a:r>
            <a:r>
              <a:rPr sz="2800" spc="-15" dirty="0">
                <a:solidFill>
                  <a:srgbClr val="00B050"/>
                </a:solidFill>
              </a:rPr>
              <a:t> DIGESTIU</a:t>
            </a:r>
            <a:endParaRPr sz="2800"/>
          </a:p>
        </p:txBody>
      </p:sp>
      <p:pic>
        <p:nvPicPr>
          <p:cNvPr id="5" name="object 5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96789" y="1448960"/>
            <a:ext cx="3959999" cy="3949209"/>
          </a:xfrm>
          <a:prstGeom prst="rect">
            <a:avLst/>
          </a:prstGeom>
        </p:spPr>
      </p:pic>
      <p:sp>
        <p:nvSpPr>
          <p:cNvPr id="6" name="object 6"/>
          <p:cNvSpPr txBox="1"/>
          <p:nvPr/>
        </p:nvSpPr>
        <p:spPr>
          <a:xfrm>
            <a:off x="6828159" y="1236252"/>
            <a:ext cx="340550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60" dirty="0">
                <a:latin typeface="Calibri"/>
                <a:cs typeface="Calibri"/>
              </a:rPr>
              <a:t>L’APARELL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DIGESTIU </a:t>
            </a:r>
            <a:r>
              <a:rPr sz="1800" spc="-55" dirty="0">
                <a:latin typeface="Calibri"/>
                <a:cs typeface="Calibri"/>
              </a:rPr>
              <a:t>FA</a:t>
            </a:r>
            <a:r>
              <a:rPr sz="1800" spc="-1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LA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b="1" i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DIGESTIÓ</a:t>
            </a:r>
            <a:r>
              <a:rPr sz="1800" spc="-10" dirty="0">
                <a:latin typeface="Calibri"/>
                <a:cs typeface="Calibri"/>
              </a:rPr>
              <a:t>.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8282247" y="1656196"/>
            <a:ext cx="497840" cy="991235"/>
            <a:chOff x="8282247" y="1656196"/>
            <a:chExt cx="497840" cy="991235"/>
          </a:xfrm>
        </p:grpSpPr>
        <p:sp>
          <p:nvSpPr>
            <p:cNvPr id="8" name="object 8"/>
            <p:cNvSpPr/>
            <p:nvPr/>
          </p:nvSpPr>
          <p:spPr>
            <a:xfrm>
              <a:off x="8288597" y="1662546"/>
              <a:ext cx="485140" cy="978535"/>
            </a:xfrm>
            <a:custGeom>
              <a:avLst/>
              <a:gdLst/>
              <a:ahLst/>
              <a:cxnLst/>
              <a:rect l="l" t="t" r="r" b="b"/>
              <a:pathLst>
                <a:path w="485140" h="978535">
                  <a:moveTo>
                    <a:pt x="242316" y="978407"/>
                  </a:moveTo>
                  <a:lnTo>
                    <a:pt x="0" y="736091"/>
                  </a:lnTo>
                  <a:lnTo>
                    <a:pt x="121158" y="736091"/>
                  </a:lnTo>
                  <a:lnTo>
                    <a:pt x="121158" y="0"/>
                  </a:lnTo>
                  <a:lnTo>
                    <a:pt x="363474" y="0"/>
                  </a:lnTo>
                  <a:lnTo>
                    <a:pt x="363474" y="736091"/>
                  </a:lnTo>
                  <a:lnTo>
                    <a:pt x="484632" y="736091"/>
                  </a:lnTo>
                  <a:lnTo>
                    <a:pt x="242316" y="978407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8288597" y="1662546"/>
              <a:ext cx="485140" cy="978535"/>
            </a:xfrm>
            <a:custGeom>
              <a:avLst/>
              <a:gdLst/>
              <a:ahLst/>
              <a:cxnLst/>
              <a:rect l="l" t="t" r="r" b="b"/>
              <a:pathLst>
                <a:path w="485140" h="978535">
                  <a:moveTo>
                    <a:pt x="0" y="736091"/>
                  </a:moveTo>
                  <a:lnTo>
                    <a:pt x="121158" y="736091"/>
                  </a:lnTo>
                  <a:lnTo>
                    <a:pt x="121158" y="0"/>
                  </a:lnTo>
                  <a:lnTo>
                    <a:pt x="363474" y="0"/>
                  </a:lnTo>
                  <a:lnTo>
                    <a:pt x="363474" y="736091"/>
                  </a:lnTo>
                  <a:lnTo>
                    <a:pt x="484632" y="736091"/>
                  </a:lnTo>
                  <a:lnTo>
                    <a:pt x="242316" y="978407"/>
                  </a:lnTo>
                  <a:lnTo>
                    <a:pt x="0" y="736091"/>
                  </a:lnTo>
                  <a:close/>
                </a:path>
              </a:pathLst>
            </a:custGeom>
            <a:ln w="12699">
              <a:solidFill>
                <a:srgbClr val="42719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" name="object 10"/>
          <p:cNvGrpSpPr/>
          <p:nvPr/>
        </p:nvGrpSpPr>
        <p:grpSpPr>
          <a:xfrm>
            <a:off x="4920632" y="5063233"/>
            <a:ext cx="1244600" cy="1325880"/>
            <a:chOff x="4920632" y="5063233"/>
            <a:chExt cx="1244600" cy="1325880"/>
          </a:xfrm>
        </p:grpSpPr>
        <p:pic>
          <p:nvPicPr>
            <p:cNvPr id="11" name="object 1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5370516" y="5063233"/>
              <a:ext cx="469324" cy="498397"/>
            </a:xfrm>
            <a:prstGeom prst="rect">
              <a:avLst/>
            </a:prstGeom>
          </p:spPr>
        </p:pic>
        <p:pic>
          <p:nvPicPr>
            <p:cNvPr id="12" name="object 12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237782" y="5831323"/>
              <a:ext cx="557219" cy="557218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4920632" y="5408959"/>
              <a:ext cx="487878" cy="487877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732206" y="5518608"/>
              <a:ext cx="432821" cy="432820"/>
            </a:xfrm>
            <a:prstGeom prst="rect">
              <a:avLst/>
            </a:prstGeom>
          </p:spPr>
        </p:pic>
      </p:grpSp>
      <p:grpSp>
        <p:nvGrpSpPr>
          <p:cNvPr id="15" name="object 15"/>
          <p:cNvGrpSpPr/>
          <p:nvPr/>
        </p:nvGrpSpPr>
        <p:grpSpPr>
          <a:xfrm>
            <a:off x="6300790" y="5580451"/>
            <a:ext cx="1219835" cy="240029"/>
            <a:chOff x="6300790" y="5580451"/>
            <a:chExt cx="1219835" cy="240029"/>
          </a:xfrm>
        </p:grpSpPr>
        <p:sp>
          <p:nvSpPr>
            <p:cNvPr id="16" name="object 16"/>
            <p:cNvSpPr/>
            <p:nvPr/>
          </p:nvSpPr>
          <p:spPr>
            <a:xfrm>
              <a:off x="6307140" y="5586801"/>
              <a:ext cx="1207135" cy="227329"/>
            </a:xfrm>
            <a:custGeom>
              <a:avLst/>
              <a:gdLst/>
              <a:ahLst/>
              <a:cxnLst/>
              <a:rect l="l" t="t" r="r" b="b"/>
              <a:pathLst>
                <a:path w="1207134" h="227329">
                  <a:moveTo>
                    <a:pt x="1093055" y="227142"/>
                  </a:moveTo>
                  <a:lnTo>
                    <a:pt x="1093055" y="170356"/>
                  </a:lnTo>
                  <a:lnTo>
                    <a:pt x="0" y="170356"/>
                  </a:lnTo>
                  <a:lnTo>
                    <a:pt x="0" y="56785"/>
                  </a:lnTo>
                  <a:lnTo>
                    <a:pt x="1093055" y="56785"/>
                  </a:lnTo>
                  <a:lnTo>
                    <a:pt x="1093055" y="0"/>
                  </a:lnTo>
                  <a:lnTo>
                    <a:pt x="1206626" y="113571"/>
                  </a:lnTo>
                  <a:lnTo>
                    <a:pt x="1093055" y="227142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6307140" y="5586801"/>
              <a:ext cx="1207135" cy="227329"/>
            </a:xfrm>
            <a:custGeom>
              <a:avLst/>
              <a:gdLst/>
              <a:ahLst/>
              <a:cxnLst/>
              <a:rect l="l" t="t" r="r" b="b"/>
              <a:pathLst>
                <a:path w="1207134" h="227329">
                  <a:moveTo>
                    <a:pt x="1093055" y="227142"/>
                  </a:moveTo>
                  <a:lnTo>
                    <a:pt x="1093055" y="170356"/>
                  </a:lnTo>
                  <a:lnTo>
                    <a:pt x="0" y="170356"/>
                  </a:lnTo>
                  <a:lnTo>
                    <a:pt x="0" y="56785"/>
                  </a:lnTo>
                  <a:lnTo>
                    <a:pt x="1093055" y="56785"/>
                  </a:lnTo>
                  <a:lnTo>
                    <a:pt x="1093055" y="0"/>
                  </a:lnTo>
                  <a:lnTo>
                    <a:pt x="1206626" y="113571"/>
                  </a:lnTo>
                  <a:lnTo>
                    <a:pt x="1093055" y="227142"/>
                  </a:lnTo>
                  <a:close/>
                </a:path>
              </a:pathLst>
            </a:custGeom>
            <a:ln w="12699">
              <a:solidFill>
                <a:srgbClr val="42719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6136879" y="2786677"/>
            <a:ext cx="439039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Calibri"/>
                <a:cs typeface="Calibri"/>
              </a:rPr>
              <a:t>LA</a:t>
            </a:r>
            <a:r>
              <a:rPr sz="1800" spc="-10" dirty="0">
                <a:latin typeface="Calibri"/>
                <a:cs typeface="Calibri"/>
              </a:rPr>
              <a:t> DIGESTIÓ TRANSFORMEN</a:t>
            </a:r>
            <a:r>
              <a:rPr sz="1800" spc="-5" dirty="0">
                <a:latin typeface="Calibri"/>
                <a:cs typeface="Calibri"/>
              </a:rPr>
              <a:t> ELS</a:t>
            </a:r>
            <a:r>
              <a:rPr sz="1800" spc="5" dirty="0">
                <a:latin typeface="Calibri"/>
                <a:cs typeface="Calibri"/>
              </a:rPr>
              <a:t> </a:t>
            </a:r>
            <a:r>
              <a:rPr sz="1800" b="1" i="1" spc="-5" dirty="0">
                <a:latin typeface="Calibri"/>
                <a:cs typeface="Calibri"/>
              </a:rPr>
              <a:t>ALIMENTS</a:t>
            </a:r>
            <a:r>
              <a:rPr sz="1800" b="1" i="1" spc="20" dirty="0">
                <a:latin typeface="Calibri"/>
                <a:cs typeface="Calibri"/>
              </a:rPr>
              <a:t> </a:t>
            </a:r>
            <a:r>
              <a:rPr sz="1800" spc="-5" dirty="0">
                <a:latin typeface="Calibri"/>
                <a:cs typeface="Calibri"/>
              </a:rPr>
              <a:t>EN</a:t>
            </a:r>
            <a:endParaRPr sz="18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</a:pPr>
            <a:r>
              <a:rPr sz="1800" b="1" i="1" spc="-25" dirty="0">
                <a:latin typeface="Calibri"/>
                <a:cs typeface="Calibri"/>
              </a:rPr>
              <a:t>SUBSTÀCIES </a:t>
            </a:r>
            <a:r>
              <a:rPr sz="1800" b="1" i="1" spc="-10" dirty="0">
                <a:latin typeface="Calibri"/>
                <a:cs typeface="Calibri"/>
              </a:rPr>
              <a:t>NUTRITIVES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8175531" y="4946045"/>
            <a:ext cx="10737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i="1" spc="-15" dirty="0">
                <a:latin typeface="Calibri"/>
                <a:cs typeface="Calibri"/>
              </a:rPr>
              <a:t>PROTEÏNES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8053586" y="5468180"/>
            <a:ext cx="3647440" cy="935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635">
              <a:lnSpc>
                <a:spcPct val="100000"/>
              </a:lnSpc>
              <a:spcBef>
                <a:spcPts val="100"/>
              </a:spcBef>
            </a:pPr>
            <a:r>
              <a:rPr sz="1800" b="1" i="1" spc="-25" dirty="0">
                <a:latin typeface="Calibri"/>
                <a:cs typeface="Calibri"/>
              </a:rPr>
              <a:t>HIDRATS</a:t>
            </a:r>
            <a:r>
              <a:rPr sz="1800" b="1" i="1" spc="-20" dirty="0">
                <a:latin typeface="Calibri"/>
                <a:cs typeface="Calibri"/>
              </a:rPr>
              <a:t> </a:t>
            </a:r>
            <a:r>
              <a:rPr sz="1800" b="1" i="1" spc="-5" dirty="0">
                <a:latin typeface="Calibri"/>
                <a:cs typeface="Calibri"/>
              </a:rPr>
              <a:t>DE</a:t>
            </a:r>
            <a:r>
              <a:rPr sz="1800" b="1" i="1" spc="-20" dirty="0">
                <a:latin typeface="Calibri"/>
                <a:cs typeface="Calibri"/>
              </a:rPr>
              <a:t> </a:t>
            </a:r>
            <a:r>
              <a:rPr sz="1800" b="1" i="1" spc="-5" dirty="0">
                <a:latin typeface="Calibri"/>
                <a:cs typeface="Calibri"/>
              </a:rPr>
              <a:t>CARBONI</a:t>
            </a:r>
            <a:r>
              <a:rPr sz="1800" b="1" i="1" spc="-20" dirty="0">
                <a:latin typeface="Calibri"/>
                <a:cs typeface="Calibri"/>
              </a:rPr>
              <a:t> </a:t>
            </a:r>
            <a:r>
              <a:rPr sz="1800" b="1" i="1" dirty="0">
                <a:latin typeface="Calibri"/>
                <a:cs typeface="Calibri"/>
              </a:rPr>
              <a:t>I</a:t>
            </a:r>
            <a:r>
              <a:rPr sz="1800" b="1" i="1" spc="-15" dirty="0">
                <a:latin typeface="Calibri"/>
                <a:cs typeface="Calibri"/>
              </a:rPr>
              <a:t> GREIXOS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3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800" b="1" i="1" spc="-20" dirty="0">
                <a:latin typeface="Calibri"/>
                <a:cs typeface="Calibri"/>
              </a:rPr>
              <a:t>VITAMINES, </a:t>
            </a:r>
            <a:r>
              <a:rPr sz="1800" b="1" i="1" spc="-10" dirty="0">
                <a:latin typeface="Calibri"/>
                <a:cs typeface="Calibri"/>
              </a:rPr>
              <a:t>AIGUA,</a:t>
            </a:r>
            <a:r>
              <a:rPr sz="1800" b="1" i="1" spc="-20" dirty="0">
                <a:latin typeface="Calibri"/>
                <a:cs typeface="Calibri"/>
              </a:rPr>
              <a:t> </a:t>
            </a:r>
            <a:r>
              <a:rPr sz="1800" b="1" i="1" spc="-5" dirty="0">
                <a:latin typeface="Calibri"/>
                <a:cs typeface="Calibri"/>
              </a:rPr>
              <a:t>FIBRA</a:t>
            </a:r>
            <a:r>
              <a:rPr sz="1800" b="1" i="1" spc="-20" dirty="0">
                <a:latin typeface="Calibri"/>
                <a:cs typeface="Calibri"/>
              </a:rPr>
              <a:t> </a:t>
            </a:r>
            <a:r>
              <a:rPr sz="1800" b="1" i="1" dirty="0">
                <a:latin typeface="Calibri"/>
                <a:cs typeface="Calibri"/>
              </a:rPr>
              <a:t>I</a:t>
            </a:r>
            <a:r>
              <a:rPr sz="1800" b="1" i="1" spc="-20" dirty="0">
                <a:latin typeface="Calibri"/>
                <a:cs typeface="Calibri"/>
              </a:rPr>
              <a:t> </a:t>
            </a:r>
            <a:r>
              <a:rPr sz="1800" b="1" i="1" dirty="0">
                <a:latin typeface="Calibri"/>
                <a:cs typeface="Calibri"/>
              </a:rPr>
              <a:t>MINERALS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1" name="object 21"/>
          <p:cNvSpPr/>
          <p:nvPr/>
        </p:nvSpPr>
        <p:spPr>
          <a:xfrm>
            <a:off x="7772490" y="4893866"/>
            <a:ext cx="208279" cy="1580515"/>
          </a:xfrm>
          <a:custGeom>
            <a:avLst/>
            <a:gdLst/>
            <a:ahLst/>
            <a:cxnLst/>
            <a:rect l="l" t="t" r="r" b="b"/>
            <a:pathLst>
              <a:path w="208279" h="1580514">
                <a:moveTo>
                  <a:pt x="208071" y="1580074"/>
                </a:moveTo>
                <a:lnTo>
                  <a:pt x="167576" y="1578712"/>
                </a:lnTo>
                <a:lnTo>
                  <a:pt x="134507" y="1574996"/>
                </a:lnTo>
                <a:lnTo>
                  <a:pt x="112211" y="1569485"/>
                </a:lnTo>
                <a:lnTo>
                  <a:pt x="104035" y="1562736"/>
                </a:lnTo>
                <a:lnTo>
                  <a:pt x="104035" y="807376"/>
                </a:lnTo>
                <a:lnTo>
                  <a:pt x="95860" y="800627"/>
                </a:lnTo>
                <a:lnTo>
                  <a:pt x="73564" y="795115"/>
                </a:lnTo>
                <a:lnTo>
                  <a:pt x="40495" y="791400"/>
                </a:lnTo>
                <a:lnTo>
                  <a:pt x="0" y="790037"/>
                </a:lnTo>
                <a:lnTo>
                  <a:pt x="40495" y="788674"/>
                </a:lnTo>
                <a:lnTo>
                  <a:pt x="73564" y="784959"/>
                </a:lnTo>
                <a:lnTo>
                  <a:pt x="95860" y="779447"/>
                </a:lnTo>
                <a:lnTo>
                  <a:pt x="104035" y="772698"/>
                </a:lnTo>
                <a:lnTo>
                  <a:pt x="104035" y="17338"/>
                </a:lnTo>
                <a:lnTo>
                  <a:pt x="112211" y="10589"/>
                </a:lnTo>
                <a:lnTo>
                  <a:pt x="134507" y="5078"/>
                </a:lnTo>
                <a:lnTo>
                  <a:pt x="167576" y="1362"/>
                </a:lnTo>
                <a:lnTo>
                  <a:pt x="208071" y="0"/>
                </a:lnTo>
              </a:path>
            </a:pathLst>
          </a:custGeom>
          <a:ln w="9524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 txBox="1"/>
          <p:nvPr/>
        </p:nvSpPr>
        <p:spPr>
          <a:xfrm>
            <a:off x="4980909" y="4262443"/>
            <a:ext cx="100266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00B0F0"/>
                </a:solidFill>
                <a:latin typeface="Calibri"/>
                <a:cs typeface="Calibri"/>
              </a:rPr>
              <a:t>ALIMEN</a:t>
            </a:r>
            <a:r>
              <a:rPr sz="1800" b="1" spc="-10" dirty="0">
                <a:solidFill>
                  <a:srgbClr val="00B0F0"/>
                </a:solidFill>
                <a:latin typeface="Calibri"/>
                <a:cs typeface="Calibri"/>
              </a:rPr>
              <a:t>T</a:t>
            </a:r>
            <a:r>
              <a:rPr sz="1800" b="1" dirty="0">
                <a:solidFill>
                  <a:srgbClr val="00B0F0"/>
                </a:solidFill>
                <a:latin typeface="Calibri"/>
                <a:cs typeface="Calibri"/>
              </a:rPr>
              <a:t>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8318668" y="4267749"/>
            <a:ext cx="24784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20" dirty="0">
                <a:solidFill>
                  <a:srgbClr val="FF0000"/>
                </a:solidFill>
                <a:latin typeface="Calibri"/>
                <a:cs typeface="Calibri"/>
              </a:rPr>
              <a:t>SUBSTÀNCIES</a:t>
            </a:r>
            <a:r>
              <a:rPr sz="1800" b="1" spc="-5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FF0000"/>
                </a:solidFill>
                <a:latin typeface="Calibri"/>
                <a:cs typeface="Calibri"/>
              </a:rPr>
              <a:t>NUTRITIVES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404387" y="5098849"/>
            <a:ext cx="9201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00B050"/>
                </a:solidFill>
                <a:latin typeface="Calibri"/>
                <a:cs typeface="Calibri"/>
              </a:rPr>
              <a:t>DIGESTIÓ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802</Words>
  <Application>Microsoft Office PowerPoint</Application>
  <PresentationFormat>Panorámica</PresentationFormat>
  <Paragraphs>183</Paragraphs>
  <Slides>25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25</vt:i4>
      </vt:variant>
    </vt:vector>
  </HeadingPairs>
  <TitlesOfParts>
    <vt:vector size="30" baseType="lpstr">
      <vt:lpstr>Arial</vt:lpstr>
      <vt:lpstr>Arial MT</vt:lpstr>
      <vt:lpstr>Calibri</vt:lpstr>
      <vt:lpstr>Tahoma</vt:lpstr>
      <vt:lpstr>Office Theme</vt:lpstr>
      <vt:lpstr>LA NUTRICIÓ HUMANA</vt:lpstr>
      <vt:lpstr>LA NUTRICIÓ  HUMANA</vt:lpstr>
      <vt:lpstr>QUÈ ENS APORTEN ELS ALIMENTS ?</vt:lpstr>
      <vt:lpstr>SUBSTÀNCIES NUTRITIVES.</vt:lpstr>
      <vt:lpstr>EXISTEIXEN TRES TIPOS DIFERENTS</vt:lpstr>
      <vt:lpstr>1- ALIMENTS CONSTRUCTORS.</vt:lpstr>
      <vt:lpstr>2-ALIMENT ENERGÈTIS:</vt:lpstr>
      <vt:lpstr>3-ALIMENTS REGULADORS O REGENERADORS.</vt:lpstr>
      <vt:lpstr>L’APARELL DIGESTIU</vt:lpstr>
      <vt:lpstr>L’APARELL RESPIRATORI</vt:lpstr>
      <vt:lpstr>L’APARELL CIRCULATORI</vt:lpstr>
      <vt:lpstr>L’APARELL EXCRETOR</vt:lpstr>
      <vt:lpstr>ACTIVITATS</vt:lpstr>
      <vt:lpstr>QÜESTIONARI.</vt:lpstr>
      <vt:lpstr>QÜESTIONARI.</vt:lpstr>
      <vt:lpstr>QÜESTIONARI.</vt:lpstr>
      <vt:lpstr>QÜESTIONARI.</vt:lpstr>
      <vt:lpstr>QÜESTIONARI.</vt:lpstr>
      <vt:lpstr>QÜESTIONARI.</vt:lpstr>
      <vt:lpstr>QÜESTIONARI.</vt:lpstr>
      <vt:lpstr>QÜESTIONARI.</vt:lpstr>
      <vt:lpstr>QÜESTIONARI.</vt:lpstr>
      <vt:lpstr>QÜESTIONARI.</vt:lpstr>
      <vt:lpstr>QÜESTIONARI.</vt:lpstr>
      <vt:lpstr>QÜESTIONARI.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COS.pptx</dc:title>
  <dc:creator>HP</dc:creator>
  <cp:lastModifiedBy>FRANCISCO JAVIER VACA ROMAN</cp:lastModifiedBy>
  <cp:revision>3</cp:revision>
  <dcterms:created xsi:type="dcterms:W3CDTF">2022-02-15T15:44:36Z</dcterms:created>
  <dcterms:modified xsi:type="dcterms:W3CDTF">2026-02-18T07:01:10Z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or">
    <vt:lpwstr>Google</vt:lpwstr>
  </property>
</Properties>
</file>