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12192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GY1+YKrrFb5AAUhEsZHsRg==" hashData="w/058gdRAVQMSMadvoNUU/ocXgkvnp/31OzOc6hyjvCI5AiTzVsVokcgcyj96DkcjCc3IvA0oj0dp/qSQmGCMA=="/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874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1225" y="671798"/>
            <a:ext cx="1036955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57669" y="978569"/>
            <a:ext cx="1754247" cy="58136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95585" y="2583601"/>
            <a:ext cx="5800829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11.jpg"/><Relationship Id="rId7" Type="http://schemas.openxmlformats.org/officeDocument/2006/relationships/image" Target="../media/image2.jpg"/><Relationship Id="rId2" Type="http://schemas.openxmlformats.org/officeDocument/2006/relationships/image" Target="../media/image4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jpg"/><Relationship Id="rId5" Type="http://schemas.openxmlformats.org/officeDocument/2006/relationships/image" Target="../media/image49.jpg"/><Relationship Id="rId4" Type="http://schemas.openxmlformats.org/officeDocument/2006/relationships/image" Target="../media/image48.jp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51.jpg"/><Relationship Id="rId7" Type="http://schemas.openxmlformats.org/officeDocument/2006/relationships/image" Target="../media/image2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jpg"/><Relationship Id="rId5" Type="http://schemas.openxmlformats.org/officeDocument/2006/relationships/image" Target="../media/image52.jpg"/><Relationship Id="rId4" Type="http://schemas.openxmlformats.org/officeDocument/2006/relationships/image" Target="../media/image20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g"/><Relationship Id="rId5" Type="http://schemas.openxmlformats.org/officeDocument/2006/relationships/image" Target="../media/image2.jp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10" Type="http://schemas.openxmlformats.org/officeDocument/2006/relationships/image" Target="../media/image12.jpg"/><Relationship Id="rId4" Type="http://schemas.openxmlformats.org/officeDocument/2006/relationships/image" Target="../media/image56.png"/><Relationship Id="rId9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12.jp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24.png"/><Relationship Id="rId4" Type="http://schemas.openxmlformats.org/officeDocument/2006/relationships/image" Target="../media/image3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61.png"/><Relationship Id="rId7" Type="http://schemas.openxmlformats.org/officeDocument/2006/relationships/image" Target="../media/image2.jp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4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11" Type="http://schemas.openxmlformats.org/officeDocument/2006/relationships/image" Target="../media/image12.jpg"/><Relationship Id="rId5" Type="http://schemas.openxmlformats.org/officeDocument/2006/relationships/image" Target="../media/image7.jpg"/><Relationship Id="rId10" Type="http://schemas.openxmlformats.org/officeDocument/2006/relationships/image" Target="../media/image2.jpg"/><Relationship Id="rId4" Type="http://schemas.openxmlformats.org/officeDocument/2006/relationships/image" Target="../media/image6.jpg"/><Relationship Id="rId9" Type="http://schemas.openxmlformats.org/officeDocument/2006/relationships/image" Target="../media/image11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2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6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6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image" Target="../media/image14.jpg"/><Relationship Id="rId7" Type="http://schemas.openxmlformats.org/officeDocument/2006/relationships/image" Target="../media/image18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jpg"/><Relationship Id="rId9" Type="http://schemas.openxmlformats.org/officeDocument/2006/relationships/image" Target="../media/image12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2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4.jpg"/><Relationship Id="rId4" Type="http://schemas.openxmlformats.org/officeDocument/2006/relationships/image" Target="../media/image2.jp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4.jpg"/><Relationship Id="rId4" Type="http://schemas.openxmlformats.org/officeDocument/2006/relationships/image" Target="../media/image2.jp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4.jpg"/><Relationship Id="rId4" Type="http://schemas.openxmlformats.org/officeDocument/2006/relationships/image" Target="../media/image2.jp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2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4.jpg"/><Relationship Id="rId4" Type="http://schemas.openxmlformats.org/officeDocument/2006/relationships/image" Target="../media/image2.jp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2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7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7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6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7" Type="http://schemas.openxmlformats.org/officeDocument/2006/relationships/image" Target="../media/image12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22.png"/><Relationship Id="rId4" Type="http://schemas.openxmlformats.org/officeDocument/2006/relationships/image" Target="../media/image21.jp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2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jpg"/><Relationship Id="rId5" Type="http://schemas.openxmlformats.org/officeDocument/2006/relationships/image" Target="../media/image2.jpg"/><Relationship Id="rId4" Type="http://schemas.openxmlformats.org/officeDocument/2006/relationships/image" Target="../media/image6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g"/><Relationship Id="rId5" Type="http://schemas.openxmlformats.org/officeDocument/2006/relationships/image" Target="../media/image2.jp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2.jp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40.png"/><Relationship Id="rId7" Type="http://schemas.openxmlformats.org/officeDocument/2006/relationships/image" Target="../media/image3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10" Type="http://schemas.openxmlformats.org/officeDocument/2006/relationships/image" Target="../media/image12.jpg"/><Relationship Id="rId4" Type="http://schemas.openxmlformats.org/officeDocument/2006/relationships/image" Target="../media/image41.png"/><Relationship Id="rId9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g"/><Relationship Id="rId7" Type="http://schemas.openxmlformats.org/officeDocument/2006/relationships/image" Target="../media/image12.jpg"/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9.jpg"/><Relationship Id="rId4" Type="http://schemas.openxmlformats.org/officeDocument/2006/relationships/image" Target="../media/image4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496" y="6347012"/>
            <a:ext cx="1135671" cy="26376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43943" y="90755"/>
            <a:ext cx="895431" cy="500915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1687465" y="1234968"/>
            <a:ext cx="8817610" cy="3555365"/>
            <a:chOff x="1687465" y="1234968"/>
            <a:chExt cx="8817610" cy="3555365"/>
          </a:xfrm>
        </p:grpSpPr>
        <p:sp>
          <p:nvSpPr>
            <p:cNvPr id="5" name="object 5"/>
            <p:cNvSpPr/>
            <p:nvPr/>
          </p:nvSpPr>
          <p:spPr>
            <a:xfrm>
              <a:off x="1693815" y="1241318"/>
              <a:ext cx="8804910" cy="3542665"/>
            </a:xfrm>
            <a:custGeom>
              <a:avLst/>
              <a:gdLst/>
              <a:ahLst/>
              <a:cxnLst/>
              <a:rect l="l" t="t" r="r" b="b"/>
              <a:pathLst>
                <a:path w="8804910" h="3542665">
                  <a:moveTo>
                    <a:pt x="8213963" y="3542334"/>
                  </a:moveTo>
                  <a:lnTo>
                    <a:pt x="590400" y="3542334"/>
                  </a:lnTo>
                  <a:lnTo>
                    <a:pt x="541978" y="3540377"/>
                  </a:lnTo>
                  <a:lnTo>
                    <a:pt x="494634" y="3534607"/>
                  </a:lnTo>
                  <a:lnTo>
                    <a:pt x="448520" y="3525176"/>
                  </a:lnTo>
                  <a:lnTo>
                    <a:pt x="403788" y="3512235"/>
                  </a:lnTo>
                  <a:lnTo>
                    <a:pt x="360590" y="3495938"/>
                  </a:lnTo>
                  <a:lnTo>
                    <a:pt x="319077" y="3476435"/>
                  </a:lnTo>
                  <a:lnTo>
                    <a:pt x="279402" y="3453879"/>
                  </a:lnTo>
                  <a:lnTo>
                    <a:pt x="241717" y="3428421"/>
                  </a:lnTo>
                  <a:lnTo>
                    <a:pt x="206174" y="3400214"/>
                  </a:lnTo>
                  <a:lnTo>
                    <a:pt x="172924" y="3369410"/>
                  </a:lnTo>
                  <a:lnTo>
                    <a:pt x="142120" y="3336160"/>
                  </a:lnTo>
                  <a:lnTo>
                    <a:pt x="113913" y="3300617"/>
                  </a:lnTo>
                  <a:lnTo>
                    <a:pt x="88455" y="3262932"/>
                  </a:lnTo>
                  <a:lnTo>
                    <a:pt x="65899" y="3223257"/>
                  </a:lnTo>
                  <a:lnTo>
                    <a:pt x="46396" y="3181744"/>
                  </a:lnTo>
                  <a:lnTo>
                    <a:pt x="30099" y="3138546"/>
                  </a:lnTo>
                  <a:lnTo>
                    <a:pt x="17158" y="3093814"/>
                  </a:lnTo>
                  <a:lnTo>
                    <a:pt x="7727" y="3047700"/>
                  </a:lnTo>
                  <a:lnTo>
                    <a:pt x="1957" y="3000356"/>
                  </a:lnTo>
                  <a:lnTo>
                    <a:pt x="0" y="2951933"/>
                  </a:lnTo>
                  <a:lnTo>
                    <a:pt x="0" y="590400"/>
                  </a:lnTo>
                  <a:lnTo>
                    <a:pt x="1957" y="541978"/>
                  </a:lnTo>
                  <a:lnTo>
                    <a:pt x="7727" y="494634"/>
                  </a:lnTo>
                  <a:lnTo>
                    <a:pt x="17158" y="448520"/>
                  </a:lnTo>
                  <a:lnTo>
                    <a:pt x="30099" y="403788"/>
                  </a:lnTo>
                  <a:lnTo>
                    <a:pt x="46396" y="360590"/>
                  </a:lnTo>
                  <a:lnTo>
                    <a:pt x="65899" y="319077"/>
                  </a:lnTo>
                  <a:lnTo>
                    <a:pt x="88455" y="279402"/>
                  </a:lnTo>
                  <a:lnTo>
                    <a:pt x="113913" y="241717"/>
                  </a:lnTo>
                  <a:lnTo>
                    <a:pt x="142120" y="206174"/>
                  </a:lnTo>
                  <a:lnTo>
                    <a:pt x="172924" y="172924"/>
                  </a:lnTo>
                  <a:lnTo>
                    <a:pt x="206174" y="142120"/>
                  </a:lnTo>
                  <a:lnTo>
                    <a:pt x="241717" y="113913"/>
                  </a:lnTo>
                  <a:lnTo>
                    <a:pt x="279402" y="88455"/>
                  </a:lnTo>
                  <a:lnTo>
                    <a:pt x="319077" y="65899"/>
                  </a:lnTo>
                  <a:lnTo>
                    <a:pt x="360590" y="46396"/>
                  </a:lnTo>
                  <a:lnTo>
                    <a:pt x="403788" y="30099"/>
                  </a:lnTo>
                  <a:lnTo>
                    <a:pt x="448520" y="17158"/>
                  </a:lnTo>
                  <a:lnTo>
                    <a:pt x="494634" y="7727"/>
                  </a:lnTo>
                  <a:lnTo>
                    <a:pt x="541978" y="1957"/>
                  </a:lnTo>
                  <a:lnTo>
                    <a:pt x="590400" y="0"/>
                  </a:lnTo>
                  <a:lnTo>
                    <a:pt x="8213963" y="0"/>
                  </a:lnTo>
                  <a:lnTo>
                    <a:pt x="8265875" y="2285"/>
                  </a:lnTo>
                  <a:lnTo>
                    <a:pt x="8317040" y="9065"/>
                  </a:lnTo>
                  <a:lnTo>
                    <a:pt x="8367186" y="20227"/>
                  </a:lnTo>
                  <a:lnTo>
                    <a:pt x="8416041" y="35659"/>
                  </a:lnTo>
                  <a:lnTo>
                    <a:pt x="8463334" y="55248"/>
                  </a:lnTo>
                  <a:lnTo>
                    <a:pt x="8508792" y="78882"/>
                  </a:lnTo>
                  <a:lnTo>
                    <a:pt x="8552144" y="106448"/>
                  </a:lnTo>
                  <a:lnTo>
                    <a:pt x="8593117" y="137833"/>
                  </a:lnTo>
                  <a:lnTo>
                    <a:pt x="8631440" y="172924"/>
                  </a:lnTo>
                  <a:lnTo>
                    <a:pt x="8666531" y="211247"/>
                  </a:lnTo>
                  <a:lnTo>
                    <a:pt x="8697916" y="252220"/>
                  </a:lnTo>
                  <a:lnTo>
                    <a:pt x="8725482" y="295572"/>
                  </a:lnTo>
                  <a:lnTo>
                    <a:pt x="8749116" y="341030"/>
                  </a:lnTo>
                  <a:lnTo>
                    <a:pt x="8768705" y="388322"/>
                  </a:lnTo>
                  <a:lnTo>
                    <a:pt x="8784137" y="437178"/>
                  </a:lnTo>
                  <a:lnTo>
                    <a:pt x="8795299" y="487324"/>
                  </a:lnTo>
                  <a:lnTo>
                    <a:pt x="8802079" y="538489"/>
                  </a:lnTo>
                  <a:lnTo>
                    <a:pt x="8804364" y="590400"/>
                  </a:lnTo>
                  <a:lnTo>
                    <a:pt x="8804364" y="2951933"/>
                  </a:lnTo>
                  <a:lnTo>
                    <a:pt x="8802407" y="3000356"/>
                  </a:lnTo>
                  <a:lnTo>
                    <a:pt x="8796637" y="3047700"/>
                  </a:lnTo>
                  <a:lnTo>
                    <a:pt x="8787206" y="3093814"/>
                  </a:lnTo>
                  <a:lnTo>
                    <a:pt x="8774265" y="3138546"/>
                  </a:lnTo>
                  <a:lnTo>
                    <a:pt x="8757968" y="3181744"/>
                  </a:lnTo>
                  <a:lnTo>
                    <a:pt x="8738465" y="3223257"/>
                  </a:lnTo>
                  <a:lnTo>
                    <a:pt x="8715909" y="3262932"/>
                  </a:lnTo>
                  <a:lnTo>
                    <a:pt x="8690451" y="3300617"/>
                  </a:lnTo>
                  <a:lnTo>
                    <a:pt x="8662244" y="3336160"/>
                  </a:lnTo>
                  <a:lnTo>
                    <a:pt x="8631440" y="3369410"/>
                  </a:lnTo>
                  <a:lnTo>
                    <a:pt x="8598190" y="3400214"/>
                  </a:lnTo>
                  <a:lnTo>
                    <a:pt x="8562647" y="3428421"/>
                  </a:lnTo>
                  <a:lnTo>
                    <a:pt x="8524962" y="3453879"/>
                  </a:lnTo>
                  <a:lnTo>
                    <a:pt x="8485287" y="3476435"/>
                  </a:lnTo>
                  <a:lnTo>
                    <a:pt x="8443774" y="3495938"/>
                  </a:lnTo>
                  <a:lnTo>
                    <a:pt x="8400576" y="3512235"/>
                  </a:lnTo>
                  <a:lnTo>
                    <a:pt x="8355844" y="3525176"/>
                  </a:lnTo>
                  <a:lnTo>
                    <a:pt x="8309730" y="3534607"/>
                  </a:lnTo>
                  <a:lnTo>
                    <a:pt x="8262386" y="3540377"/>
                  </a:lnTo>
                  <a:lnTo>
                    <a:pt x="8213963" y="3542334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93815" y="1241318"/>
              <a:ext cx="8804910" cy="3542665"/>
            </a:xfrm>
            <a:custGeom>
              <a:avLst/>
              <a:gdLst/>
              <a:ahLst/>
              <a:cxnLst/>
              <a:rect l="l" t="t" r="r" b="b"/>
              <a:pathLst>
                <a:path w="8804910" h="3542665">
                  <a:moveTo>
                    <a:pt x="0" y="590400"/>
                  </a:moveTo>
                  <a:lnTo>
                    <a:pt x="1957" y="541978"/>
                  </a:lnTo>
                  <a:lnTo>
                    <a:pt x="7727" y="494634"/>
                  </a:lnTo>
                  <a:lnTo>
                    <a:pt x="17158" y="448520"/>
                  </a:lnTo>
                  <a:lnTo>
                    <a:pt x="30099" y="403788"/>
                  </a:lnTo>
                  <a:lnTo>
                    <a:pt x="46396" y="360590"/>
                  </a:lnTo>
                  <a:lnTo>
                    <a:pt x="65899" y="319077"/>
                  </a:lnTo>
                  <a:lnTo>
                    <a:pt x="88455" y="279402"/>
                  </a:lnTo>
                  <a:lnTo>
                    <a:pt x="113913" y="241717"/>
                  </a:lnTo>
                  <a:lnTo>
                    <a:pt x="142120" y="206174"/>
                  </a:lnTo>
                  <a:lnTo>
                    <a:pt x="172924" y="172924"/>
                  </a:lnTo>
                  <a:lnTo>
                    <a:pt x="206174" y="142120"/>
                  </a:lnTo>
                  <a:lnTo>
                    <a:pt x="241717" y="113913"/>
                  </a:lnTo>
                  <a:lnTo>
                    <a:pt x="279402" y="88455"/>
                  </a:lnTo>
                  <a:lnTo>
                    <a:pt x="319077" y="65899"/>
                  </a:lnTo>
                  <a:lnTo>
                    <a:pt x="360590" y="46396"/>
                  </a:lnTo>
                  <a:lnTo>
                    <a:pt x="403788" y="30099"/>
                  </a:lnTo>
                  <a:lnTo>
                    <a:pt x="448520" y="17158"/>
                  </a:lnTo>
                  <a:lnTo>
                    <a:pt x="494634" y="7727"/>
                  </a:lnTo>
                  <a:lnTo>
                    <a:pt x="541978" y="1957"/>
                  </a:lnTo>
                  <a:lnTo>
                    <a:pt x="590400" y="0"/>
                  </a:lnTo>
                  <a:lnTo>
                    <a:pt x="8213963" y="0"/>
                  </a:lnTo>
                  <a:lnTo>
                    <a:pt x="8265875" y="2285"/>
                  </a:lnTo>
                  <a:lnTo>
                    <a:pt x="8317040" y="9065"/>
                  </a:lnTo>
                  <a:lnTo>
                    <a:pt x="8367186" y="20227"/>
                  </a:lnTo>
                  <a:lnTo>
                    <a:pt x="8416041" y="35659"/>
                  </a:lnTo>
                  <a:lnTo>
                    <a:pt x="8463334" y="55248"/>
                  </a:lnTo>
                  <a:lnTo>
                    <a:pt x="8508792" y="78882"/>
                  </a:lnTo>
                  <a:lnTo>
                    <a:pt x="8552144" y="106448"/>
                  </a:lnTo>
                  <a:lnTo>
                    <a:pt x="8593117" y="137833"/>
                  </a:lnTo>
                  <a:lnTo>
                    <a:pt x="8631440" y="172924"/>
                  </a:lnTo>
                  <a:lnTo>
                    <a:pt x="8666532" y="211247"/>
                  </a:lnTo>
                  <a:lnTo>
                    <a:pt x="8697916" y="252220"/>
                  </a:lnTo>
                  <a:lnTo>
                    <a:pt x="8725482" y="295572"/>
                  </a:lnTo>
                  <a:lnTo>
                    <a:pt x="8749116" y="341030"/>
                  </a:lnTo>
                  <a:lnTo>
                    <a:pt x="8768705" y="388322"/>
                  </a:lnTo>
                  <a:lnTo>
                    <a:pt x="8784137" y="437178"/>
                  </a:lnTo>
                  <a:lnTo>
                    <a:pt x="8795299" y="487324"/>
                  </a:lnTo>
                  <a:lnTo>
                    <a:pt x="8802079" y="538489"/>
                  </a:lnTo>
                  <a:lnTo>
                    <a:pt x="8804364" y="590400"/>
                  </a:lnTo>
                  <a:lnTo>
                    <a:pt x="8804364" y="2951933"/>
                  </a:lnTo>
                  <a:lnTo>
                    <a:pt x="8802407" y="3000356"/>
                  </a:lnTo>
                  <a:lnTo>
                    <a:pt x="8796637" y="3047700"/>
                  </a:lnTo>
                  <a:lnTo>
                    <a:pt x="8787206" y="3093814"/>
                  </a:lnTo>
                  <a:lnTo>
                    <a:pt x="8774265" y="3138546"/>
                  </a:lnTo>
                  <a:lnTo>
                    <a:pt x="8757968" y="3181744"/>
                  </a:lnTo>
                  <a:lnTo>
                    <a:pt x="8738465" y="3223257"/>
                  </a:lnTo>
                  <a:lnTo>
                    <a:pt x="8715909" y="3262932"/>
                  </a:lnTo>
                  <a:lnTo>
                    <a:pt x="8690451" y="3300617"/>
                  </a:lnTo>
                  <a:lnTo>
                    <a:pt x="8662244" y="3336160"/>
                  </a:lnTo>
                  <a:lnTo>
                    <a:pt x="8631440" y="3369410"/>
                  </a:lnTo>
                  <a:lnTo>
                    <a:pt x="8598190" y="3400214"/>
                  </a:lnTo>
                  <a:lnTo>
                    <a:pt x="8562647" y="3428421"/>
                  </a:lnTo>
                  <a:lnTo>
                    <a:pt x="8524962" y="3453879"/>
                  </a:lnTo>
                  <a:lnTo>
                    <a:pt x="8485287" y="3476435"/>
                  </a:lnTo>
                  <a:lnTo>
                    <a:pt x="8443774" y="3495938"/>
                  </a:lnTo>
                  <a:lnTo>
                    <a:pt x="8400576" y="3512235"/>
                  </a:lnTo>
                  <a:lnTo>
                    <a:pt x="8355844" y="3525176"/>
                  </a:lnTo>
                  <a:lnTo>
                    <a:pt x="8309730" y="3534607"/>
                  </a:lnTo>
                  <a:lnTo>
                    <a:pt x="8262386" y="3540377"/>
                  </a:lnTo>
                  <a:lnTo>
                    <a:pt x="8213963" y="3542334"/>
                  </a:lnTo>
                  <a:lnTo>
                    <a:pt x="590400" y="3542334"/>
                  </a:lnTo>
                  <a:lnTo>
                    <a:pt x="541978" y="3540377"/>
                  </a:lnTo>
                  <a:lnTo>
                    <a:pt x="494634" y="3534607"/>
                  </a:lnTo>
                  <a:lnTo>
                    <a:pt x="448520" y="3525176"/>
                  </a:lnTo>
                  <a:lnTo>
                    <a:pt x="403788" y="3512235"/>
                  </a:lnTo>
                  <a:lnTo>
                    <a:pt x="360590" y="3495938"/>
                  </a:lnTo>
                  <a:lnTo>
                    <a:pt x="319077" y="3476435"/>
                  </a:lnTo>
                  <a:lnTo>
                    <a:pt x="279402" y="3453879"/>
                  </a:lnTo>
                  <a:lnTo>
                    <a:pt x="241717" y="3428421"/>
                  </a:lnTo>
                  <a:lnTo>
                    <a:pt x="206174" y="3400214"/>
                  </a:lnTo>
                  <a:lnTo>
                    <a:pt x="172924" y="3369410"/>
                  </a:lnTo>
                  <a:lnTo>
                    <a:pt x="142120" y="3336160"/>
                  </a:lnTo>
                  <a:lnTo>
                    <a:pt x="113913" y="3300617"/>
                  </a:lnTo>
                  <a:lnTo>
                    <a:pt x="88455" y="3262932"/>
                  </a:lnTo>
                  <a:lnTo>
                    <a:pt x="65899" y="3223257"/>
                  </a:lnTo>
                  <a:lnTo>
                    <a:pt x="46396" y="3181744"/>
                  </a:lnTo>
                  <a:lnTo>
                    <a:pt x="30099" y="3138546"/>
                  </a:lnTo>
                  <a:lnTo>
                    <a:pt x="17158" y="3093814"/>
                  </a:lnTo>
                  <a:lnTo>
                    <a:pt x="7727" y="3047700"/>
                  </a:lnTo>
                  <a:lnTo>
                    <a:pt x="1957" y="3000356"/>
                  </a:lnTo>
                  <a:lnTo>
                    <a:pt x="0" y="2951933"/>
                  </a:lnTo>
                  <a:lnTo>
                    <a:pt x="0" y="590400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668945" y="3073400"/>
            <a:ext cx="684974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i="1" spc="-70" dirty="0">
                <a:solidFill>
                  <a:srgbClr val="FFFF00"/>
                </a:solidFill>
                <a:latin typeface="Arial"/>
                <a:cs typeface="Arial"/>
              </a:rPr>
              <a:t>L’APARELL</a:t>
            </a:r>
            <a:r>
              <a:rPr sz="4500" i="1" spc="-16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4500" i="1" spc="-15" dirty="0">
                <a:solidFill>
                  <a:srgbClr val="FFFF00"/>
                </a:solidFill>
                <a:latin typeface="Arial"/>
                <a:cs typeface="Arial"/>
              </a:rPr>
              <a:t>LOCOMOTOR</a:t>
            </a:r>
            <a:endParaRPr sz="45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9" name="Cuadro de texto 273">
            <a:extLst>
              <a:ext uri="{FF2B5EF4-FFF2-40B4-BE49-F238E27FC236}">
                <a16:creationId xmlns:a16="http://schemas.microsoft.com/office/drawing/2014/main" id="{011DD49D-10BE-4E7E-A351-E625E399EF04}"/>
              </a:ext>
            </a:extLst>
          </p:cNvPr>
          <p:cNvSpPr txBox="1"/>
          <p:nvPr/>
        </p:nvSpPr>
        <p:spPr>
          <a:xfrm>
            <a:off x="2945806" y="5937437"/>
            <a:ext cx="6296025" cy="40957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pictogrames: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</a:t>
            </a:r>
            <a:r>
              <a:rPr lang="ca-ES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Palao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Llicencia: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</a:t>
            </a:r>
            <a:endParaRPr lang="ca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Govern d’Aragó 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</a:t>
            </a:r>
            <a:r>
              <a:rPr lang="ca-ES" sz="1000" i="1" dirty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ació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ADIMIR.</a:t>
            </a:r>
            <a:endParaRPr lang="ca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object 7">
            <a:extLst>
              <a:ext uri="{FF2B5EF4-FFF2-40B4-BE49-F238E27FC236}">
                <a16:creationId xmlns:a16="http://schemas.microsoft.com/office/drawing/2014/main" id="{8619AB2E-C548-243F-1141-0808C16B5750}"/>
              </a:ext>
            </a:extLst>
          </p:cNvPr>
          <p:cNvSpPr txBox="1">
            <a:spLocks/>
          </p:cNvSpPr>
          <p:nvPr/>
        </p:nvSpPr>
        <p:spPr>
          <a:xfrm>
            <a:off x="2668945" y="2074017"/>
            <a:ext cx="684974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5000" b="0" i="0">
                <a:solidFill>
                  <a:schemeClr val="tx1"/>
                </a:solidFill>
                <a:latin typeface="Arial MT"/>
                <a:ea typeface="+mj-ea"/>
                <a:cs typeface="Arial MT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es-ES" sz="4500" i="1" kern="0" spc="-70" dirty="0">
                <a:solidFill>
                  <a:schemeClr val="bg1"/>
                </a:solidFill>
                <a:latin typeface="Arial"/>
                <a:cs typeface="Arial"/>
              </a:rPr>
              <a:t>MEDI</a:t>
            </a:r>
            <a:endParaRPr lang="es-ES" sz="4500" kern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121" y="551830"/>
            <a:ext cx="318579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FFC000"/>
                </a:solidFill>
                <a:latin typeface="Calibri"/>
                <a:cs typeface="Calibri"/>
              </a:rPr>
              <a:t>LA</a:t>
            </a:r>
            <a:r>
              <a:rPr sz="3200" spc="-7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FFC000"/>
                </a:solidFill>
                <a:latin typeface="Calibri"/>
                <a:cs typeface="Calibri"/>
              </a:rPr>
              <a:t>MUSCULATURA.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4476" y="2208589"/>
            <a:ext cx="28517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5" dirty="0">
                <a:latin typeface="Calibri"/>
                <a:cs typeface="Calibri"/>
              </a:rPr>
              <a:t>ESTÁ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b="1" i="1" u="heavy" spc="-3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FORMAT</a:t>
            </a:r>
            <a:r>
              <a:rPr sz="1800" b="1" i="1" spc="-2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PELS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b="1" i="1" u="heavy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MÚSCULS</a:t>
            </a:r>
            <a:r>
              <a:rPr sz="180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91144" y="4525279"/>
            <a:ext cx="15767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HI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HA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MÚSCULS.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08413" y="3195366"/>
            <a:ext cx="31870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A</a:t>
            </a:r>
            <a:r>
              <a:rPr sz="1800" dirty="0">
                <a:latin typeface="Calibri"/>
                <a:cs typeface="Calibri"/>
              </a:rPr>
              <a:t>) </a:t>
            </a:r>
            <a:r>
              <a:rPr sz="1800" b="1" spc="-5" dirty="0">
                <a:solidFill>
                  <a:srgbClr val="00B0F0"/>
                </a:solidFill>
                <a:latin typeface="Calibri"/>
                <a:cs typeface="Calibri"/>
              </a:rPr>
              <a:t>AMPL</a:t>
            </a:r>
            <a:r>
              <a:rPr sz="1800" b="1" spc="-20" dirty="0">
                <a:solidFill>
                  <a:srgbClr val="00B0F0"/>
                </a:solidFill>
                <a:latin typeface="Calibri"/>
                <a:cs typeface="Calibri"/>
              </a:rPr>
              <a:t>E</a:t>
            </a:r>
            <a:r>
              <a:rPr sz="1800" b="1" spc="5" dirty="0">
                <a:solidFill>
                  <a:srgbClr val="00B0F0"/>
                </a:solidFill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.</a:t>
            </a:r>
            <a:r>
              <a:rPr sz="1800" spc="-95" dirty="0">
                <a:latin typeface="Calibri"/>
                <a:cs typeface="Calibri"/>
              </a:rPr>
              <a:t> </a:t>
            </a:r>
            <a:r>
              <a:rPr sz="2700" spc="-7" baseline="1543" dirty="0">
                <a:latin typeface="Calibri"/>
                <a:cs typeface="Calibri"/>
              </a:rPr>
              <a:t>PE</a:t>
            </a:r>
            <a:r>
              <a:rPr sz="2700" baseline="1543" dirty="0">
                <a:latin typeface="Calibri"/>
                <a:cs typeface="Calibri"/>
              </a:rPr>
              <a:t>R</a:t>
            </a:r>
            <a:r>
              <a:rPr sz="2700" spc="-7" baseline="1543" dirty="0">
                <a:latin typeface="Calibri"/>
                <a:cs typeface="Calibri"/>
              </a:rPr>
              <a:t> EXEMPLE</a:t>
            </a:r>
            <a:r>
              <a:rPr sz="2700" baseline="1543" dirty="0">
                <a:latin typeface="Calibri"/>
                <a:cs typeface="Calibri"/>
              </a:rPr>
              <a:t>:</a:t>
            </a:r>
            <a:r>
              <a:rPr sz="2700" spc="15" baseline="1543" dirty="0">
                <a:latin typeface="Calibri"/>
                <a:cs typeface="Calibri"/>
              </a:rPr>
              <a:t> </a:t>
            </a:r>
            <a:r>
              <a:rPr sz="2700" b="1" i="1" u="heavy" spc="-52" baseline="1543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sz="2700" b="1" i="1" u="heavy" spc="-7" baseline="1543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ÒRAX</a:t>
            </a:r>
            <a:endParaRPr sz="2700" baseline="1543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89414" y="4525279"/>
            <a:ext cx="2968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7" baseline="1543" dirty="0">
                <a:latin typeface="Calibri"/>
                <a:cs typeface="Calibri"/>
              </a:rPr>
              <a:t>B)</a:t>
            </a:r>
            <a:r>
              <a:rPr sz="2700" spc="-15" baseline="1543" dirty="0">
                <a:latin typeface="Calibri"/>
                <a:cs typeface="Calibri"/>
              </a:rPr>
              <a:t> </a:t>
            </a:r>
            <a:r>
              <a:rPr sz="2700" b="1" spc="7" baseline="1543" dirty="0">
                <a:solidFill>
                  <a:srgbClr val="00B0F0"/>
                </a:solidFill>
                <a:latin typeface="Calibri"/>
                <a:cs typeface="Calibri"/>
              </a:rPr>
              <a:t>CURTS</a:t>
            </a:r>
            <a:r>
              <a:rPr sz="2700" spc="7" baseline="1543" dirty="0">
                <a:latin typeface="Calibri"/>
                <a:cs typeface="Calibri"/>
              </a:rPr>
              <a:t>.</a:t>
            </a:r>
            <a:r>
              <a:rPr sz="1800" spc="5" dirty="0">
                <a:latin typeface="Calibri"/>
                <a:cs typeface="Calibri"/>
              </a:rPr>
              <a:t>PER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EXEMPLE: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sz="1800" b="1" i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MÀ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35893" y="5945605"/>
            <a:ext cx="3432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7" baseline="1543" dirty="0">
                <a:latin typeface="Calibri"/>
                <a:cs typeface="Calibri"/>
              </a:rPr>
              <a:t>C)</a:t>
            </a:r>
            <a:r>
              <a:rPr sz="2700" spc="-15" baseline="1543" dirty="0">
                <a:latin typeface="Calibri"/>
                <a:cs typeface="Calibri"/>
              </a:rPr>
              <a:t> </a:t>
            </a:r>
            <a:r>
              <a:rPr sz="2700" spc="-22" baseline="1543" dirty="0">
                <a:solidFill>
                  <a:srgbClr val="00B0F0"/>
                </a:solidFill>
                <a:latin typeface="Calibri"/>
                <a:cs typeface="Calibri"/>
              </a:rPr>
              <a:t>LLARGS</a:t>
            </a:r>
            <a:r>
              <a:rPr sz="2700" spc="-22" baseline="1543" dirty="0">
                <a:latin typeface="Calibri"/>
                <a:cs typeface="Calibri"/>
              </a:rPr>
              <a:t>.</a:t>
            </a:r>
            <a:r>
              <a:rPr sz="1800" spc="-15" dirty="0">
                <a:latin typeface="Calibri"/>
                <a:cs typeface="Calibri"/>
              </a:rPr>
              <a:t>PER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EXEMPLE: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b="1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LES CAMES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470907" y="2960858"/>
            <a:ext cx="591820" cy="3434079"/>
          </a:xfrm>
          <a:custGeom>
            <a:avLst/>
            <a:gdLst/>
            <a:ahLst/>
            <a:cxnLst/>
            <a:rect l="l" t="t" r="r" b="b"/>
            <a:pathLst>
              <a:path w="591820" h="3434079">
                <a:moveTo>
                  <a:pt x="591671" y="3433577"/>
                </a:moveTo>
                <a:lnTo>
                  <a:pt x="518829" y="3420162"/>
                </a:lnTo>
                <a:lnTo>
                  <a:pt x="452597" y="3382110"/>
                </a:lnTo>
                <a:lnTo>
                  <a:pt x="422654" y="3354875"/>
                </a:lnTo>
                <a:lnTo>
                  <a:pt x="395195" y="3322716"/>
                </a:lnTo>
                <a:lnTo>
                  <a:pt x="370498" y="3286044"/>
                </a:lnTo>
                <a:lnTo>
                  <a:pt x="348839" y="3245272"/>
                </a:lnTo>
                <a:lnTo>
                  <a:pt x="330497" y="3200811"/>
                </a:lnTo>
                <a:lnTo>
                  <a:pt x="315749" y="3153072"/>
                </a:lnTo>
                <a:lnTo>
                  <a:pt x="304871" y="3102468"/>
                </a:lnTo>
                <a:lnTo>
                  <a:pt x="298140" y="3049409"/>
                </a:lnTo>
                <a:lnTo>
                  <a:pt x="295835" y="2994308"/>
                </a:lnTo>
                <a:lnTo>
                  <a:pt x="295835" y="2172436"/>
                </a:lnTo>
                <a:lnTo>
                  <a:pt x="293531" y="2117335"/>
                </a:lnTo>
                <a:lnTo>
                  <a:pt x="286800" y="2064276"/>
                </a:lnTo>
                <a:lnTo>
                  <a:pt x="275922" y="2013672"/>
                </a:lnTo>
                <a:lnTo>
                  <a:pt x="261174" y="1965933"/>
                </a:lnTo>
                <a:lnTo>
                  <a:pt x="242831" y="1921472"/>
                </a:lnTo>
                <a:lnTo>
                  <a:pt x="221173" y="1880700"/>
                </a:lnTo>
                <a:lnTo>
                  <a:pt x="196476" y="1844028"/>
                </a:lnTo>
                <a:lnTo>
                  <a:pt x="169017" y="1811869"/>
                </a:lnTo>
                <a:lnTo>
                  <a:pt x="139073" y="1784634"/>
                </a:lnTo>
                <a:lnTo>
                  <a:pt x="106923" y="1762734"/>
                </a:lnTo>
                <a:lnTo>
                  <a:pt x="37108" y="1736589"/>
                </a:lnTo>
                <a:lnTo>
                  <a:pt x="0" y="1733166"/>
                </a:lnTo>
                <a:lnTo>
                  <a:pt x="72842" y="1719751"/>
                </a:lnTo>
                <a:lnTo>
                  <a:pt x="139073" y="1681699"/>
                </a:lnTo>
                <a:lnTo>
                  <a:pt x="169017" y="1654464"/>
                </a:lnTo>
                <a:lnTo>
                  <a:pt x="196476" y="1622305"/>
                </a:lnTo>
                <a:lnTo>
                  <a:pt x="221173" y="1585634"/>
                </a:lnTo>
                <a:lnTo>
                  <a:pt x="242831" y="1544861"/>
                </a:lnTo>
                <a:lnTo>
                  <a:pt x="261174" y="1500400"/>
                </a:lnTo>
                <a:lnTo>
                  <a:pt x="275922" y="1452661"/>
                </a:lnTo>
                <a:lnTo>
                  <a:pt x="286800" y="1402057"/>
                </a:lnTo>
                <a:lnTo>
                  <a:pt x="293531" y="1348998"/>
                </a:lnTo>
                <a:lnTo>
                  <a:pt x="295835" y="1293897"/>
                </a:lnTo>
                <a:lnTo>
                  <a:pt x="295835" y="439268"/>
                </a:lnTo>
                <a:lnTo>
                  <a:pt x="298140" y="384168"/>
                </a:lnTo>
                <a:lnTo>
                  <a:pt x="304871" y="331109"/>
                </a:lnTo>
                <a:lnTo>
                  <a:pt x="315749" y="280505"/>
                </a:lnTo>
                <a:lnTo>
                  <a:pt x="330497" y="232766"/>
                </a:lnTo>
                <a:lnTo>
                  <a:pt x="348839" y="188305"/>
                </a:lnTo>
                <a:lnTo>
                  <a:pt x="370498" y="147532"/>
                </a:lnTo>
                <a:lnTo>
                  <a:pt x="395195" y="110861"/>
                </a:lnTo>
                <a:lnTo>
                  <a:pt x="422654" y="78702"/>
                </a:lnTo>
                <a:lnTo>
                  <a:pt x="452597" y="51467"/>
                </a:lnTo>
                <a:lnTo>
                  <a:pt x="484748" y="29567"/>
                </a:lnTo>
                <a:lnTo>
                  <a:pt x="554562" y="3422"/>
                </a:lnTo>
                <a:lnTo>
                  <a:pt x="591671" y="0"/>
                </a:lnTo>
              </a:path>
            </a:pathLst>
          </a:custGeom>
          <a:ln w="9524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10074049" y="3264665"/>
            <a:ext cx="537210" cy="220979"/>
            <a:chOff x="10074049" y="3264665"/>
            <a:chExt cx="537210" cy="220979"/>
          </a:xfrm>
        </p:grpSpPr>
        <p:sp>
          <p:nvSpPr>
            <p:cNvPr id="10" name="object 10"/>
            <p:cNvSpPr/>
            <p:nvPr/>
          </p:nvSpPr>
          <p:spPr>
            <a:xfrm>
              <a:off x="10080399" y="3271015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419923" y="208079"/>
                  </a:moveTo>
                  <a:lnTo>
                    <a:pt x="419923" y="156060"/>
                  </a:lnTo>
                  <a:lnTo>
                    <a:pt x="0" y="156060"/>
                  </a:lnTo>
                  <a:lnTo>
                    <a:pt x="0" y="52019"/>
                  </a:lnTo>
                  <a:lnTo>
                    <a:pt x="419923" y="52019"/>
                  </a:lnTo>
                  <a:lnTo>
                    <a:pt x="419923" y="0"/>
                  </a:lnTo>
                  <a:lnTo>
                    <a:pt x="523963" y="104039"/>
                  </a:lnTo>
                  <a:lnTo>
                    <a:pt x="419923" y="208079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080399" y="3271015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0" y="52019"/>
                  </a:moveTo>
                  <a:lnTo>
                    <a:pt x="419923" y="52019"/>
                  </a:lnTo>
                  <a:lnTo>
                    <a:pt x="419923" y="0"/>
                  </a:lnTo>
                  <a:lnTo>
                    <a:pt x="523963" y="104039"/>
                  </a:lnTo>
                  <a:lnTo>
                    <a:pt x="419923" y="208079"/>
                  </a:lnTo>
                  <a:lnTo>
                    <a:pt x="419923" y="156060"/>
                  </a:lnTo>
                  <a:lnTo>
                    <a:pt x="0" y="156060"/>
                  </a:lnTo>
                  <a:lnTo>
                    <a:pt x="0" y="52019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10013043" y="4583310"/>
            <a:ext cx="537210" cy="231140"/>
            <a:chOff x="10013043" y="4583310"/>
            <a:chExt cx="537210" cy="231140"/>
          </a:xfrm>
        </p:grpSpPr>
        <p:sp>
          <p:nvSpPr>
            <p:cNvPr id="13" name="object 13"/>
            <p:cNvSpPr/>
            <p:nvPr/>
          </p:nvSpPr>
          <p:spPr>
            <a:xfrm>
              <a:off x="10019393" y="4589660"/>
              <a:ext cx="524510" cy="218440"/>
            </a:xfrm>
            <a:custGeom>
              <a:avLst/>
              <a:gdLst/>
              <a:ahLst/>
              <a:cxnLst/>
              <a:rect l="l" t="t" r="r" b="b"/>
              <a:pathLst>
                <a:path w="524509" h="218439">
                  <a:moveTo>
                    <a:pt x="415009" y="217907"/>
                  </a:moveTo>
                  <a:lnTo>
                    <a:pt x="415009" y="163430"/>
                  </a:lnTo>
                  <a:lnTo>
                    <a:pt x="0" y="163430"/>
                  </a:lnTo>
                  <a:lnTo>
                    <a:pt x="0" y="54476"/>
                  </a:lnTo>
                  <a:lnTo>
                    <a:pt x="415009" y="54476"/>
                  </a:lnTo>
                  <a:lnTo>
                    <a:pt x="415009" y="0"/>
                  </a:lnTo>
                  <a:lnTo>
                    <a:pt x="523963" y="108953"/>
                  </a:lnTo>
                  <a:lnTo>
                    <a:pt x="415009" y="217907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019393" y="4589660"/>
              <a:ext cx="524510" cy="218440"/>
            </a:xfrm>
            <a:custGeom>
              <a:avLst/>
              <a:gdLst/>
              <a:ahLst/>
              <a:cxnLst/>
              <a:rect l="l" t="t" r="r" b="b"/>
              <a:pathLst>
                <a:path w="524509" h="218439">
                  <a:moveTo>
                    <a:pt x="0" y="54476"/>
                  </a:moveTo>
                  <a:lnTo>
                    <a:pt x="415009" y="54476"/>
                  </a:lnTo>
                  <a:lnTo>
                    <a:pt x="415009" y="0"/>
                  </a:lnTo>
                  <a:lnTo>
                    <a:pt x="523963" y="108953"/>
                  </a:lnTo>
                  <a:lnTo>
                    <a:pt x="415009" y="217907"/>
                  </a:lnTo>
                  <a:lnTo>
                    <a:pt x="415009" y="163430"/>
                  </a:lnTo>
                  <a:lnTo>
                    <a:pt x="0" y="163430"/>
                  </a:lnTo>
                  <a:lnTo>
                    <a:pt x="0" y="54476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10080035" y="6021446"/>
            <a:ext cx="537210" cy="220979"/>
            <a:chOff x="10080035" y="6021446"/>
            <a:chExt cx="537210" cy="220979"/>
          </a:xfrm>
        </p:grpSpPr>
        <p:sp>
          <p:nvSpPr>
            <p:cNvPr id="16" name="object 16"/>
            <p:cNvSpPr/>
            <p:nvPr/>
          </p:nvSpPr>
          <p:spPr>
            <a:xfrm>
              <a:off x="10086385" y="6027796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419924" y="208079"/>
                  </a:moveTo>
                  <a:lnTo>
                    <a:pt x="419924" y="156059"/>
                  </a:lnTo>
                  <a:lnTo>
                    <a:pt x="0" y="156059"/>
                  </a:lnTo>
                  <a:lnTo>
                    <a:pt x="0" y="52020"/>
                  </a:lnTo>
                  <a:lnTo>
                    <a:pt x="419924" y="52020"/>
                  </a:lnTo>
                  <a:lnTo>
                    <a:pt x="419924" y="0"/>
                  </a:lnTo>
                  <a:lnTo>
                    <a:pt x="523964" y="104039"/>
                  </a:lnTo>
                  <a:lnTo>
                    <a:pt x="419924" y="208079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086385" y="6027796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0" y="52020"/>
                  </a:moveTo>
                  <a:lnTo>
                    <a:pt x="419924" y="52020"/>
                  </a:lnTo>
                  <a:lnTo>
                    <a:pt x="419924" y="0"/>
                  </a:lnTo>
                  <a:lnTo>
                    <a:pt x="523964" y="104039"/>
                  </a:lnTo>
                  <a:lnTo>
                    <a:pt x="419924" y="208079"/>
                  </a:lnTo>
                  <a:lnTo>
                    <a:pt x="419924" y="156059"/>
                  </a:lnTo>
                  <a:lnTo>
                    <a:pt x="0" y="156059"/>
                  </a:lnTo>
                  <a:lnTo>
                    <a:pt x="0" y="52020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15530" y="2071781"/>
            <a:ext cx="757974" cy="699669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72133" y="324899"/>
            <a:ext cx="431367" cy="1020349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94466" y="3141884"/>
            <a:ext cx="801008" cy="466341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956028" y="5726240"/>
            <a:ext cx="692534" cy="756702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823564" y="4470684"/>
            <a:ext cx="987207" cy="33688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1225" y="637457"/>
            <a:ext cx="868616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20" dirty="0">
                <a:solidFill>
                  <a:srgbClr val="FFC000"/>
                </a:solidFill>
                <a:latin typeface="Calibri"/>
                <a:cs typeface="Calibri"/>
              </a:rPr>
              <a:t>LES</a:t>
            </a:r>
            <a:r>
              <a:rPr sz="4400" b="1" spc="-3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C000"/>
                </a:solidFill>
                <a:latin typeface="Calibri"/>
                <a:cs typeface="Calibri"/>
              </a:rPr>
              <a:t>FUNCIONS</a:t>
            </a:r>
            <a:r>
              <a:rPr sz="4400" b="1" spc="-3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400" b="1" spc="-5" dirty="0">
                <a:solidFill>
                  <a:srgbClr val="FFC000"/>
                </a:solidFill>
                <a:latin typeface="Calibri"/>
                <a:cs typeface="Calibri"/>
              </a:rPr>
              <a:t>DE</a:t>
            </a:r>
            <a:r>
              <a:rPr sz="4400" b="1" spc="-2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400" b="1" spc="-5" dirty="0">
                <a:solidFill>
                  <a:srgbClr val="FFC000"/>
                </a:solidFill>
                <a:latin typeface="Calibri"/>
                <a:cs typeface="Calibri"/>
              </a:rPr>
              <a:t>LA</a:t>
            </a:r>
            <a:r>
              <a:rPr sz="4400" b="1" spc="-30" dirty="0">
                <a:solidFill>
                  <a:srgbClr val="FFC000"/>
                </a:solidFill>
                <a:latin typeface="Calibri"/>
                <a:cs typeface="Calibri"/>
              </a:rPr>
              <a:t> MUSCULATURA.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0539" y="1774713"/>
            <a:ext cx="5843905" cy="4203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1770" indent="-17970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192405" algn="l"/>
              </a:tabLst>
            </a:pPr>
            <a:r>
              <a:rPr sz="2600" spc="-10" dirty="0">
                <a:latin typeface="Calibri"/>
                <a:cs typeface="Calibri"/>
              </a:rPr>
              <a:t>1-</a:t>
            </a:r>
            <a:r>
              <a:rPr sz="260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600" b="1" i="1" u="heavy" spc="-1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MOU</a:t>
            </a:r>
            <a:r>
              <a:rPr sz="2600" b="1" i="1" spc="-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EL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COS</a:t>
            </a:r>
            <a:r>
              <a:rPr sz="2600" spc="-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6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I</a:t>
            </a:r>
            <a:r>
              <a:rPr sz="2600" b="1" i="1" spc="-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EN</a:t>
            </a:r>
            <a:r>
              <a:rPr sz="2600" spc="-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600" b="1" i="1" u="heavy" spc="-1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MANTÉ</a:t>
            </a:r>
            <a:r>
              <a:rPr sz="26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 </a:t>
            </a:r>
            <a:r>
              <a:rPr sz="2600" b="1" i="1" u="heavy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LA </a:t>
            </a:r>
            <a:r>
              <a:rPr sz="2600" b="1" i="1" u="heavy" spc="-1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POSTURA</a:t>
            </a:r>
            <a:r>
              <a:rPr sz="2600" spc="-15" dirty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0539" y="3411008"/>
            <a:ext cx="7156450" cy="4203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1770" indent="-17970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192405" algn="l"/>
              </a:tabLst>
            </a:pPr>
            <a:r>
              <a:rPr sz="2600" spc="-10" dirty="0">
                <a:latin typeface="Calibri"/>
                <a:cs typeface="Calibri"/>
              </a:rPr>
              <a:t>2-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85" dirty="0">
                <a:latin typeface="Calibri"/>
                <a:cs typeface="Calibri"/>
              </a:rPr>
              <a:t>FA</a:t>
            </a:r>
            <a:r>
              <a:rPr sz="2600" spc="-10" dirty="0">
                <a:latin typeface="Calibri"/>
                <a:cs typeface="Calibri"/>
              </a:rPr>
              <a:t> FUNCIONAR </a:t>
            </a:r>
            <a:r>
              <a:rPr sz="2600" spc="-5" dirty="0">
                <a:latin typeface="Calibri"/>
                <a:cs typeface="Calibri"/>
              </a:rPr>
              <a:t>I</a:t>
            </a:r>
            <a:r>
              <a:rPr sz="2600" spc="3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600" b="1" i="1" u="heavy" spc="-2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PROTEGEIX</a:t>
            </a:r>
            <a:r>
              <a:rPr sz="26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 </a:t>
            </a:r>
            <a:r>
              <a:rPr sz="2600" b="1" i="1" u="heavy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ELS</a:t>
            </a:r>
            <a:r>
              <a:rPr sz="2600" b="1" i="1" u="heavy" spc="-1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 ÒRGANS</a:t>
            </a:r>
            <a:r>
              <a:rPr sz="2600" b="1" i="1" spc="1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600" spc="-40" dirty="0">
                <a:latin typeface="Calibri"/>
                <a:cs typeface="Calibri"/>
              </a:rPr>
              <a:t>VITALS.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0539" y="5079387"/>
            <a:ext cx="3719829" cy="4203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1770" indent="-17970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192405" algn="l"/>
              </a:tabLst>
            </a:pPr>
            <a:r>
              <a:rPr sz="2600" spc="-10" dirty="0">
                <a:latin typeface="Calibri"/>
                <a:cs typeface="Calibri"/>
              </a:rPr>
              <a:t>3-</a:t>
            </a:r>
            <a:r>
              <a:rPr sz="2600" spc="-4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600" b="1" i="1" u="heavy" spc="-3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ESCALFA</a:t>
            </a:r>
            <a:r>
              <a:rPr sz="2600" b="1" i="1" spc="-4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600" spc="-35" dirty="0">
                <a:latin typeface="Calibri"/>
                <a:cs typeface="Calibri"/>
              </a:rPr>
              <a:t>L’ORGANISME.</a:t>
            </a:r>
            <a:endParaRPr sz="26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38406" y="3063567"/>
            <a:ext cx="763417" cy="116587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79168" y="1435879"/>
            <a:ext cx="961212" cy="120541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68077" y="1675974"/>
            <a:ext cx="1144285" cy="74072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87918" y="4725289"/>
            <a:ext cx="499220" cy="1231411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976352" y="4787605"/>
            <a:ext cx="1238021" cy="1134161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666588" y="1458246"/>
            <a:ext cx="3393440" cy="5092065"/>
            <a:chOff x="5666588" y="1458246"/>
            <a:chExt cx="3393440" cy="50920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66588" y="1458246"/>
              <a:ext cx="1865211" cy="50915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801871" y="1690688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4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57472" y="1608963"/>
              <a:ext cx="163448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48586" y="1608707"/>
              <a:ext cx="211001" cy="163962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911225" y="671798"/>
            <a:ext cx="59328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LA</a:t>
            </a:r>
            <a:r>
              <a:rPr sz="4000" b="1" spc="-3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35" dirty="0">
                <a:solidFill>
                  <a:srgbClr val="FFC000"/>
                </a:solidFill>
                <a:latin typeface="Calibri"/>
                <a:cs typeface="Calibri"/>
              </a:rPr>
              <a:t>MUSCULATURA</a:t>
            </a:r>
            <a:r>
              <a:rPr sz="4000" b="1" spc="-2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DEL</a:t>
            </a:r>
            <a:r>
              <a:rPr sz="4000" b="1" spc="-2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FFC000"/>
                </a:solidFill>
                <a:latin typeface="Calibri"/>
                <a:cs typeface="Calibri"/>
              </a:rPr>
              <a:t>COS.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21135" y="1522279"/>
            <a:ext cx="892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30" dirty="0">
                <a:solidFill>
                  <a:srgbClr val="00B0F0"/>
                </a:solidFill>
                <a:latin typeface="Calibri"/>
                <a:cs typeface="Calibri"/>
              </a:rPr>
              <a:t>FRONTAL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666588" y="1458246"/>
            <a:ext cx="3131820" cy="5092065"/>
            <a:chOff x="5666588" y="1458246"/>
            <a:chExt cx="3131820" cy="50920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66588" y="1458246"/>
              <a:ext cx="1865211" cy="50915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966349" y="2196493"/>
              <a:ext cx="1640205" cy="635"/>
            </a:xfrm>
            <a:custGeom>
              <a:avLst/>
              <a:gdLst/>
              <a:ahLst/>
              <a:cxnLst/>
              <a:rect l="l" t="t" r="r" b="b"/>
              <a:pathLst>
                <a:path w="1640204" h="635">
                  <a:moveTo>
                    <a:pt x="0" y="0"/>
                  </a:moveTo>
                  <a:lnTo>
                    <a:pt x="1639936" y="76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21950" y="2114766"/>
              <a:ext cx="163449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7233" y="2114589"/>
              <a:ext cx="211004" cy="16396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966349" y="2716956"/>
              <a:ext cx="1640205" cy="635"/>
            </a:xfrm>
            <a:custGeom>
              <a:avLst/>
              <a:gdLst/>
              <a:ahLst/>
              <a:cxnLst/>
              <a:rect l="l" t="t" r="r" b="b"/>
              <a:pathLst>
                <a:path w="1640204" h="635">
                  <a:moveTo>
                    <a:pt x="0" y="0"/>
                  </a:moveTo>
                  <a:lnTo>
                    <a:pt x="1639936" y="76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21950" y="2635229"/>
              <a:ext cx="163449" cy="16344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87233" y="2635052"/>
              <a:ext cx="211004" cy="163961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6882010" y="3486977"/>
              <a:ext cx="1640205" cy="635"/>
            </a:xfrm>
            <a:custGeom>
              <a:avLst/>
              <a:gdLst/>
              <a:ahLst/>
              <a:cxnLst/>
              <a:rect l="l" t="t" r="r" b="b"/>
              <a:pathLst>
                <a:path w="1640204" h="635">
                  <a:moveTo>
                    <a:pt x="0" y="0"/>
                  </a:moveTo>
                  <a:lnTo>
                    <a:pt x="1639936" y="76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737611" y="3405250"/>
              <a:ext cx="163448" cy="16344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502893" y="3405072"/>
              <a:ext cx="211004" cy="163961"/>
            </a:xfrm>
            <a:prstGeom prst="rect">
              <a:avLst/>
            </a:prstGeom>
          </p:spPr>
        </p:pic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911225" y="671798"/>
            <a:ext cx="59328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LA</a:t>
            </a:r>
            <a:r>
              <a:rPr sz="4000" b="1" spc="-3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35" dirty="0">
                <a:solidFill>
                  <a:srgbClr val="FFC000"/>
                </a:solidFill>
                <a:latin typeface="Calibri"/>
                <a:cs typeface="Calibri"/>
              </a:rPr>
              <a:t>MUSCULATURA</a:t>
            </a:r>
            <a:r>
              <a:rPr sz="4000" b="1" spc="-2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DEL</a:t>
            </a:r>
            <a:r>
              <a:rPr sz="4000" b="1" spc="-2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FFC000"/>
                </a:solidFill>
                <a:latin typeface="Calibri"/>
                <a:cs typeface="Calibri"/>
              </a:rPr>
              <a:t>COS.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907912" y="2024477"/>
            <a:ext cx="2616835" cy="1590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solidFill>
                  <a:srgbClr val="7030A0"/>
                </a:solidFill>
                <a:latin typeface="Calibri"/>
                <a:cs typeface="Calibri"/>
              </a:rPr>
              <a:t>ESTERNOCLIDOMASTOÏDAL</a:t>
            </a:r>
            <a:endParaRPr sz="1800" dirty="0">
              <a:solidFill>
                <a:srgbClr val="7030A0"/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spc="-15" dirty="0">
                <a:solidFill>
                  <a:srgbClr val="7030A0"/>
                </a:solidFill>
                <a:latin typeface="Calibri"/>
                <a:cs typeface="Calibri"/>
              </a:rPr>
              <a:t>PECTORAL</a:t>
            </a:r>
            <a:endParaRPr sz="1800" dirty="0">
              <a:solidFill>
                <a:srgbClr val="7030A0"/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7030A0"/>
                </a:solidFill>
                <a:latin typeface="Calibri"/>
                <a:cs typeface="Calibri"/>
              </a:rPr>
              <a:t>ABDOMINALS</a:t>
            </a:r>
            <a:endParaRPr sz="1800" dirty="0">
              <a:solidFill>
                <a:srgbClr val="7030A0"/>
              </a:solidFill>
              <a:latin typeface="Calibri"/>
              <a:cs typeface="Calibri"/>
            </a:endParaRPr>
          </a:p>
        </p:txBody>
      </p:sp>
      <p:pic>
        <p:nvPicPr>
          <p:cNvPr id="15" name="object 1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09694" y="1458246"/>
            <a:ext cx="3873500" cy="5092065"/>
            <a:chOff x="5009694" y="1458246"/>
            <a:chExt cx="3873500" cy="50920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66588" y="1458246"/>
              <a:ext cx="1865211" cy="50915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201646" y="3075310"/>
              <a:ext cx="766445" cy="0"/>
            </a:xfrm>
            <a:custGeom>
              <a:avLst/>
              <a:gdLst/>
              <a:ahLst/>
              <a:cxnLst/>
              <a:rect l="l" t="t" r="r" b="b"/>
              <a:pathLst>
                <a:path w="766445">
                  <a:moveTo>
                    <a:pt x="766181" y="0"/>
                  </a:moveTo>
                  <a:lnTo>
                    <a:pt x="0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48777" y="2993586"/>
              <a:ext cx="163448" cy="16344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09694" y="2993329"/>
              <a:ext cx="211001" cy="16396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439301" y="3099555"/>
              <a:ext cx="1252220" cy="0"/>
            </a:xfrm>
            <a:custGeom>
              <a:avLst/>
              <a:gdLst/>
              <a:ahLst/>
              <a:cxnLst/>
              <a:rect l="l" t="t" r="r" b="b"/>
              <a:pathLst>
                <a:path w="1252220">
                  <a:moveTo>
                    <a:pt x="0" y="0"/>
                  </a:moveTo>
                  <a:lnTo>
                    <a:pt x="1251872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94902" y="3017831"/>
              <a:ext cx="163448" cy="16344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672124" y="3017575"/>
              <a:ext cx="211001" cy="163962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1225" y="671798"/>
            <a:ext cx="59328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LA</a:t>
            </a:r>
            <a:r>
              <a:rPr sz="4000" b="1" spc="-3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35" dirty="0">
                <a:solidFill>
                  <a:srgbClr val="FFC000"/>
                </a:solidFill>
                <a:latin typeface="Calibri"/>
                <a:cs typeface="Calibri"/>
              </a:rPr>
              <a:t>MUSCULATURA</a:t>
            </a:r>
            <a:r>
              <a:rPr sz="4000" b="1" spc="-2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DEL</a:t>
            </a:r>
            <a:r>
              <a:rPr sz="4000" b="1" spc="-2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FFC000"/>
                </a:solidFill>
                <a:latin typeface="Calibri"/>
                <a:cs typeface="Calibri"/>
              </a:rPr>
              <a:t>COS.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79440" y="2922942"/>
            <a:ext cx="6762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B050"/>
                </a:solidFill>
                <a:latin typeface="Calibri"/>
                <a:cs typeface="Calibri"/>
              </a:rPr>
              <a:t>BÍCEPS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29620" y="2918180"/>
            <a:ext cx="7905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B050"/>
                </a:solidFill>
                <a:latin typeface="Calibri"/>
                <a:cs typeface="Calibri"/>
              </a:rPr>
              <a:t>TRÍCEPS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138765" y="1458246"/>
            <a:ext cx="3639820" cy="5092065"/>
            <a:chOff x="5138765" y="1458246"/>
            <a:chExt cx="3639820" cy="50920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66588" y="1458246"/>
              <a:ext cx="1865211" cy="50915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129947" y="4594793"/>
              <a:ext cx="1456690" cy="13335"/>
            </a:xfrm>
            <a:custGeom>
              <a:avLst/>
              <a:gdLst/>
              <a:ahLst/>
              <a:cxnLst/>
              <a:rect l="l" t="t" r="r" b="b"/>
              <a:pathLst>
                <a:path w="1456690" h="13335">
                  <a:moveTo>
                    <a:pt x="0" y="12770"/>
                  </a:moveTo>
                  <a:lnTo>
                    <a:pt x="1456175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85552" y="4526392"/>
              <a:ext cx="163444" cy="16344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66522" y="4512815"/>
              <a:ext cx="211546" cy="16395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330717" y="5459809"/>
              <a:ext cx="1294765" cy="0"/>
            </a:xfrm>
            <a:custGeom>
              <a:avLst/>
              <a:gdLst/>
              <a:ahLst/>
              <a:cxnLst/>
              <a:rect l="l" t="t" r="r" b="b"/>
              <a:pathLst>
                <a:path w="1294765">
                  <a:moveTo>
                    <a:pt x="1294578" y="0"/>
                  </a:moveTo>
                  <a:lnTo>
                    <a:pt x="0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606245" y="5378085"/>
              <a:ext cx="163448" cy="16344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38765" y="5377828"/>
              <a:ext cx="211001" cy="163962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1225" y="671798"/>
            <a:ext cx="59328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LA</a:t>
            </a:r>
            <a:r>
              <a:rPr sz="4000" b="1" spc="-3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35" dirty="0">
                <a:solidFill>
                  <a:srgbClr val="FFC000"/>
                </a:solidFill>
                <a:latin typeface="Calibri"/>
                <a:cs typeface="Calibri"/>
              </a:rPr>
              <a:t>MUSCULATURA</a:t>
            </a:r>
            <a:r>
              <a:rPr sz="4000" b="1" spc="-2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DEL</a:t>
            </a:r>
            <a:r>
              <a:rPr sz="4000" b="1" spc="-2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FFC000"/>
                </a:solidFill>
                <a:latin typeface="Calibri"/>
                <a:cs typeface="Calibri"/>
              </a:rPr>
              <a:t>COS.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71698" y="4424379"/>
            <a:ext cx="1258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0066"/>
                </a:solidFill>
                <a:latin typeface="Calibri"/>
                <a:cs typeface="Calibri"/>
              </a:rPr>
              <a:t>Q</a:t>
            </a:r>
            <a:r>
              <a:rPr sz="1800" b="1" spc="-50" dirty="0">
                <a:solidFill>
                  <a:srgbClr val="FF0066"/>
                </a:solidFill>
                <a:latin typeface="Calibri"/>
                <a:cs typeface="Calibri"/>
              </a:rPr>
              <a:t>U</a:t>
            </a:r>
            <a:r>
              <a:rPr sz="1800" b="1" spc="-5" dirty="0">
                <a:solidFill>
                  <a:srgbClr val="FF0066"/>
                </a:solidFill>
                <a:latin typeface="Calibri"/>
                <a:cs typeface="Calibri"/>
              </a:rPr>
              <a:t>ÀDRICEPS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06551" y="5291399"/>
            <a:ext cx="8915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66"/>
                </a:solidFill>
                <a:latin typeface="Calibri"/>
                <a:cs typeface="Calibri"/>
              </a:rPr>
              <a:t>BESSONS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496" y="6347012"/>
            <a:ext cx="1135671" cy="26376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43943" y="90755"/>
            <a:ext cx="895431" cy="500915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1687465" y="1234968"/>
            <a:ext cx="8817610" cy="3555365"/>
            <a:chOff x="1687465" y="1234968"/>
            <a:chExt cx="8817610" cy="3555365"/>
          </a:xfrm>
        </p:grpSpPr>
        <p:sp>
          <p:nvSpPr>
            <p:cNvPr id="5" name="object 5"/>
            <p:cNvSpPr/>
            <p:nvPr/>
          </p:nvSpPr>
          <p:spPr>
            <a:xfrm>
              <a:off x="1693815" y="1241318"/>
              <a:ext cx="8804910" cy="3542665"/>
            </a:xfrm>
            <a:custGeom>
              <a:avLst/>
              <a:gdLst/>
              <a:ahLst/>
              <a:cxnLst/>
              <a:rect l="l" t="t" r="r" b="b"/>
              <a:pathLst>
                <a:path w="8804910" h="3542665">
                  <a:moveTo>
                    <a:pt x="8213963" y="3542334"/>
                  </a:moveTo>
                  <a:lnTo>
                    <a:pt x="590400" y="3542334"/>
                  </a:lnTo>
                  <a:lnTo>
                    <a:pt x="541978" y="3540377"/>
                  </a:lnTo>
                  <a:lnTo>
                    <a:pt x="494634" y="3534607"/>
                  </a:lnTo>
                  <a:lnTo>
                    <a:pt x="448520" y="3525176"/>
                  </a:lnTo>
                  <a:lnTo>
                    <a:pt x="403788" y="3512235"/>
                  </a:lnTo>
                  <a:lnTo>
                    <a:pt x="360590" y="3495938"/>
                  </a:lnTo>
                  <a:lnTo>
                    <a:pt x="319077" y="3476435"/>
                  </a:lnTo>
                  <a:lnTo>
                    <a:pt x="279402" y="3453879"/>
                  </a:lnTo>
                  <a:lnTo>
                    <a:pt x="241717" y="3428421"/>
                  </a:lnTo>
                  <a:lnTo>
                    <a:pt x="206174" y="3400214"/>
                  </a:lnTo>
                  <a:lnTo>
                    <a:pt x="172924" y="3369410"/>
                  </a:lnTo>
                  <a:lnTo>
                    <a:pt x="142120" y="3336160"/>
                  </a:lnTo>
                  <a:lnTo>
                    <a:pt x="113913" y="3300617"/>
                  </a:lnTo>
                  <a:lnTo>
                    <a:pt x="88455" y="3262932"/>
                  </a:lnTo>
                  <a:lnTo>
                    <a:pt x="65899" y="3223257"/>
                  </a:lnTo>
                  <a:lnTo>
                    <a:pt x="46396" y="3181744"/>
                  </a:lnTo>
                  <a:lnTo>
                    <a:pt x="30099" y="3138546"/>
                  </a:lnTo>
                  <a:lnTo>
                    <a:pt x="17158" y="3093814"/>
                  </a:lnTo>
                  <a:lnTo>
                    <a:pt x="7727" y="3047700"/>
                  </a:lnTo>
                  <a:lnTo>
                    <a:pt x="1957" y="3000356"/>
                  </a:lnTo>
                  <a:lnTo>
                    <a:pt x="0" y="2951933"/>
                  </a:lnTo>
                  <a:lnTo>
                    <a:pt x="0" y="590400"/>
                  </a:lnTo>
                  <a:lnTo>
                    <a:pt x="1957" y="541978"/>
                  </a:lnTo>
                  <a:lnTo>
                    <a:pt x="7727" y="494634"/>
                  </a:lnTo>
                  <a:lnTo>
                    <a:pt x="17158" y="448520"/>
                  </a:lnTo>
                  <a:lnTo>
                    <a:pt x="30099" y="403788"/>
                  </a:lnTo>
                  <a:lnTo>
                    <a:pt x="46396" y="360590"/>
                  </a:lnTo>
                  <a:lnTo>
                    <a:pt x="65899" y="319077"/>
                  </a:lnTo>
                  <a:lnTo>
                    <a:pt x="88455" y="279402"/>
                  </a:lnTo>
                  <a:lnTo>
                    <a:pt x="113913" y="241717"/>
                  </a:lnTo>
                  <a:lnTo>
                    <a:pt x="142120" y="206174"/>
                  </a:lnTo>
                  <a:lnTo>
                    <a:pt x="172924" y="172924"/>
                  </a:lnTo>
                  <a:lnTo>
                    <a:pt x="206174" y="142120"/>
                  </a:lnTo>
                  <a:lnTo>
                    <a:pt x="241717" y="113913"/>
                  </a:lnTo>
                  <a:lnTo>
                    <a:pt x="279402" y="88455"/>
                  </a:lnTo>
                  <a:lnTo>
                    <a:pt x="319077" y="65899"/>
                  </a:lnTo>
                  <a:lnTo>
                    <a:pt x="360590" y="46396"/>
                  </a:lnTo>
                  <a:lnTo>
                    <a:pt x="403788" y="30099"/>
                  </a:lnTo>
                  <a:lnTo>
                    <a:pt x="448520" y="17158"/>
                  </a:lnTo>
                  <a:lnTo>
                    <a:pt x="494634" y="7727"/>
                  </a:lnTo>
                  <a:lnTo>
                    <a:pt x="541978" y="1957"/>
                  </a:lnTo>
                  <a:lnTo>
                    <a:pt x="590400" y="0"/>
                  </a:lnTo>
                  <a:lnTo>
                    <a:pt x="8213963" y="0"/>
                  </a:lnTo>
                  <a:lnTo>
                    <a:pt x="8265875" y="2285"/>
                  </a:lnTo>
                  <a:lnTo>
                    <a:pt x="8317040" y="9065"/>
                  </a:lnTo>
                  <a:lnTo>
                    <a:pt x="8367186" y="20227"/>
                  </a:lnTo>
                  <a:lnTo>
                    <a:pt x="8416041" y="35659"/>
                  </a:lnTo>
                  <a:lnTo>
                    <a:pt x="8463334" y="55248"/>
                  </a:lnTo>
                  <a:lnTo>
                    <a:pt x="8508792" y="78882"/>
                  </a:lnTo>
                  <a:lnTo>
                    <a:pt x="8552144" y="106448"/>
                  </a:lnTo>
                  <a:lnTo>
                    <a:pt x="8593117" y="137833"/>
                  </a:lnTo>
                  <a:lnTo>
                    <a:pt x="8631440" y="172924"/>
                  </a:lnTo>
                  <a:lnTo>
                    <a:pt x="8666531" y="211247"/>
                  </a:lnTo>
                  <a:lnTo>
                    <a:pt x="8697916" y="252220"/>
                  </a:lnTo>
                  <a:lnTo>
                    <a:pt x="8725482" y="295572"/>
                  </a:lnTo>
                  <a:lnTo>
                    <a:pt x="8749116" y="341030"/>
                  </a:lnTo>
                  <a:lnTo>
                    <a:pt x="8768705" y="388322"/>
                  </a:lnTo>
                  <a:lnTo>
                    <a:pt x="8784137" y="437178"/>
                  </a:lnTo>
                  <a:lnTo>
                    <a:pt x="8795299" y="487324"/>
                  </a:lnTo>
                  <a:lnTo>
                    <a:pt x="8802079" y="538489"/>
                  </a:lnTo>
                  <a:lnTo>
                    <a:pt x="8804364" y="590400"/>
                  </a:lnTo>
                  <a:lnTo>
                    <a:pt x="8804364" y="2951933"/>
                  </a:lnTo>
                  <a:lnTo>
                    <a:pt x="8802407" y="3000356"/>
                  </a:lnTo>
                  <a:lnTo>
                    <a:pt x="8796637" y="3047700"/>
                  </a:lnTo>
                  <a:lnTo>
                    <a:pt x="8787206" y="3093814"/>
                  </a:lnTo>
                  <a:lnTo>
                    <a:pt x="8774265" y="3138546"/>
                  </a:lnTo>
                  <a:lnTo>
                    <a:pt x="8757968" y="3181744"/>
                  </a:lnTo>
                  <a:lnTo>
                    <a:pt x="8738465" y="3223257"/>
                  </a:lnTo>
                  <a:lnTo>
                    <a:pt x="8715909" y="3262932"/>
                  </a:lnTo>
                  <a:lnTo>
                    <a:pt x="8690451" y="3300617"/>
                  </a:lnTo>
                  <a:lnTo>
                    <a:pt x="8662244" y="3336160"/>
                  </a:lnTo>
                  <a:lnTo>
                    <a:pt x="8631440" y="3369410"/>
                  </a:lnTo>
                  <a:lnTo>
                    <a:pt x="8598190" y="3400214"/>
                  </a:lnTo>
                  <a:lnTo>
                    <a:pt x="8562647" y="3428421"/>
                  </a:lnTo>
                  <a:lnTo>
                    <a:pt x="8524962" y="3453879"/>
                  </a:lnTo>
                  <a:lnTo>
                    <a:pt x="8485287" y="3476435"/>
                  </a:lnTo>
                  <a:lnTo>
                    <a:pt x="8443774" y="3495938"/>
                  </a:lnTo>
                  <a:lnTo>
                    <a:pt x="8400576" y="3512235"/>
                  </a:lnTo>
                  <a:lnTo>
                    <a:pt x="8355844" y="3525176"/>
                  </a:lnTo>
                  <a:lnTo>
                    <a:pt x="8309730" y="3534607"/>
                  </a:lnTo>
                  <a:lnTo>
                    <a:pt x="8262386" y="3540377"/>
                  </a:lnTo>
                  <a:lnTo>
                    <a:pt x="8213963" y="3542334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93815" y="1241318"/>
              <a:ext cx="8804910" cy="3542665"/>
            </a:xfrm>
            <a:custGeom>
              <a:avLst/>
              <a:gdLst/>
              <a:ahLst/>
              <a:cxnLst/>
              <a:rect l="l" t="t" r="r" b="b"/>
              <a:pathLst>
                <a:path w="8804910" h="3542665">
                  <a:moveTo>
                    <a:pt x="0" y="590400"/>
                  </a:moveTo>
                  <a:lnTo>
                    <a:pt x="1957" y="541978"/>
                  </a:lnTo>
                  <a:lnTo>
                    <a:pt x="7727" y="494634"/>
                  </a:lnTo>
                  <a:lnTo>
                    <a:pt x="17158" y="448520"/>
                  </a:lnTo>
                  <a:lnTo>
                    <a:pt x="30099" y="403788"/>
                  </a:lnTo>
                  <a:lnTo>
                    <a:pt x="46396" y="360590"/>
                  </a:lnTo>
                  <a:lnTo>
                    <a:pt x="65899" y="319077"/>
                  </a:lnTo>
                  <a:lnTo>
                    <a:pt x="88455" y="279402"/>
                  </a:lnTo>
                  <a:lnTo>
                    <a:pt x="113913" y="241717"/>
                  </a:lnTo>
                  <a:lnTo>
                    <a:pt x="142120" y="206174"/>
                  </a:lnTo>
                  <a:lnTo>
                    <a:pt x="172924" y="172924"/>
                  </a:lnTo>
                  <a:lnTo>
                    <a:pt x="206174" y="142120"/>
                  </a:lnTo>
                  <a:lnTo>
                    <a:pt x="241717" y="113913"/>
                  </a:lnTo>
                  <a:lnTo>
                    <a:pt x="279402" y="88455"/>
                  </a:lnTo>
                  <a:lnTo>
                    <a:pt x="319077" y="65899"/>
                  </a:lnTo>
                  <a:lnTo>
                    <a:pt x="360590" y="46396"/>
                  </a:lnTo>
                  <a:lnTo>
                    <a:pt x="403788" y="30099"/>
                  </a:lnTo>
                  <a:lnTo>
                    <a:pt x="448520" y="17158"/>
                  </a:lnTo>
                  <a:lnTo>
                    <a:pt x="494634" y="7727"/>
                  </a:lnTo>
                  <a:lnTo>
                    <a:pt x="541978" y="1957"/>
                  </a:lnTo>
                  <a:lnTo>
                    <a:pt x="590400" y="0"/>
                  </a:lnTo>
                  <a:lnTo>
                    <a:pt x="8213963" y="0"/>
                  </a:lnTo>
                  <a:lnTo>
                    <a:pt x="8265875" y="2285"/>
                  </a:lnTo>
                  <a:lnTo>
                    <a:pt x="8317040" y="9065"/>
                  </a:lnTo>
                  <a:lnTo>
                    <a:pt x="8367186" y="20227"/>
                  </a:lnTo>
                  <a:lnTo>
                    <a:pt x="8416041" y="35659"/>
                  </a:lnTo>
                  <a:lnTo>
                    <a:pt x="8463334" y="55248"/>
                  </a:lnTo>
                  <a:lnTo>
                    <a:pt x="8508792" y="78882"/>
                  </a:lnTo>
                  <a:lnTo>
                    <a:pt x="8552144" y="106448"/>
                  </a:lnTo>
                  <a:lnTo>
                    <a:pt x="8593117" y="137833"/>
                  </a:lnTo>
                  <a:lnTo>
                    <a:pt x="8631440" y="172924"/>
                  </a:lnTo>
                  <a:lnTo>
                    <a:pt x="8666532" y="211247"/>
                  </a:lnTo>
                  <a:lnTo>
                    <a:pt x="8697916" y="252220"/>
                  </a:lnTo>
                  <a:lnTo>
                    <a:pt x="8725482" y="295572"/>
                  </a:lnTo>
                  <a:lnTo>
                    <a:pt x="8749116" y="341030"/>
                  </a:lnTo>
                  <a:lnTo>
                    <a:pt x="8768705" y="388322"/>
                  </a:lnTo>
                  <a:lnTo>
                    <a:pt x="8784137" y="437178"/>
                  </a:lnTo>
                  <a:lnTo>
                    <a:pt x="8795299" y="487324"/>
                  </a:lnTo>
                  <a:lnTo>
                    <a:pt x="8802079" y="538489"/>
                  </a:lnTo>
                  <a:lnTo>
                    <a:pt x="8804364" y="590400"/>
                  </a:lnTo>
                  <a:lnTo>
                    <a:pt x="8804364" y="2951933"/>
                  </a:lnTo>
                  <a:lnTo>
                    <a:pt x="8802407" y="3000356"/>
                  </a:lnTo>
                  <a:lnTo>
                    <a:pt x="8796637" y="3047700"/>
                  </a:lnTo>
                  <a:lnTo>
                    <a:pt x="8787206" y="3093814"/>
                  </a:lnTo>
                  <a:lnTo>
                    <a:pt x="8774265" y="3138546"/>
                  </a:lnTo>
                  <a:lnTo>
                    <a:pt x="8757968" y="3181744"/>
                  </a:lnTo>
                  <a:lnTo>
                    <a:pt x="8738465" y="3223257"/>
                  </a:lnTo>
                  <a:lnTo>
                    <a:pt x="8715909" y="3262932"/>
                  </a:lnTo>
                  <a:lnTo>
                    <a:pt x="8690451" y="3300617"/>
                  </a:lnTo>
                  <a:lnTo>
                    <a:pt x="8662244" y="3336160"/>
                  </a:lnTo>
                  <a:lnTo>
                    <a:pt x="8631440" y="3369410"/>
                  </a:lnTo>
                  <a:lnTo>
                    <a:pt x="8598190" y="3400214"/>
                  </a:lnTo>
                  <a:lnTo>
                    <a:pt x="8562647" y="3428421"/>
                  </a:lnTo>
                  <a:lnTo>
                    <a:pt x="8524962" y="3453879"/>
                  </a:lnTo>
                  <a:lnTo>
                    <a:pt x="8485287" y="3476435"/>
                  </a:lnTo>
                  <a:lnTo>
                    <a:pt x="8443774" y="3495938"/>
                  </a:lnTo>
                  <a:lnTo>
                    <a:pt x="8400576" y="3512235"/>
                  </a:lnTo>
                  <a:lnTo>
                    <a:pt x="8355844" y="3525176"/>
                  </a:lnTo>
                  <a:lnTo>
                    <a:pt x="8309730" y="3534607"/>
                  </a:lnTo>
                  <a:lnTo>
                    <a:pt x="8262386" y="3540377"/>
                  </a:lnTo>
                  <a:lnTo>
                    <a:pt x="8213963" y="3542334"/>
                  </a:lnTo>
                  <a:lnTo>
                    <a:pt x="590400" y="3542334"/>
                  </a:lnTo>
                  <a:lnTo>
                    <a:pt x="541978" y="3540377"/>
                  </a:lnTo>
                  <a:lnTo>
                    <a:pt x="494634" y="3534607"/>
                  </a:lnTo>
                  <a:lnTo>
                    <a:pt x="448520" y="3525176"/>
                  </a:lnTo>
                  <a:lnTo>
                    <a:pt x="403788" y="3512235"/>
                  </a:lnTo>
                  <a:lnTo>
                    <a:pt x="360590" y="3495938"/>
                  </a:lnTo>
                  <a:lnTo>
                    <a:pt x="319077" y="3476435"/>
                  </a:lnTo>
                  <a:lnTo>
                    <a:pt x="279402" y="3453879"/>
                  </a:lnTo>
                  <a:lnTo>
                    <a:pt x="241717" y="3428421"/>
                  </a:lnTo>
                  <a:lnTo>
                    <a:pt x="206174" y="3400214"/>
                  </a:lnTo>
                  <a:lnTo>
                    <a:pt x="172924" y="3369410"/>
                  </a:lnTo>
                  <a:lnTo>
                    <a:pt x="142120" y="3336160"/>
                  </a:lnTo>
                  <a:lnTo>
                    <a:pt x="113913" y="3300617"/>
                  </a:lnTo>
                  <a:lnTo>
                    <a:pt x="88455" y="3262932"/>
                  </a:lnTo>
                  <a:lnTo>
                    <a:pt x="65899" y="3223257"/>
                  </a:lnTo>
                  <a:lnTo>
                    <a:pt x="46396" y="3181744"/>
                  </a:lnTo>
                  <a:lnTo>
                    <a:pt x="30099" y="3138546"/>
                  </a:lnTo>
                  <a:lnTo>
                    <a:pt x="17158" y="3093814"/>
                  </a:lnTo>
                  <a:lnTo>
                    <a:pt x="7727" y="3047700"/>
                  </a:lnTo>
                  <a:lnTo>
                    <a:pt x="1957" y="3000356"/>
                  </a:lnTo>
                  <a:lnTo>
                    <a:pt x="0" y="2951933"/>
                  </a:lnTo>
                  <a:lnTo>
                    <a:pt x="0" y="590400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938312" y="2512105"/>
            <a:ext cx="430847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i="1" spc="-100" dirty="0">
                <a:solidFill>
                  <a:srgbClr val="FFFFFF"/>
                </a:solidFill>
                <a:latin typeface="Arial"/>
                <a:cs typeface="Arial"/>
              </a:rPr>
              <a:t>ACTIVITATS</a:t>
            </a:r>
            <a:endParaRPr sz="6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38999" y="5955242"/>
            <a:ext cx="5713095" cy="34417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38250" marR="5080" indent="-1226185">
              <a:lnSpc>
                <a:spcPct val="107000"/>
              </a:lnSpc>
              <a:spcBef>
                <a:spcPts val="35"/>
              </a:spcBef>
            </a:pPr>
            <a:r>
              <a:rPr sz="1000" spc="-5" dirty="0">
                <a:latin typeface="Tahoma"/>
                <a:cs typeface="Tahoma"/>
              </a:rPr>
              <a:t>Autor</a:t>
            </a:r>
            <a:r>
              <a:rPr sz="1000" spc="-1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pictogrames:</a:t>
            </a:r>
            <a:r>
              <a:rPr sz="1000" spc="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Sergio</a:t>
            </a:r>
            <a:r>
              <a:rPr sz="1000" spc="-1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Palao Procedència: ARASAAC</a:t>
            </a:r>
            <a:r>
              <a:rPr sz="1000" spc="-1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(http://arasaac.org)</a:t>
            </a:r>
            <a:r>
              <a:rPr sz="1000" spc="3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Licència: CC</a:t>
            </a:r>
            <a:r>
              <a:rPr sz="1000" spc="-1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(BY-NC-SA) </a:t>
            </a:r>
            <a:r>
              <a:rPr sz="100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Propietat: Gobierno de Aragón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Editat:</a:t>
            </a:r>
            <a:r>
              <a:rPr sz="1000" spc="-1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Fundación ADIMIR.</a:t>
            </a:r>
            <a:endParaRPr sz="1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1225" y="1563791"/>
            <a:ext cx="7334250" cy="2677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0" dirty="0">
                <a:latin typeface="Calibri"/>
                <a:cs typeface="Calibri"/>
              </a:rPr>
              <a:t>L’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APARELL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LOCOMOTOR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70" dirty="0">
                <a:latin typeface="Calibri"/>
                <a:cs typeface="Calibri"/>
              </a:rPr>
              <a:t>ESTÀ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FORMAT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PER: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650">
              <a:latin typeface="Calibri"/>
              <a:cs typeface="Calibri"/>
            </a:endParaRPr>
          </a:p>
          <a:p>
            <a:pPr marL="842644" indent="-351155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843280" algn="l"/>
              </a:tabLst>
            </a:pPr>
            <a:r>
              <a:rPr sz="2800" i="1" spc="-40" dirty="0">
                <a:solidFill>
                  <a:srgbClr val="00B0F0"/>
                </a:solidFill>
                <a:latin typeface="Calibri"/>
                <a:cs typeface="Calibri"/>
              </a:rPr>
              <a:t>ESQUELET,</a:t>
            </a:r>
            <a:r>
              <a:rPr sz="2800" i="1" spc="-1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spc="-30" dirty="0">
                <a:solidFill>
                  <a:srgbClr val="00B0F0"/>
                </a:solidFill>
                <a:latin typeface="Calibri"/>
                <a:cs typeface="Calibri"/>
              </a:rPr>
              <a:t>MUSCULATURA</a:t>
            </a:r>
            <a:r>
              <a:rPr sz="2800" i="1" spc="-1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00B0F0"/>
                </a:solidFill>
                <a:latin typeface="Calibri"/>
                <a:cs typeface="Calibri"/>
              </a:rPr>
              <a:t>I</a:t>
            </a:r>
            <a:r>
              <a:rPr sz="2800" i="1" spc="-15" dirty="0">
                <a:solidFill>
                  <a:srgbClr val="00B0F0"/>
                </a:solidFill>
                <a:latin typeface="Calibri"/>
                <a:cs typeface="Calibri"/>
              </a:rPr>
              <a:t> ARTICULACIONS.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alibri"/>
              <a:buAutoNum type="arabicPeriod"/>
            </a:pPr>
            <a:endParaRPr sz="235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856615" algn="l"/>
                <a:tab pos="2481580" algn="l"/>
              </a:tabLst>
            </a:pPr>
            <a:r>
              <a:rPr sz="2800" i="1" spc="-10" dirty="0">
                <a:solidFill>
                  <a:srgbClr val="00B0F0"/>
                </a:solidFill>
                <a:latin typeface="Calibri"/>
                <a:cs typeface="Calibri"/>
              </a:rPr>
              <a:t>ESQUELET	</a:t>
            </a:r>
            <a:r>
              <a:rPr sz="2800" i="1" dirty="0">
                <a:solidFill>
                  <a:srgbClr val="00B0F0"/>
                </a:solidFill>
                <a:latin typeface="Calibri"/>
                <a:cs typeface="Calibri"/>
              </a:rPr>
              <a:t>I</a:t>
            </a:r>
            <a:r>
              <a:rPr sz="2800" i="1" spc="-3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spc="-25" dirty="0">
                <a:solidFill>
                  <a:srgbClr val="00B0F0"/>
                </a:solidFill>
                <a:latin typeface="Calibri"/>
                <a:cs typeface="Calibri"/>
              </a:rPr>
              <a:t>MUSCULATURA</a:t>
            </a:r>
            <a:r>
              <a:rPr sz="1800" i="1" spc="-25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91189" y="5184635"/>
            <a:ext cx="19792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3.</a:t>
            </a:r>
            <a:r>
              <a:rPr sz="2800" i="1" spc="-35" dirty="0">
                <a:latin typeface="Calibri"/>
                <a:cs typeface="Calibri"/>
              </a:rPr>
              <a:t> </a:t>
            </a:r>
            <a:r>
              <a:rPr sz="2800" i="1" spc="-10" dirty="0">
                <a:solidFill>
                  <a:srgbClr val="00B0F0"/>
                </a:solidFill>
                <a:latin typeface="Calibri"/>
                <a:cs typeface="Calibri"/>
              </a:rPr>
              <a:t>ESQUELET</a:t>
            </a:r>
            <a:r>
              <a:rPr sz="2800" i="1" spc="-3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1225" y="1563791"/>
            <a:ext cx="4599305" cy="4042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0" dirty="0">
                <a:latin typeface="Calibri"/>
                <a:cs typeface="Calibri"/>
              </a:rPr>
              <a:t>L’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ESQUELET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70" dirty="0">
                <a:latin typeface="Calibri"/>
                <a:cs typeface="Calibri"/>
              </a:rPr>
              <a:t>ESTÀ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FORMAT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PER: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5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AutoNum type="arabicPeriod"/>
              <a:tabLst>
                <a:tab pos="856615" algn="l"/>
              </a:tabLst>
            </a:pPr>
            <a:r>
              <a:rPr sz="2800" i="1" spc="-15" dirty="0">
                <a:solidFill>
                  <a:srgbClr val="00B0F0"/>
                </a:solidFill>
                <a:latin typeface="Calibri"/>
                <a:cs typeface="Calibri"/>
              </a:rPr>
              <a:t>ARTICULACIONS</a:t>
            </a:r>
            <a:r>
              <a:rPr sz="2800" i="1" spc="-3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/>
            </a:pPr>
            <a:endParaRPr sz="245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856615" algn="l"/>
              </a:tabLst>
            </a:pP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OSSOS</a:t>
            </a:r>
            <a:r>
              <a:rPr sz="2800" i="1" spc="-2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00B0F0"/>
                </a:solidFill>
                <a:latin typeface="Calibri"/>
                <a:cs typeface="Calibri"/>
              </a:rPr>
              <a:t>I</a:t>
            </a:r>
            <a:r>
              <a:rPr sz="2800" i="1" spc="-2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MÚSCULS</a:t>
            </a:r>
            <a:r>
              <a:rPr sz="1800" i="1" spc="-5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325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AutoNum type="arabicPeriod"/>
              <a:tabLst>
                <a:tab pos="856615" algn="l"/>
              </a:tabLst>
            </a:pP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OSSOS</a:t>
            </a:r>
            <a:r>
              <a:rPr sz="2800" i="1" spc="-4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10679269" y="270285"/>
            <a:ext cx="1391285" cy="816610"/>
            <a:chOff x="10679269" y="270285"/>
            <a:chExt cx="1391285" cy="81661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79269" y="270285"/>
              <a:ext cx="1238865" cy="66367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831669" y="422685"/>
              <a:ext cx="1238865" cy="66367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1225" y="1563791"/>
            <a:ext cx="2350770" cy="1301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latin typeface="Calibri"/>
                <a:cs typeface="Calibri"/>
              </a:rPr>
              <a:t>ELS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OSSOS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SÓN.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700">
              <a:latin typeface="Calibri"/>
              <a:cs typeface="Calibri"/>
            </a:endParaRPr>
          </a:p>
          <a:p>
            <a:pPr marL="506095">
              <a:lnSpc>
                <a:spcPct val="100000"/>
              </a:lnSpc>
            </a:pPr>
            <a:r>
              <a:rPr sz="2800" i="1" spc="-5" dirty="0">
                <a:latin typeface="Calibri"/>
                <a:cs typeface="Calibri"/>
              </a:rPr>
              <a:t>1.</a:t>
            </a:r>
            <a:r>
              <a:rPr sz="2800" i="1" spc="-25" dirty="0">
                <a:latin typeface="Calibri"/>
                <a:cs typeface="Calibri"/>
              </a:rPr>
              <a:t> </a:t>
            </a:r>
            <a:r>
              <a:rPr sz="2800" i="1" spc="-10" dirty="0">
                <a:solidFill>
                  <a:srgbClr val="00B0F0"/>
                </a:solidFill>
                <a:latin typeface="Calibri"/>
                <a:cs typeface="Calibri"/>
              </a:rPr>
              <a:t>RÍGIDS</a:t>
            </a:r>
            <a:r>
              <a:rPr sz="2800" i="1" spc="-3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04636" y="3788975"/>
            <a:ext cx="12192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2.</a:t>
            </a:r>
            <a:r>
              <a:rPr sz="2800" i="1" spc="-70" dirty="0">
                <a:latin typeface="Calibri"/>
                <a:cs typeface="Calibri"/>
              </a:rPr>
              <a:t> </a:t>
            </a:r>
            <a:r>
              <a:rPr sz="2800" i="1" spc="-20" dirty="0">
                <a:solidFill>
                  <a:srgbClr val="00B0F0"/>
                </a:solidFill>
                <a:latin typeface="Calibri"/>
                <a:cs typeface="Calibri"/>
              </a:rPr>
              <a:t>TOUS</a:t>
            </a:r>
            <a:r>
              <a:rPr sz="1800" i="1" spc="-20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04636" y="5165671"/>
            <a:ext cx="24828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54455" algn="l"/>
              </a:tabLst>
            </a:pPr>
            <a:r>
              <a:rPr sz="2800" i="1" spc="-5" dirty="0">
                <a:latin typeface="Calibri"/>
                <a:cs typeface="Calibri"/>
              </a:rPr>
              <a:t>3.</a:t>
            </a:r>
            <a:r>
              <a:rPr sz="2800" i="1" spc="5" dirty="0">
                <a:latin typeface="Calibri"/>
                <a:cs typeface="Calibri"/>
              </a:rPr>
              <a:t> </a:t>
            </a:r>
            <a:r>
              <a:rPr sz="2800" i="1" spc="-60" dirty="0">
                <a:solidFill>
                  <a:srgbClr val="00B0F0"/>
                </a:solidFill>
                <a:latin typeface="Calibri"/>
                <a:cs typeface="Calibri"/>
              </a:rPr>
              <a:t>MOLT	</a:t>
            </a:r>
            <a:r>
              <a:rPr sz="2800" i="1" spc="-10" dirty="0">
                <a:solidFill>
                  <a:srgbClr val="00B0F0"/>
                </a:solidFill>
                <a:latin typeface="Calibri"/>
                <a:cs typeface="Calibri"/>
              </a:rPr>
              <a:t>RÍGIDS</a:t>
            </a:r>
            <a:r>
              <a:rPr sz="2800" i="1" spc="-5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814046" y="443754"/>
            <a:ext cx="591820" cy="6118860"/>
          </a:xfrm>
          <a:custGeom>
            <a:avLst/>
            <a:gdLst/>
            <a:ahLst/>
            <a:cxnLst/>
            <a:rect l="l" t="t" r="r" b="b"/>
            <a:pathLst>
              <a:path w="591820" h="6118859">
                <a:moveTo>
                  <a:pt x="591671" y="6118411"/>
                </a:moveTo>
                <a:lnTo>
                  <a:pt x="518829" y="6104995"/>
                </a:lnTo>
                <a:lnTo>
                  <a:pt x="452598" y="6066944"/>
                </a:lnTo>
                <a:lnTo>
                  <a:pt x="422654" y="6039709"/>
                </a:lnTo>
                <a:lnTo>
                  <a:pt x="395195" y="6007550"/>
                </a:lnTo>
                <a:lnTo>
                  <a:pt x="370498" y="5970878"/>
                </a:lnTo>
                <a:lnTo>
                  <a:pt x="348840" y="5930106"/>
                </a:lnTo>
                <a:lnTo>
                  <a:pt x="330497" y="5885645"/>
                </a:lnTo>
                <a:lnTo>
                  <a:pt x="315749" y="5837906"/>
                </a:lnTo>
                <a:lnTo>
                  <a:pt x="304871" y="5787302"/>
                </a:lnTo>
                <a:lnTo>
                  <a:pt x="298140" y="5734243"/>
                </a:lnTo>
                <a:lnTo>
                  <a:pt x="295835" y="5679142"/>
                </a:lnTo>
                <a:lnTo>
                  <a:pt x="295835" y="3527659"/>
                </a:lnTo>
                <a:lnTo>
                  <a:pt x="293531" y="3472559"/>
                </a:lnTo>
                <a:lnTo>
                  <a:pt x="286800" y="3419500"/>
                </a:lnTo>
                <a:lnTo>
                  <a:pt x="275922" y="3368896"/>
                </a:lnTo>
                <a:lnTo>
                  <a:pt x="261174" y="3321157"/>
                </a:lnTo>
                <a:lnTo>
                  <a:pt x="242832" y="3276696"/>
                </a:lnTo>
                <a:lnTo>
                  <a:pt x="221173" y="3235923"/>
                </a:lnTo>
                <a:lnTo>
                  <a:pt x="196476" y="3199252"/>
                </a:lnTo>
                <a:lnTo>
                  <a:pt x="169017" y="3167093"/>
                </a:lnTo>
                <a:lnTo>
                  <a:pt x="139074" y="3139858"/>
                </a:lnTo>
                <a:lnTo>
                  <a:pt x="106923" y="3117958"/>
                </a:lnTo>
                <a:lnTo>
                  <a:pt x="37109" y="3091813"/>
                </a:lnTo>
                <a:lnTo>
                  <a:pt x="0" y="3088390"/>
                </a:lnTo>
                <a:lnTo>
                  <a:pt x="72842" y="3074975"/>
                </a:lnTo>
                <a:lnTo>
                  <a:pt x="139074" y="3036923"/>
                </a:lnTo>
                <a:lnTo>
                  <a:pt x="169017" y="3009688"/>
                </a:lnTo>
                <a:lnTo>
                  <a:pt x="196476" y="2977529"/>
                </a:lnTo>
                <a:lnTo>
                  <a:pt x="221173" y="2940857"/>
                </a:lnTo>
                <a:lnTo>
                  <a:pt x="242832" y="2900085"/>
                </a:lnTo>
                <a:lnTo>
                  <a:pt x="261174" y="2855624"/>
                </a:lnTo>
                <a:lnTo>
                  <a:pt x="275922" y="2807885"/>
                </a:lnTo>
                <a:lnTo>
                  <a:pt x="286800" y="2757281"/>
                </a:lnTo>
                <a:lnTo>
                  <a:pt x="293531" y="2704222"/>
                </a:lnTo>
                <a:lnTo>
                  <a:pt x="295835" y="2649121"/>
                </a:lnTo>
                <a:lnTo>
                  <a:pt x="295835" y="439269"/>
                </a:lnTo>
                <a:lnTo>
                  <a:pt x="298140" y="384168"/>
                </a:lnTo>
                <a:lnTo>
                  <a:pt x="304871" y="331109"/>
                </a:lnTo>
                <a:lnTo>
                  <a:pt x="315749" y="280505"/>
                </a:lnTo>
                <a:lnTo>
                  <a:pt x="330497" y="232766"/>
                </a:lnTo>
                <a:lnTo>
                  <a:pt x="348840" y="188305"/>
                </a:lnTo>
                <a:lnTo>
                  <a:pt x="370498" y="147533"/>
                </a:lnTo>
                <a:lnTo>
                  <a:pt x="395195" y="110861"/>
                </a:lnTo>
                <a:lnTo>
                  <a:pt x="422654" y="78702"/>
                </a:lnTo>
                <a:lnTo>
                  <a:pt x="452598" y="51467"/>
                </a:lnTo>
                <a:lnTo>
                  <a:pt x="484748" y="29567"/>
                </a:lnTo>
                <a:lnTo>
                  <a:pt x="554563" y="3422"/>
                </a:lnTo>
                <a:lnTo>
                  <a:pt x="591671" y="0"/>
                </a:lnTo>
              </a:path>
            </a:pathLst>
          </a:custGeom>
          <a:ln w="9524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84613" y="683528"/>
            <a:ext cx="202120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3234" algn="l"/>
              </a:tabLst>
            </a:pPr>
            <a:r>
              <a:rPr sz="2800" spc="-5" dirty="0">
                <a:solidFill>
                  <a:srgbClr val="FFC000"/>
                </a:solidFill>
                <a:latin typeface="Calibri"/>
                <a:cs typeface="Calibri"/>
              </a:rPr>
              <a:t>1-	</a:t>
            </a:r>
            <a:r>
              <a:rPr sz="2800" spc="-40" dirty="0">
                <a:solidFill>
                  <a:srgbClr val="FFC000"/>
                </a:solidFill>
                <a:latin typeface="Calibri"/>
                <a:cs typeface="Calibri"/>
              </a:rPr>
              <a:t>ESQUELET.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4614" y="3184681"/>
            <a:ext cx="29210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3234" algn="l"/>
              </a:tabLst>
            </a:pPr>
            <a:r>
              <a:rPr sz="2800" spc="-5" dirty="0">
                <a:solidFill>
                  <a:srgbClr val="FFC000"/>
                </a:solidFill>
                <a:latin typeface="Calibri"/>
                <a:cs typeface="Calibri"/>
              </a:rPr>
              <a:t>2-	</a:t>
            </a:r>
            <a:r>
              <a:rPr sz="2800" spc="-10" dirty="0">
                <a:solidFill>
                  <a:srgbClr val="FFC000"/>
                </a:solidFill>
                <a:latin typeface="Calibri"/>
                <a:cs typeface="Calibri"/>
              </a:rPr>
              <a:t>ARTICULACIONS.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08052" y="385451"/>
            <a:ext cx="299188" cy="109702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88726" y="2585567"/>
            <a:ext cx="789976" cy="789976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234639" y="2607278"/>
            <a:ext cx="787545" cy="733376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114894" y="3509597"/>
            <a:ext cx="787545" cy="73043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434549" y="2568340"/>
            <a:ext cx="698505" cy="765030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5438401" y="5542188"/>
            <a:ext cx="28263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3234" algn="l"/>
              </a:tabLst>
            </a:pPr>
            <a:r>
              <a:rPr sz="2800" spc="-5" dirty="0">
                <a:solidFill>
                  <a:srgbClr val="FFC000"/>
                </a:solidFill>
                <a:latin typeface="Calibri"/>
                <a:cs typeface="Calibri"/>
              </a:rPr>
              <a:t>3-	</a:t>
            </a:r>
            <a:r>
              <a:rPr sz="2800" spc="-25" dirty="0">
                <a:solidFill>
                  <a:srgbClr val="FFC000"/>
                </a:solidFill>
                <a:latin typeface="Calibri"/>
                <a:cs typeface="Calibri"/>
              </a:rPr>
              <a:t>MUSCULATURA.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529249" y="3508387"/>
            <a:ext cx="543842" cy="739786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280325" y="3509719"/>
            <a:ext cx="730975" cy="733121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793849" y="1481470"/>
            <a:ext cx="34537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latin typeface="Calibri"/>
                <a:cs typeface="Calibri"/>
              </a:rPr>
              <a:t>Ens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movem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gràcies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261964" y="2126574"/>
            <a:ext cx="497840" cy="991235"/>
            <a:chOff x="2261964" y="2126574"/>
            <a:chExt cx="497840" cy="991235"/>
          </a:xfrm>
        </p:grpSpPr>
        <p:sp>
          <p:nvSpPr>
            <p:cNvPr id="16" name="object 16"/>
            <p:cNvSpPr/>
            <p:nvPr/>
          </p:nvSpPr>
          <p:spPr>
            <a:xfrm>
              <a:off x="2268314" y="2132924"/>
              <a:ext cx="485140" cy="978535"/>
            </a:xfrm>
            <a:custGeom>
              <a:avLst/>
              <a:gdLst/>
              <a:ahLst/>
              <a:cxnLst/>
              <a:rect l="l" t="t" r="r" b="b"/>
              <a:pathLst>
                <a:path w="485139" h="978535">
                  <a:moveTo>
                    <a:pt x="242315" y="978407"/>
                  </a:moveTo>
                  <a:lnTo>
                    <a:pt x="0" y="736091"/>
                  </a:lnTo>
                  <a:lnTo>
                    <a:pt x="121157" y="736091"/>
                  </a:lnTo>
                  <a:lnTo>
                    <a:pt x="121157" y="0"/>
                  </a:lnTo>
                  <a:lnTo>
                    <a:pt x="363473" y="0"/>
                  </a:lnTo>
                  <a:lnTo>
                    <a:pt x="363473" y="736091"/>
                  </a:lnTo>
                  <a:lnTo>
                    <a:pt x="484631" y="736091"/>
                  </a:lnTo>
                  <a:lnTo>
                    <a:pt x="242315" y="978407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268314" y="2132924"/>
              <a:ext cx="485140" cy="978535"/>
            </a:xfrm>
            <a:custGeom>
              <a:avLst/>
              <a:gdLst/>
              <a:ahLst/>
              <a:cxnLst/>
              <a:rect l="l" t="t" r="r" b="b"/>
              <a:pathLst>
                <a:path w="485139" h="978535">
                  <a:moveTo>
                    <a:pt x="0" y="736091"/>
                  </a:moveTo>
                  <a:lnTo>
                    <a:pt x="121157" y="736091"/>
                  </a:lnTo>
                  <a:lnTo>
                    <a:pt x="121157" y="0"/>
                  </a:lnTo>
                  <a:lnTo>
                    <a:pt x="363473" y="0"/>
                  </a:lnTo>
                  <a:lnTo>
                    <a:pt x="363473" y="736091"/>
                  </a:lnTo>
                  <a:lnTo>
                    <a:pt x="484631" y="736091"/>
                  </a:lnTo>
                  <a:lnTo>
                    <a:pt x="242315" y="978407"/>
                  </a:lnTo>
                  <a:lnTo>
                    <a:pt x="0" y="736091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01539" y="3264713"/>
            <a:ext cx="3320951" cy="1220206"/>
          </a:xfrm>
          <a:prstGeom prst="rect">
            <a:avLst/>
          </a:prstGeom>
        </p:spPr>
        <p:txBody>
          <a:bodyPr vert="horz" wrap="square" lIns="0" tIns="118745" rIns="0" bIns="0" rtlCol="0">
            <a:spAutoFit/>
          </a:bodyPr>
          <a:lstStyle/>
          <a:p>
            <a:pPr marL="862330">
              <a:lnSpc>
                <a:spcPct val="100000"/>
              </a:lnSpc>
              <a:spcBef>
                <a:spcPts val="935"/>
              </a:spcBef>
            </a:pPr>
            <a:r>
              <a:rPr lang="es-ES" sz="3200" b="1" spc="-1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  </a:t>
            </a:r>
            <a:r>
              <a:rPr sz="3200" b="1" spc="-12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L’</a:t>
            </a:r>
            <a:r>
              <a:rPr sz="3200" b="1" spc="-4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APARELL</a:t>
            </a:r>
            <a:endParaRPr lang="es-ES" sz="3200" b="1" spc="-40" dirty="0">
              <a:solidFill>
                <a:srgbClr val="C00000"/>
              </a:solidFill>
              <a:uFill>
                <a:solidFill>
                  <a:srgbClr val="C00000"/>
                </a:solidFill>
              </a:uFill>
              <a:latin typeface="Calibri"/>
              <a:cs typeface="Calibri"/>
            </a:endParaRPr>
          </a:p>
          <a:p>
            <a:pPr marL="862330">
              <a:lnSpc>
                <a:spcPct val="100000"/>
              </a:lnSpc>
              <a:spcBef>
                <a:spcPts val="935"/>
              </a:spcBef>
            </a:pPr>
            <a:r>
              <a:rPr lang="es-ES" sz="3200" b="1" spc="-4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LOCOMOTOR</a:t>
            </a:r>
            <a:endParaRPr sz="3200" b="1" spc="-40" dirty="0">
              <a:solidFill>
                <a:srgbClr val="C00000"/>
              </a:solidFill>
              <a:uFill>
                <a:solidFill>
                  <a:srgbClr val="C00000"/>
                </a:solidFill>
              </a:uFill>
              <a:latin typeface="Calibri"/>
              <a:cs typeface="Calibri"/>
            </a:endParaRPr>
          </a:p>
        </p:txBody>
      </p:sp>
      <p:pic>
        <p:nvPicPr>
          <p:cNvPr id="19" name="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699926" y="5282447"/>
            <a:ext cx="431367" cy="1020349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4636" y="2466761"/>
            <a:ext cx="1464310" cy="1802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2585" indent="-35052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AutoNum type="arabicPeriod"/>
              <a:tabLst>
                <a:tab pos="363220" algn="l"/>
              </a:tabLst>
            </a:pPr>
            <a:r>
              <a:rPr sz="2800" i="1" spc="-20" dirty="0">
                <a:solidFill>
                  <a:srgbClr val="00B0F0"/>
                </a:solidFill>
                <a:latin typeface="Calibri"/>
                <a:cs typeface="Calibri"/>
              </a:rPr>
              <a:t>CURT</a:t>
            </a:r>
            <a:r>
              <a:rPr sz="1800" i="1" spc="-20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3150">
              <a:latin typeface="Calibri"/>
              <a:cs typeface="Calibri"/>
            </a:endParaRPr>
          </a:p>
          <a:p>
            <a:pPr marL="362585" indent="-350520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363220" algn="l"/>
              </a:tabLst>
            </a:pPr>
            <a:r>
              <a:rPr sz="2800" i="1" spc="-10" dirty="0">
                <a:solidFill>
                  <a:srgbClr val="00B0F0"/>
                </a:solidFill>
                <a:latin typeface="Calibri"/>
                <a:cs typeface="Calibri"/>
              </a:rPr>
              <a:t>LLARG</a:t>
            </a:r>
            <a:r>
              <a:rPr sz="2800" i="1" spc="-8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1225" y="1512178"/>
            <a:ext cx="27368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EL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FÈMUR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ÉS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OS...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04636" y="5165671"/>
            <a:ext cx="105283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3.</a:t>
            </a:r>
            <a:r>
              <a:rPr sz="2800" i="1" spc="-45" dirty="0">
                <a:latin typeface="Calibri"/>
                <a:cs typeface="Calibri"/>
              </a:rPr>
              <a:t> </a:t>
            </a: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PLA</a:t>
            </a:r>
            <a:r>
              <a:rPr sz="2800" i="1" spc="-3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4636" y="2528099"/>
            <a:ext cx="1352550" cy="302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2585" indent="-35052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AutoNum type="arabicPeriod"/>
              <a:tabLst>
                <a:tab pos="363220" algn="l"/>
              </a:tabLst>
            </a:pPr>
            <a:r>
              <a:rPr sz="2800" i="1" spc="-20" dirty="0">
                <a:solidFill>
                  <a:srgbClr val="00B0F0"/>
                </a:solidFill>
                <a:latin typeface="Calibri"/>
                <a:cs typeface="Calibri"/>
              </a:rPr>
              <a:t>CURT</a:t>
            </a:r>
            <a:r>
              <a:rPr sz="2800" i="1" spc="-5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eriod"/>
            </a:pPr>
            <a:endParaRPr sz="2750">
              <a:latin typeface="Calibri"/>
              <a:cs typeface="Calibri"/>
            </a:endParaRPr>
          </a:p>
          <a:p>
            <a:pPr marL="362585" indent="-350520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363220" algn="l"/>
              </a:tabLst>
            </a:pP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PLA</a:t>
            </a:r>
            <a:r>
              <a:rPr sz="2800" i="1" spc="-4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libri"/>
              <a:buAutoNum type="arabicPeriod"/>
            </a:pPr>
            <a:endParaRPr sz="2750">
              <a:latin typeface="Calibri"/>
              <a:cs typeface="Calibri"/>
            </a:endParaRPr>
          </a:p>
          <a:p>
            <a:pPr marL="362585" indent="-350520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363220" algn="l"/>
              </a:tabLst>
            </a:pP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LLA</a:t>
            </a:r>
            <a:r>
              <a:rPr sz="2800" i="1" spc="-25" dirty="0">
                <a:solidFill>
                  <a:srgbClr val="00B0F0"/>
                </a:solidFill>
                <a:latin typeface="Calibri"/>
                <a:cs typeface="Calibri"/>
              </a:rPr>
              <a:t>R</a:t>
            </a:r>
            <a:r>
              <a:rPr sz="2800" i="1" dirty="0">
                <a:solidFill>
                  <a:srgbClr val="00B0F0"/>
                </a:solidFill>
                <a:latin typeface="Calibri"/>
                <a:cs typeface="Calibri"/>
              </a:rPr>
              <a:t>G</a:t>
            </a:r>
            <a:r>
              <a:rPr sz="1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1225" y="1570700"/>
            <a:ext cx="26047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EL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CRANI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ÉS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OS...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1225" y="1563791"/>
            <a:ext cx="4775200" cy="399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5" dirty="0">
                <a:latin typeface="Calibri"/>
                <a:cs typeface="Calibri"/>
              </a:rPr>
              <a:t>LES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VÈRTEBRES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SÓN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UN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OSSOS...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45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856615" algn="l"/>
              </a:tabLst>
            </a:pP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PLANS</a:t>
            </a:r>
            <a:r>
              <a:rPr sz="2800" i="1" spc="-3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eriod"/>
            </a:pPr>
            <a:endParaRPr sz="275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AutoNum type="arabicPeriod"/>
              <a:tabLst>
                <a:tab pos="856615" algn="l"/>
              </a:tabLst>
            </a:pPr>
            <a:r>
              <a:rPr sz="2800" i="1" spc="-20" dirty="0">
                <a:solidFill>
                  <a:srgbClr val="00B0F0"/>
                </a:solidFill>
                <a:latin typeface="Calibri"/>
                <a:cs typeface="Calibri"/>
              </a:rPr>
              <a:t>CURTS</a:t>
            </a:r>
            <a:r>
              <a:rPr sz="2800" i="1" spc="-4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eriod"/>
            </a:pPr>
            <a:endParaRPr sz="275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856615" algn="l"/>
              </a:tabLst>
            </a:pPr>
            <a:r>
              <a:rPr sz="2800" i="1" spc="-10" dirty="0">
                <a:solidFill>
                  <a:srgbClr val="00B0F0"/>
                </a:solidFill>
                <a:latin typeface="Calibri"/>
                <a:cs typeface="Calibri"/>
              </a:rPr>
              <a:t>LLARGS</a:t>
            </a:r>
            <a:r>
              <a:rPr sz="1800" i="1" spc="-10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1225" y="1563791"/>
            <a:ext cx="2703195" cy="399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Calibri"/>
                <a:cs typeface="Calibri"/>
              </a:rPr>
              <a:t>MÚSCULS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AMPLES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45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856615" algn="l"/>
              </a:tabLst>
            </a:pP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LA</a:t>
            </a:r>
            <a:r>
              <a:rPr sz="2800" i="1" spc="-3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MÀ</a:t>
            </a:r>
            <a:r>
              <a:rPr sz="2800" i="1" spc="-2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eriod"/>
            </a:pPr>
            <a:endParaRPr sz="275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AutoNum type="arabicPeriod"/>
              <a:tabLst>
                <a:tab pos="856615" algn="l"/>
              </a:tabLst>
            </a:pP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EL</a:t>
            </a:r>
            <a:r>
              <a:rPr sz="2800" i="1" spc="-3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spc="-20" dirty="0">
                <a:solidFill>
                  <a:srgbClr val="00B0F0"/>
                </a:solidFill>
                <a:latin typeface="Calibri"/>
                <a:cs typeface="Calibri"/>
              </a:rPr>
              <a:t>TÒRAX.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eriod"/>
            </a:pPr>
            <a:endParaRPr sz="275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856615" algn="l"/>
              </a:tabLst>
            </a:pPr>
            <a:r>
              <a:rPr sz="2800" i="1" spc="-15" dirty="0">
                <a:solidFill>
                  <a:srgbClr val="00B0F0"/>
                </a:solidFill>
                <a:latin typeface="Calibri"/>
                <a:cs typeface="Calibri"/>
              </a:rPr>
              <a:t>LES</a:t>
            </a:r>
            <a:r>
              <a:rPr sz="2800" i="1" spc="-4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spc="-10" dirty="0">
                <a:solidFill>
                  <a:srgbClr val="00B0F0"/>
                </a:solidFill>
                <a:latin typeface="Calibri"/>
                <a:cs typeface="Calibri"/>
              </a:rPr>
              <a:t>CAMES.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1225" y="1563791"/>
            <a:ext cx="2470150" cy="2719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Calibri"/>
                <a:cs typeface="Calibri"/>
              </a:rPr>
              <a:t>MÚSCULS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CURTS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856615" algn="l"/>
              </a:tabLst>
            </a:pP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LA</a:t>
            </a:r>
            <a:r>
              <a:rPr sz="2800" i="1" spc="-4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00B0F0"/>
                </a:solidFill>
                <a:latin typeface="Calibri"/>
                <a:cs typeface="Calibri"/>
              </a:rPr>
              <a:t>MÀ.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</a:pPr>
            <a:endParaRPr sz="2950">
              <a:latin typeface="Calibri"/>
              <a:cs typeface="Calibri"/>
            </a:endParaRPr>
          </a:p>
          <a:p>
            <a:pPr marL="855980" indent="-350520">
              <a:lnSpc>
                <a:spcPct val="100000"/>
              </a:lnSpc>
              <a:buClr>
                <a:srgbClr val="000000"/>
              </a:buClr>
              <a:buAutoNum type="arabicPeriod"/>
              <a:tabLst>
                <a:tab pos="856615" algn="l"/>
              </a:tabLst>
            </a:pP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EL</a:t>
            </a:r>
            <a:r>
              <a:rPr sz="2800" i="1" spc="-3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spc="-20" dirty="0">
                <a:solidFill>
                  <a:srgbClr val="00B0F0"/>
                </a:solidFill>
                <a:latin typeface="Calibri"/>
                <a:cs typeface="Calibri"/>
              </a:rPr>
              <a:t>TÒRAX </a:t>
            </a:r>
            <a:r>
              <a:rPr sz="1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04636" y="5296837"/>
            <a:ext cx="20523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3.</a:t>
            </a:r>
            <a:r>
              <a:rPr sz="2800" i="1" spc="-40" dirty="0">
                <a:latin typeface="Calibri"/>
                <a:cs typeface="Calibri"/>
              </a:rPr>
              <a:t> </a:t>
            </a:r>
            <a:r>
              <a:rPr sz="2800" i="1" spc="-15" dirty="0">
                <a:solidFill>
                  <a:srgbClr val="00B0F0"/>
                </a:solidFill>
                <a:latin typeface="Calibri"/>
                <a:cs typeface="Calibri"/>
              </a:rPr>
              <a:t>LES</a:t>
            </a:r>
            <a:r>
              <a:rPr sz="2800" i="1" spc="-4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spc="-10" dirty="0">
                <a:solidFill>
                  <a:srgbClr val="00B0F0"/>
                </a:solidFill>
                <a:latin typeface="Calibri"/>
                <a:cs typeface="Calibri"/>
              </a:rPr>
              <a:t>CAMES.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4636" y="5344963"/>
            <a:ext cx="20523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3.</a:t>
            </a:r>
            <a:r>
              <a:rPr sz="2800" i="1" spc="-40" dirty="0">
                <a:latin typeface="Calibri"/>
                <a:cs typeface="Calibri"/>
              </a:rPr>
              <a:t> </a:t>
            </a:r>
            <a:r>
              <a:rPr sz="2800" i="1" spc="-15" dirty="0">
                <a:solidFill>
                  <a:srgbClr val="00B0F0"/>
                </a:solidFill>
                <a:latin typeface="Calibri"/>
                <a:cs typeface="Calibri"/>
              </a:rPr>
              <a:t>LES</a:t>
            </a:r>
            <a:r>
              <a:rPr sz="2800" i="1" spc="-4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spc="-10" dirty="0">
                <a:solidFill>
                  <a:srgbClr val="00B0F0"/>
                </a:solidFill>
                <a:latin typeface="Calibri"/>
                <a:cs typeface="Calibri"/>
              </a:rPr>
              <a:t>CAMES.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1225" y="1563791"/>
            <a:ext cx="2778125" cy="1390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Calibri"/>
                <a:cs typeface="Calibri"/>
              </a:rPr>
              <a:t>MÚSCULS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LLARGS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300">
              <a:latin typeface="Calibri"/>
              <a:cs typeface="Calibri"/>
            </a:endParaRPr>
          </a:p>
          <a:p>
            <a:pPr marL="506095">
              <a:lnSpc>
                <a:spcPct val="100000"/>
              </a:lnSpc>
            </a:pPr>
            <a:r>
              <a:rPr sz="2800" i="1" spc="-5" dirty="0">
                <a:latin typeface="Calibri"/>
                <a:cs typeface="Calibri"/>
              </a:rPr>
              <a:t>1.</a:t>
            </a:r>
            <a:r>
              <a:rPr sz="2800" i="1" spc="-30" dirty="0">
                <a:latin typeface="Calibri"/>
                <a:cs typeface="Calibri"/>
              </a:rPr>
              <a:t> </a:t>
            </a: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LA</a:t>
            </a:r>
            <a:r>
              <a:rPr sz="2800" i="1" spc="-3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MÀ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04636" y="3923559"/>
            <a:ext cx="1898014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2.</a:t>
            </a:r>
            <a:r>
              <a:rPr sz="2800" i="1" spc="-25" dirty="0">
                <a:latin typeface="Calibri"/>
                <a:cs typeface="Calibri"/>
              </a:rPr>
              <a:t> </a:t>
            </a:r>
            <a:r>
              <a:rPr sz="2800" i="1" spc="-5" dirty="0">
                <a:solidFill>
                  <a:srgbClr val="00B0F0"/>
                </a:solidFill>
                <a:latin typeface="Calibri"/>
                <a:cs typeface="Calibri"/>
              </a:rPr>
              <a:t>EL</a:t>
            </a:r>
            <a:r>
              <a:rPr sz="2800" i="1" spc="-3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i="1" spc="-20" dirty="0">
                <a:solidFill>
                  <a:srgbClr val="00B0F0"/>
                </a:solidFill>
                <a:latin typeface="Calibri"/>
                <a:cs typeface="Calibri"/>
              </a:rPr>
              <a:t>TÒRAX </a:t>
            </a:r>
            <a:r>
              <a:rPr sz="1800" i="1" dirty="0">
                <a:solidFill>
                  <a:srgbClr val="00B0F0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57669" y="978569"/>
            <a:ext cx="3272790" cy="5814060"/>
            <a:chOff x="5257669" y="978569"/>
            <a:chExt cx="3272790" cy="58140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57669" y="978569"/>
              <a:ext cx="1754247" cy="581363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272118" y="1171074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5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27720" y="1089349"/>
              <a:ext cx="163448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18834" y="1089093"/>
              <a:ext cx="211001" cy="163962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7591298" y="2232202"/>
            <a:ext cx="92836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CRANI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98141" y="2228036"/>
            <a:ext cx="11461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HÚMER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639509" y="725077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57669" y="978569"/>
            <a:ext cx="3609340" cy="5814060"/>
            <a:chOff x="5257669" y="978569"/>
            <a:chExt cx="3609340" cy="58140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57669" y="978569"/>
              <a:ext cx="1754247" cy="581363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609003" y="2101516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4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64604" y="2019792"/>
              <a:ext cx="163448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655718" y="2019536"/>
              <a:ext cx="211001" cy="163961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7579851" y="2712422"/>
            <a:ext cx="16008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30" dirty="0">
                <a:solidFill>
                  <a:srgbClr val="FFFF00"/>
                </a:solidFill>
                <a:latin typeface="Calibri"/>
                <a:cs typeface="Calibri"/>
              </a:rPr>
              <a:t>CLAVÍCULA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32416" y="2712422"/>
            <a:ext cx="11233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15" dirty="0">
                <a:solidFill>
                  <a:srgbClr val="FFFF00"/>
                </a:solidFill>
                <a:latin typeface="Calibri"/>
                <a:cs typeface="Calibri"/>
              </a:rPr>
              <a:t>ESTERN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9050772" y="1641349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57669" y="978569"/>
            <a:ext cx="3256279" cy="5814060"/>
            <a:chOff x="5257669" y="978569"/>
            <a:chExt cx="3256279" cy="58140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57669" y="978569"/>
              <a:ext cx="1754247" cy="581363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256077" y="2454443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5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11678" y="2372718"/>
              <a:ext cx="163448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02792" y="2372461"/>
              <a:ext cx="211001" cy="163961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9843391" y="3221744"/>
            <a:ext cx="11233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15" dirty="0">
                <a:solidFill>
                  <a:srgbClr val="FFFF00"/>
                </a:solidFill>
                <a:latin typeface="Calibri"/>
                <a:cs typeface="Calibri"/>
              </a:rPr>
              <a:t>ESTERN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22218" y="3219229"/>
            <a:ext cx="16008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30" dirty="0">
                <a:solidFill>
                  <a:srgbClr val="FFFF00"/>
                </a:solidFill>
                <a:latin typeface="Calibri"/>
                <a:cs typeface="Calibri"/>
              </a:rPr>
              <a:t>CLAVÍCULA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745972" y="2023555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57669" y="978569"/>
            <a:ext cx="3625215" cy="5814060"/>
            <a:chOff x="5257669" y="978569"/>
            <a:chExt cx="3625215" cy="58140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57669" y="978569"/>
              <a:ext cx="1754247" cy="581363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625045" y="2823411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4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80646" y="2741686"/>
              <a:ext cx="163448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671760" y="2741429"/>
              <a:ext cx="211001" cy="163962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7342013" y="3705797"/>
            <a:ext cx="15760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15" dirty="0">
                <a:solidFill>
                  <a:srgbClr val="FFFF00"/>
                </a:solidFill>
                <a:latin typeface="Calibri"/>
                <a:cs typeface="Calibri"/>
              </a:rPr>
              <a:t>COSTELLES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619642" y="3705797"/>
            <a:ext cx="16008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30" dirty="0">
                <a:solidFill>
                  <a:srgbClr val="FFFF00"/>
                </a:solidFill>
                <a:latin typeface="Calibri"/>
                <a:cs typeface="Calibri"/>
              </a:rPr>
              <a:t>CLAVÍCULA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9103272" y="2392524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122" y="551830"/>
            <a:ext cx="1767839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45" dirty="0">
                <a:solidFill>
                  <a:srgbClr val="FFC000"/>
                </a:solidFill>
                <a:latin typeface="Calibri"/>
                <a:cs typeface="Calibri"/>
              </a:rPr>
              <a:t>ESQUELET.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01665" y="414536"/>
            <a:ext cx="261668" cy="84107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34476" y="1839622"/>
            <a:ext cx="25507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5" dirty="0">
                <a:latin typeface="Calibri"/>
                <a:cs typeface="Calibri"/>
              </a:rPr>
              <a:t>ESTÀ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b="1" i="1" u="heavy" spc="-3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FORMAT</a:t>
            </a:r>
            <a:r>
              <a:rPr sz="1800" b="1" i="1" spc="-2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PELS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OSSOS</a:t>
            </a:r>
            <a:r>
              <a:rPr sz="1800" spc="-5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37913" y="2095782"/>
            <a:ext cx="52069" cy="20955"/>
          </a:xfrm>
          <a:custGeom>
            <a:avLst/>
            <a:gdLst/>
            <a:ahLst/>
            <a:cxnLst/>
            <a:rect l="l" t="t" r="r" b="b"/>
            <a:pathLst>
              <a:path w="52069" h="20955">
                <a:moveTo>
                  <a:pt x="51680" y="20574"/>
                </a:moveTo>
                <a:lnTo>
                  <a:pt x="0" y="20574"/>
                </a:lnTo>
                <a:lnTo>
                  <a:pt x="0" y="0"/>
                </a:lnTo>
                <a:lnTo>
                  <a:pt x="51680" y="0"/>
                </a:lnTo>
                <a:lnTo>
                  <a:pt x="51680" y="205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40141" y="3137534"/>
            <a:ext cx="22250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ELS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OSSOS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SÓN</a:t>
            </a:r>
            <a:r>
              <a:rPr sz="1800" b="1" i="1" u="heavy" spc="-2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RÍGIDS</a:t>
            </a:r>
            <a:r>
              <a:rPr sz="1800" spc="-5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19480" y="4525279"/>
            <a:ext cx="12788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HI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HA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OSSOS.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08413" y="3195366"/>
            <a:ext cx="32232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A</a:t>
            </a:r>
            <a:r>
              <a:rPr sz="1800" dirty="0">
                <a:latin typeface="Calibri"/>
                <a:cs typeface="Calibri"/>
              </a:rPr>
              <a:t>) </a:t>
            </a:r>
            <a:r>
              <a:rPr sz="1800" b="1" spc="-5" dirty="0">
                <a:solidFill>
                  <a:srgbClr val="00B0F0"/>
                </a:solidFill>
                <a:latin typeface="Calibri"/>
                <a:cs typeface="Calibri"/>
              </a:rPr>
              <a:t>LLA</a:t>
            </a:r>
            <a:r>
              <a:rPr sz="1800" b="1" spc="-15" dirty="0">
                <a:solidFill>
                  <a:srgbClr val="00B0F0"/>
                </a:solidFill>
                <a:latin typeface="Calibri"/>
                <a:cs typeface="Calibri"/>
              </a:rPr>
              <a:t>R</a:t>
            </a:r>
            <a:r>
              <a:rPr sz="1800" b="1" spc="-5" dirty="0">
                <a:solidFill>
                  <a:srgbClr val="00B0F0"/>
                </a:solidFill>
                <a:latin typeface="Calibri"/>
                <a:cs typeface="Calibri"/>
              </a:rPr>
              <a:t>G</a:t>
            </a:r>
            <a:r>
              <a:rPr sz="1800" b="1" spc="5" dirty="0">
                <a:solidFill>
                  <a:srgbClr val="00B0F0"/>
                </a:solidFill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.</a:t>
            </a:r>
            <a:r>
              <a:rPr sz="1800" spc="-114" dirty="0">
                <a:latin typeface="Calibri"/>
                <a:cs typeface="Calibri"/>
              </a:rPr>
              <a:t> </a:t>
            </a:r>
            <a:r>
              <a:rPr sz="2700" spc="-7" baseline="1543" dirty="0">
                <a:latin typeface="Calibri"/>
                <a:cs typeface="Calibri"/>
              </a:rPr>
              <a:t>PE</a:t>
            </a:r>
            <a:r>
              <a:rPr sz="2700" baseline="1543" dirty="0">
                <a:latin typeface="Calibri"/>
                <a:cs typeface="Calibri"/>
              </a:rPr>
              <a:t>R</a:t>
            </a:r>
            <a:r>
              <a:rPr sz="2700" spc="-7" baseline="1543" dirty="0">
                <a:latin typeface="Calibri"/>
                <a:cs typeface="Calibri"/>
              </a:rPr>
              <a:t> EXEMPLE</a:t>
            </a:r>
            <a:r>
              <a:rPr sz="2700" baseline="1543" dirty="0">
                <a:latin typeface="Calibri"/>
                <a:cs typeface="Calibri"/>
              </a:rPr>
              <a:t>:</a:t>
            </a:r>
            <a:r>
              <a:rPr sz="2700" spc="15" baseline="1543" dirty="0">
                <a:latin typeface="Calibri"/>
                <a:cs typeface="Calibri"/>
              </a:rPr>
              <a:t> </a:t>
            </a:r>
            <a:r>
              <a:rPr sz="2700" b="1" i="1" u="heavy" spc="-7" baseline="1543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FÈMU</a:t>
            </a:r>
            <a:r>
              <a:rPr sz="2700" b="1" i="1" u="heavy" spc="7" baseline="1543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</a:t>
            </a:r>
            <a:r>
              <a:rPr sz="2700" b="1" i="1" u="heavy" baseline="1543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.</a:t>
            </a:r>
            <a:endParaRPr sz="2700" baseline="1543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89414" y="4525279"/>
            <a:ext cx="34124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7" baseline="1543" dirty="0">
                <a:latin typeface="Calibri"/>
                <a:cs typeface="Calibri"/>
              </a:rPr>
              <a:t>B)</a:t>
            </a:r>
            <a:r>
              <a:rPr sz="2700" spc="-22" baseline="1543" dirty="0">
                <a:latin typeface="Calibri"/>
                <a:cs typeface="Calibri"/>
              </a:rPr>
              <a:t> </a:t>
            </a:r>
            <a:r>
              <a:rPr sz="2700" b="1" spc="7" baseline="1543" dirty="0">
                <a:solidFill>
                  <a:srgbClr val="00B0F0"/>
                </a:solidFill>
                <a:latin typeface="Calibri"/>
                <a:cs typeface="Calibri"/>
              </a:rPr>
              <a:t>CURTS</a:t>
            </a:r>
            <a:r>
              <a:rPr sz="2700" spc="7" baseline="1543" dirty="0">
                <a:latin typeface="Calibri"/>
                <a:cs typeface="Calibri"/>
              </a:rPr>
              <a:t>.</a:t>
            </a:r>
            <a:r>
              <a:rPr sz="1800" spc="5" dirty="0">
                <a:latin typeface="Calibri"/>
                <a:cs typeface="Calibri"/>
              </a:rPr>
              <a:t>PER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EXEMPLE:</a:t>
            </a:r>
            <a:r>
              <a:rPr sz="18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VÈRTEBRES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535893" y="5945605"/>
            <a:ext cx="29921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7" baseline="1543" dirty="0">
                <a:latin typeface="Calibri"/>
                <a:cs typeface="Calibri"/>
              </a:rPr>
              <a:t>C)</a:t>
            </a:r>
            <a:r>
              <a:rPr sz="2700" spc="-30" baseline="1543" dirty="0">
                <a:latin typeface="Calibri"/>
                <a:cs typeface="Calibri"/>
              </a:rPr>
              <a:t> </a:t>
            </a:r>
            <a:r>
              <a:rPr sz="2700" b="1" spc="-7" baseline="1543" dirty="0">
                <a:solidFill>
                  <a:srgbClr val="00B0F0"/>
                </a:solidFill>
                <a:latin typeface="Calibri"/>
                <a:cs typeface="Calibri"/>
              </a:rPr>
              <a:t>PLANS</a:t>
            </a:r>
            <a:r>
              <a:rPr sz="2700" spc="-7" baseline="1543" dirty="0">
                <a:latin typeface="Calibri"/>
                <a:cs typeface="Calibri"/>
              </a:rPr>
              <a:t>.</a:t>
            </a:r>
            <a:r>
              <a:rPr sz="2700" spc="217" baseline="1543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PER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EXEMPLE: 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CRANI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470907" y="2960858"/>
            <a:ext cx="591820" cy="3434079"/>
          </a:xfrm>
          <a:custGeom>
            <a:avLst/>
            <a:gdLst/>
            <a:ahLst/>
            <a:cxnLst/>
            <a:rect l="l" t="t" r="r" b="b"/>
            <a:pathLst>
              <a:path w="591820" h="3434079">
                <a:moveTo>
                  <a:pt x="591671" y="3433577"/>
                </a:moveTo>
                <a:lnTo>
                  <a:pt x="518829" y="3420162"/>
                </a:lnTo>
                <a:lnTo>
                  <a:pt x="452597" y="3382110"/>
                </a:lnTo>
                <a:lnTo>
                  <a:pt x="422654" y="3354875"/>
                </a:lnTo>
                <a:lnTo>
                  <a:pt x="395195" y="3322716"/>
                </a:lnTo>
                <a:lnTo>
                  <a:pt x="370498" y="3286044"/>
                </a:lnTo>
                <a:lnTo>
                  <a:pt x="348839" y="3245272"/>
                </a:lnTo>
                <a:lnTo>
                  <a:pt x="330497" y="3200811"/>
                </a:lnTo>
                <a:lnTo>
                  <a:pt x="315749" y="3153072"/>
                </a:lnTo>
                <a:lnTo>
                  <a:pt x="304871" y="3102468"/>
                </a:lnTo>
                <a:lnTo>
                  <a:pt x="298140" y="3049409"/>
                </a:lnTo>
                <a:lnTo>
                  <a:pt x="295835" y="2994308"/>
                </a:lnTo>
                <a:lnTo>
                  <a:pt x="295835" y="2172436"/>
                </a:lnTo>
                <a:lnTo>
                  <a:pt x="293531" y="2117335"/>
                </a:lnTo>
                <a:lnTo>
                  <a:pt x="286800" y="2064276"/>
                </a:lnTo>
                <a:lnTo>
                  <a:pt x="275922" y="2013672"/>
                </a:lnTo>
                <a:lnTo>
                  <a:pt x="261174" y="1965933"/>
                </a:lnTo>
                <a:lnTo>
                  <a:pt x="242831" y="1921472"/>
                </a:lnTo>
                <a:lnTo>
                  <a:pt x="221173" y="1880700"/>
                </a:lnTo>
                <a:lnTo>
                  <a:pt x="196476" y="1844028"/>
                </a:lnTo>
                <a:lnTo>
                  <a:pt x="169017" y="1811869"/>
                </a:lnTo>
                <a:lnTo>
                  <a:pt x="139073" y="1784634"/>
                </a:lnTo>
                <a:lnTo>
                  <a:pt x="106923" y="1762734"/>
                </a:lnTo>
                <a:lnTo>
                  <a:pt x="37108" y="1736589"/>
                </a:lnTo>
                <a:lnTo>
                  <a:pt x="0" y="1733166"/>
                </a:lnTo>
                <a:lnTo>
                  <a:pt x="72842" y="1719751"/>
                </a:lnTo>
                <a:lnTo>
                  <a:pt x="139073" y="1681699"/>
                </a:lnTo>
                <a:lnTo>
                  <a:pt x="169017" y="1654464"/>
                </a:lnTo>
                <a:lnTo>
                  <a:pt x="196476" y="1622305"/>
                </a:lnTo>
                <a:lnTo>
                  <a:pt x="221173" y="1585634"/>
                </a:lnTo>
                <a:lnTo>
                  <a:pt x="242831" y="1544861"/>
                </a:lnTo>
                <a:lnTo>
                  <a:pt x="261174" y="1500400"/>
                </a:lnTo>
                <a:lnTo>
                  <a:pt x="275922" y="1452661"/>
                </a:lnTo>
                <a:lnTo>
                  <a:pt x="286800" y="1402057"/>
                </a:lnTo>
                <a:lnTo>
                  <a:pt x="293531" y="1348998"/>
                </a:lnTo>
                <a:lnTo>
                  <a:pt x="295835" y="1293897"/>
                </a:lnTo>
                <a:lnTo>
                  <a:pt x="295835" y="439268"/>
                </a:lnTo>
                <a:lnTo>
                  <a:pt x="298140" y="384168"/>
                </a:lnTo>
                <a:lnTo>
                  <a:pt x="304871" y="331109"/>
                </a:lnTo>
                <a:lnTo>
                  <a:pt x="315749" y="280505"/>
                </a:lnTo>
                <a:lnTo>
                  <a:pt x="330497" y="232766"/>
                </a:lnTo>
                <a:lnTo>
                  <a:pt x="348839" y="188305"/>
                </a:lnTo>
                <a:lnTo>
                  <a:pt x="370498" y="147532"/>
                </a:lnTo>
                <a:lnTo>
                  <a:pt x="395195" y="110861"/>
                </a:lnTo>
                <a:lnTo>
                  <a:pt x="422654" y="78702"/>
                </a:lnTo>
                <a:lnTo>
                  <a:pt x="452597" y="51467"/>
                </a:lnTo>
                <a:lnTo>
                  <a:pt x="484748" y="29567"/>
                </a:lnTo>
                <a:lnTo>
                  <a:pt x="554562" y="3422"/>
                </a:lnTo>
                <a:lnTo>
                  <a:pt x="591671" y="0"/>
                </a:lnTo>
              </a:path>
            </a:pathLst>
          </a:custGeom>
          <a:ln w="9524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19690" y="4361882"/>
            <a:ext cx="663612" cy="663611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49239" y="3037780"/>
            <a:ext cx="537143" cy="670388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243692" y="3042316"/>
            <a:ext cx="757886" cy="433078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38008" y="5708325"/>
            <a:ext cx="666284" cy="665610"/>
          </a:xfrm>
          <a:prstGeom prst="rect">
            <a:avLst/>
          </a:prstGeom>
        </p:spPr>
      </p:pic>
      <p:grpSp>
        <p:nvGrpSpPr>
          <p:cNvPr id="16" name="object 16"/>
          <p:cNvGrpSpPr/>
          <p:nvPr/>
        </p:nvGrpSpPr>
        <p:grpSpPr>
          <a:xfrm>
            <a:off x="9961754" y="3264665"/>
            <a:ext cx="537210" cy="220979"/>
            <a:chOff x="9961754" y="3264665"/>
            <a:chExt cx="537210" cy="220979"/>
          </a:xfrm>
        </p:grpSpPr>
        <p:sp>
          <p:nvSpPr>
            <p:cNvPr id="17" name="object 17"/>
            <p:cNvSpPr/>
            <p:nvPr/>
          </p:nvSpPr>
          <p:spPr>
            <a:xfrm>
              <a:off x="9968104" y="3271015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419923" y="208079"/>
                  </a:moveTo>
                  <a:lnTo>
                    <a:pt x="419923" y="156060"/>
                  </a:lnTo>
                  <a:lnTo>
                    <a:pt x="0" y="156060"/>
                  </a:lnTo>
                  <a:lnTo>
                    <a:pt x="0" y="52019"/>
                  </a:lnTo>
                  <a:lnTo>
                    <a:pt x="419923" y="52019"/>
                  </a:lnTo>
                  <a:lnTo>
                    <a:pt x="419923" y="0"/>
                  </a:lnTo>
                  <a:lnTo>
                    <a:pt x="523963" y="104039"/>
                  </a:lnTo>
                  <a:lnTo>
                    <a:pt x="419923" y="208079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968104" y="3271015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0" y="52019"/>
                  </a:moveTo>
                  <a:lnTo>
                    <a:pt x="419923" y="52019"/>
                  </a:lnTo>
                  <a:lnTo>
                    <a:pt x="419923" y="0"/>
                  </a:lnTo>
                  <a:lnTo>
                    <a:pt x="523963" y="104039"/>
                  </a:lnTo>
                  <a:lnTo>
                    <a:pt x="419923" y="208079"/>
                  </a:lnTo>
                  <a:lnTo>
                    <a:pt x="419923" y="156060"/>
                  </a:lnTo>
                  <a:lnTo>
                    <a:pt x="0" y="156060"/>
                  </a:lnTo>
                  <a:lnTo>
                    <a:pt x="0" y="52019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9980959" y="4583310"/>
            <a:ext cx="537210" cy="231140"/>
            <a:chOff x="9980959" y="4583310"/>
            <a:chExt cx="537210" cy="231140"/>
          </a:xfrm>
        </p:grpSpPr>
        <p:sp>
          <p:nvSpPr>
            <p:cNvPr id="20" name="object 20"/>
            <p:cNvSpPr/>
            <p:nvPr/>
          </p:nvSpPr>
          <p:spPr>
            <a:xfrm>
              <a:off x="9987309" y="4589660"/>
              <a:ext cx="524510" cy="218440"/>
            </a:xfrm>
            <a:custGeom>
              <a:avLst/>
              <a:gdLst/>
              <a:ahLst/>
              <a:cxnLst/>
              <a:rect l="l" t="t" r="r" b="b"/>
              <a:pathLst>
                <a:path w="524509" h="218439">
                  <a:moveTo>
                    <a:pt x="415009" y="217907"/>
                  </a:moveTo>
                  <a:lnTo>
                    <a:pt x="415009" y="163430"/>
                  </a:lnTo>
                  <a:lnTo>
                    <a:pt x="0" y="163430"/>
                  </a:lnTo>
                  <a:lnTo>
                    <a:pt x="0" y="54476"/>
                  </a:lnTo>
                  <a:lnTo>
                    <a:pt x="415009" y="54476"/>
                  </a:lnTo>
                  <a:lnTo>
                    <a:pt x="415009" y="0"/>
                  </a:lnTo>
                  <a:lnTo>
                    <a:pt x="523962" y="108953"/>
                  </a:lnTo>
                  <a:lnTo>
                    <a:pt x="415009" y="217907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987309" y="4589660"/>
              <a:ext cx="524510" cy="218440"/>
            </a:xfrm>
            <a:custGeom>
              <a:avLst/>
              <a:gdLst/>
              <a:ahLst/>
              <a:cxnLst/>
              <a:rect l="l" t="t" r="r" b="b"/>
              <a:pathLst>
                <a:path w="524509" h="218439">
                  <a:moveTo>
                    <a:pt x="0" y="54476"/>
                  </a:moveTo>
                  <a:lnTo>
                    <a:pt x="415009" y="54476"/>
                  </a:lnTo>
                  <a:lnTo>
                    <a:pt x="415009" y="0"/>
                  </a:lnTo>
                  <a:lnTo>
                    <a:pt x="523962" y="108953"/>
                  </a:lnTo>
                  <a:lnTo>
                    <a:pt x="415009" y="217907"/>
                  </a:lnTo>
                  <a:lnTo>
                    <a:pt x="415009" y="163430"/>
                  </a:lnTo>
                  <a:lnTo>
                    <a:pt x="0" y="163430"/>
                  </a:lnTo>
                  <a:lnTo>
                    <a:pt x="0" y="54476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9967740" y="6021446"/>
            <a:ext cx="537210" cy="220979"/>
            <a:chOff x="9967740" y="6021446"/>
            <a:chExt cx="537210" cy="220979"/>
          </a:xfrm>
        </p:grpSpPr>
        <p:sp>
          <p:nvSpPr>
            <p:cNvPr id="23" name="object 23"/>
            <p:cNvSpPr/>
            <p:nvPr/>
          </p:nvSpPr>
          <p:spPr>
            <a:xfrm>
              <a:off x="9974090" y="6027796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419924" y="208079"/>
                  </a:moveTo>
                  <a:lnTo>
                    <a:pt x="419924" y="156059"/>
                  </a:lnTo>
                  <a:lnTo>
                    <a:pt x="0" y="156059"/>
                  </a:lnTo>
                  <a:lnTo>
                    <a:pt x="0" y="52020"/>
                  </a:lnTo>
                  <a:lnTo>
                    <a:pt x="419924" y="52020"/>
                  </a:lnTo>
                  <a:lnTo>
                    <a:pt x="419924" y="0"/>
                  </a:lnTo>
                  <a:lnTo>
                    <a:pt x="523964" y="104039"/>
                  </a:lnTo>
                  <a:lnTo>
                    <a:pt x="419924" y="208079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974090" y="6027796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0" y="52020"/>
                  </a:moveTo>
                  <a:lnTo>
                    <a:pt x="419924" y="52020"/>
                  </a:lnTo>
                  <a:lnTo>
                    <a:pt x="419924" y="0"/>
                  </a:lnTo>
                  <a:lnTo>
                    <a:pt x="523964" y="104039"/>
                  </a:lnTo>
                  <a:lnTo>
                    <a:pt x="419924" y="208079"/>
                  </a:lnTo>
                  <a:lnTo>
                    <a:pt x="419924" y="156059"/>
                  </a:lnTo>
                  <a:lnTo>
                    <a:pt x="0" y="156059"/>
                  </a:lnTo>
                  <a:lnTo>
                    <a:pt x="0" y="52020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5" name="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19858" y="1690447"/>
            <a:ext cx="565036" cy="664749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57669" y="978569"/>
            <a:ext cx="3240405" cy="5814060"/>
            <a:chOff x="5257669" y="978569"/>
            <a:chExt cx="3240405" cy="58140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57669" y="978569"/>
              <a:ext cx="1754247" cy="581363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240034" y="3304673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5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5636" y="3222949"/>
              <a:ext cx="163448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86750" y="3222692"/>
              <a:ext cx="211001" cy="163961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9612916" y="3974602"/>
            <a:ext cx="25266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25" dirty="0">
                <a:solidFill>
                  <a:srgbClr val="FFFF00"/>
                </a:solidFill>
                <a:latin typeface="Calibri"/>
                <a:cs typeface="Calibri"/>
              </a:rPr>
              <a:t>COLUMNA</a:t>
            </a:r>
            <a:r>
              <a:rPr sz="2800" i="1" spc="-8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800" i="1" spc="-20" dirty="0">
                <a:solidFill>
                  <a:srgbClr val="FFFF00"/>
                </a:solidFill>
                <a:latin typeface="Calibri"/>
                <a:cs typeface="Calibri"/>
              </a:rPr>
              <a:t>VERTE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10580" y="3974602"/>
            <a:ext cx="15760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15" dirty="0">
                <a:solidFill>
                  <a:srgbClr val="FFFF00"/>
                </a:solidFill>
                <a:latin typeface="Calibri"/>
                <a:cs typeface="Calibri"/>
              </a:rPr>
              <a:t>COSTELLES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718263" y="2873787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57669" y="978569"/>
            <a:ext cx="3130550" cy="5814060"/>
            <a:chOff x="5257669" y="978569"/>
            <a:chExt cx="3130550" cy="5814060"/>
          </a:xfrm>
        </p:grpSpPr>
        <p:sp>
          <p:nvSpPr>
            <p:cNvPr id="3" name="object 3"/>
            <p:cNvSpPr/>
            <p:nvPr/>
          </p:nvSpPr>
          <p:spPr>
            <a:xfrm>
              <a:off x="6544834" y="4620126"/>
              <a:ext cx="1651635" cy="0"/>
            </a:xfrm>
            <a:custGeom>
              <a:avLst/>
              <a:gdLst/>
              <a:ahLst/>
              <a:cxnLst/>
              <a:rect l="l" t="t" r="r" b="b"/>
              <a:pathLst>
                <a:path w="1651634">
                  <a:moveTo>
                    <a:pt x="0" y="0"/>
                  </a:moveTo>
                  <a:lnTo>
                    <a:pt x="1651183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436" y="4538401"/>
              <a:ext cx="163448" cy="16344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76968" y="4538145"/>
              <a:ext cx="211001" cy="163961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9301084" y="5437430"/>
            <a:ext cx="10871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FÈMUR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70322" y="5437430"/>
            <a:ext cx="77660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TÍBIA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623169" y="4150767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57669" y="978569"/>
            <a:ext cx="3018155" cy="5814060"/>
            <a:chOff x="5257669" y="978569"/>
            <a:chExt cx="3018155" cy="5814060"/>
          </a:xfrm>
        </p:grpSpPr>
        <p:sp>
          <p:nvSpPr>
            <p:cNvPr id="3" name="object 3"/>
            <p:cNvSpPr/>
            <p:nvPr/>
          </p:nvSpPr>
          <p:spPr>
            <a:xfrm>
              <a:off x="6432540" y="5502442"/>
              <a:ext cx="1651635" cy="0"/>
            </a:xfrm>
            <a:custGeom>
              <a:avLst/>
              <a:gdLst/>
              <a:ahLst/>
              <a:cxnLst/>
              <a:rect l="l" t="t" r="r" b="b"/>
              <a:pathLst>
                <a:path w="1651634">
                  <a:moveTo>
                    <a:pt x="0" y="0"/>
                  </a:moveTo>
                  <a:lnTo>
                    <a:pt x="1651182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88141" y="5420717"/>
              <a:ext cx="163448" cy="16344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64672" y="5420461"/>
              <a:ext cx="211001" cy="163961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8923219" y="4223856"/>
            <a:ext cx="12077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PE</a:t>
            </a:r>
            <a:r>
              <a:rPr sz="2800" i="1" spc="-25" dirty="0">
                <a:solidFill>
                  <a:srgbClr val="FFFF00"/>
                </a:solidFill>
                <a:latin typeface="Calibri"/>
                <a:cs typeface="Calibri"/>
              </a:rPr>
              <a:t>R</a:t>
            </a: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ONÉ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547881" y="4223856"/>
            <a:ext cx="77660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TÍBIA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416170" y="5071555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dirty="0">
                <a:latin typeface="Arial MT"/>
                <a:cs typeface="Arial MT"/>
              </a:rPr>
              <a:t>?</a:t>
            </a:r>
            <a:endParaRPr sz="5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57669" y="978569"/>
            <a:ext cx="3082290" cy="5814060"/>
            <a:chOff x="5257669" y="978569"/>
            <a:chExt cx="3082290" cy="5814060"/>
          </a:xfrm>
        </p:grpSpPr>
        <p:sp>
          <p:nvSpPr>
            <p:cNvPr id="3" name="object 3"/>
            <p:cNvSpPr/>
            <p:nvPr/>
          </p:nvSpPr>
          <p:spPr>
            <a:xfrm>
              <a:off x="6496707" y="6131280"/>
              <a:ext cx="1651635" cy="0"/>
            </a:xfrm>
            <a:custGeom>
              <a:avLst/>
              <a:gdLst/>
              <a:ahLst/>
              <a:cxnLst/>
              <a:rect l="l" t="t" r="r" b="b"/>
              <a:pathLst>
                <a:path w="1651634">
                  <a:moveTo>
                    <a:pt x="0" y="0"/>
                  </a:moveTo>
                  <a:lnTo>
                    <a:pt x="1651182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52309" y="6049556"/>
              <a:ext cx="163448" cy="16344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28840" y="6049299"/>
              <a:ext cx="211001" cy="163961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9593434" y="4958182"/>
            <a:ext cx="77660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TÍBIA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511006" y="4958182"/>
            <a:ext cx="12077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PE</a:t>
            </a:r>
            <a:r>
              <a:rPr sz="2800" i="1" spc="-25" dirty="0">
                <a:solidFill>
                  <a:srgbClr val="FFFF00"/>
                </a:solidFill>
                <a:latin typeface="Calibri"/>
                <a:cs typeface="Calibri"/>
              </a:rPr>
              <a:t>R</a:t>
            </a: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ONÉ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570482" y="5700394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dirty="0">
                <a:latin typeface="Arial MT"/>
                <a:cs typeface="Arial MT"/>
              </a:rPr>
              <a:t>?</a:t>
            </a:r>
            <a:endParaRPr sz="5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57669" y="978569"/>
            <a:ext cx="3515360" cy="5814060"/>
            <a:chOff x="5257669" y="978569"/>
            <a:chExt cx="3515360" cy="58140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57669" y="978569"/>
              <a:ext cx="1754247" cy="581363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929845" y="2537848"/>
              <a:ext cx="1651635" cy="0"/>
            </a:xfrm>
            <a:custGeom>
              <a:avLst/>
              <a:gdLst/>
              <a:ahLst/>
              <a:cxnLst/>
              <a:rect l="l" t="t" r="r" b="b"/>
              <a:pathLst>
                <a:path w="1651634">
                  <a:moveTo>
                    <a:pt x="0" y="0"/>
                  </a:moveTo>
                  <a:lnTo>
                    <a:pt x="1651182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85446" y="2456124"/>
              <a:ext cx="163448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61978" y="2455868"/>
              <a:ext cx="211001" cy="163961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9626408" y="3610467"/>
            <a:ext cx="11461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HÚMER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96509" y="3610467"/>
            <a:ext cx="12077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PE</a:t>
            </a:r>
            <a:r>
              <a:rPr sz="2800" i="1" spc="-25" dirty="0">
                <a:solidFill>
                  <a:srgbClr val="FFFF00"/>
                </a:solidFill>
                <a:latin typeface="Calibri"/>
                <a:cs typeface="Calibri"/>
              </a:rPr>
              <a:t>R</a:t>
            </a: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ONÉ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949172" y="2106962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57669" y="978569"/>
            <a:ext cx="3238500" cy="5814060"/>
            <a:chOff x="5257669" y="978569"/>
            <a:chExt cx="3238500" cy="5814060"/>
          </a:xfrm>
        </p:grpSpPr>
        <p:sp>
          <p:nvSpPr>
            <p:cNvPr id="3" name="object 3"/>
            <p:cNvSpPr/>
            <p:nvPr/>
          </p:nvSpPr>
          <p:spPr>
            <a:xfrm>
              <a:off x="6652447" y="3554990"/>
              <a:ext cx="1651635" cy="0"/>
            </a:xfrm>
            <a:custGeom>
              <a:avLst/>
              <a:gdLst/>
              <a:ahLst/>
              <a:cxnLst/>
              <a:rect l="l" t="t" r="r" b="b"/>
              <a:pathLst>
                <a:path w="1651634">
                  <a:moveTo>
                    <a:pt x="0" y="0"/>
                  </a:moveTo>
                  <a:lnTo>
                    <a:pt x="1651182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08048" y="3473265"/>
              <a:ext cx="163448" cy="16344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84579" y="3473009"/>
              <a:ext cx="211001" cy="163961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411256" y="4310437"/>
            <a:ext cx="9582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PE</a:t>
            </a:r>
            <a:r>
              <a:rPr sz="2800" i="1" spc="-204" dirty="0">
                <a:solidFill>
                  <a:srgbClr val="FFFF00"/>
                </a:solidFill>
                <a:latin typeface="Calibri"/>
                <a:cs typeface="Calibri"/>
              </a:rPr>
              <a:t>L</a:t>
            </a: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VIS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08692" y="4310437"/>
            <a:ext cx="12077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PE</a:t>
            </a:r>
            <a:r>
              <a:rPr sz="2800" i="1" spc="-25" dirty="0">
                <a:solidFill>
                  <a:srgbClr val="FFFF00"/>
                </a:solidFill>
                <a:latin typeface="Calibri"/>
                <a:cs typeface="Calibri"/>
              </a:rPr>
              <a:t>R</a:t>
            </a: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ONÉ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692322" y="3093279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666588" y="1458246"/>
            <a:ext cx="3393440" cy="5092065"/>
            <a:chOff x="5666588" y="1458246"/>
            <a:chExt cx="3393440" cy="50920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66588" y="1458246"/>
              <a:ext cx="1865211" cy="50915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801871" y="1690688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4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57472" y="1608963"/>
              <a:ext cx="163448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48586" y="1608707"/>
              <a:ext cx="211001" cy="163962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0129004" y="2477151"/>
            <a:ext cx="13423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40" dirty="0">
                <a:solidFill>
                  <a:srgbClr val="FFFF00"/>
                </a:solidFill>
                <a:latin typeface="Calibri"/>
                <a:cs typeface="Calibri"/>
              </a:rPr>
              <a:t>FRONTAL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940399" y="2477151"/>
            <a:ext cx="15093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20" dirty="0">
                <a:solidFill>
                  <a:srgbClr val="FFFF00"/>
                </a:solidFill>
                <a:latin typeface="Calibri"/>
                <a:cs typeface="Calibri"/>
              </a:rPr>
              <a:t>PECTORAL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9309389" y="1259801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783013" y="1458246"/>
            <a:ext cx="4139565" cy="5092065"/>
            <a:chOff x="4783013" y="1458246"/>
            <a:chExt cx="4139565" cy="50920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83013" y="1458246"/>
              <a:ext cx="1865211" cy="50915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257521" y="2754299"/>
              <a:ext cx="2473325" cy="9525"/>
            </a:xfrm>
            <a:custGeom>
              <a:avLst/>
              <a:gdLst/>
              <a:ahLst/>
              <a:cxnLst/>
              <a:rect l="l" t="t" r="r" b="b"/>
              <a:pathLst>
                <a:path w="2473325" h="9525">
                  <a:moveTo>
                    <a:pt x="0" y="8927"/>
                  </a:moveTo>
                  <a:lnTo>
                    <a:pt x="2472944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13123" y="2681729"/>
              <a:ext cx="163448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11188" y="2672318"/>
              <a:ext cx="211227" cy="163961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0048829" y="3645994"/>
            <a:ext cx="15093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20" dirty="0">
                <a:solidFill>
                  <a:srgbClr val="FFFF00"/>
                </a:solidFill>
                <a:latin typeface="Calibri"/>
                <a:cs typeface="Calibri"/>
              </a:rPr>
              <a:t>PECTORAL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95679" y="3645994"/>
            <a:ext cx="20129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ABDOMINALS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9032089" y="2332861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783013" y="1458246"/>
            <a:ext cx="3913504" cy="5092065"/>
            <a:chOff x="4783013" y="1458246"/>
            <a:chExt cx="3913504" cy="50920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83013" y="1458246"/>
              <a:ext cx="1865211" cy="50915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031494" y="3257733"/>
              <a:ext cx="2473325" cy="9525"/>
            </a:xfrm>
            <a:custGeom>
              <a:avLst/>
              <a:gdLst/>
              <a:ahLst/>
              <a:cxnLst/>
              <a:rect l="l" t="t" r="r" b="b"/>
              <a:pathLst>
                <a:path w="2473325" h="9525">
                  <a:moveTo>
                    <a:pt x="0" y="8927"/>
                  </a:moveTo>
                  <a:lnTo>
                    <a:pt x="2472943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87095" y="3185162"/>
              <a:ext cx="163448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85160" y="3175752"/>
              <a:ext cx="211227" cy="163960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9514940" y="4046686"/>
            <a:ext cx="20129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ABDOMINALS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85404" y="4046686"/>
            <a:ext cx="15093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20" dirty="0">
                <a:solidFill>
                  <a:srgbClr val="FFFF00"/>
                </a:solidFill>
                <a:latin typeface="Calibri"/>
                <a:cs typeface="Calibri"/>
              </a:rPr>
              <a:t>PECTORAL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919075" y="2743822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666588" y="1447972"/>
            <a:ext cx="3663950" cy="5092065"/>
            <a:chOff x="5666588" y="1447972"/>
            <a:chExt cx="3663950" cy="50920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66588" y="1447972"/>
              <a:ext cx="1865211" cy="50915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072674" y="4722619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4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28275" y="4640895"/>
              <a:ext cx="163449" cy="16344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119389" y="4640638"/>
              <a:ext cx="211001" cy="163961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7879023" y="3442923"/>
            <a:ext cx="1891664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15" dirty="0">
                <a:solidFill>
                  <a:srgbClr val="FFFF00"/>
                </a:solidFill>
                <a:latin typeface="Calibri"/>
                <a:cs typeface="Calibri"/>
              </a:rPr>
              <a:t>QUÀDRICEPS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498933" y="3432649"/>
            <a:ext cx="1332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B</a:t>
            </a:r>
            <a:r>
              <a:rPr sz="2800" i="1" spc="-30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SSONS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9640818" y="4291733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dirty="0">
                <a:latin typeface="Arial MT"/>
                <a:cs typeface="Arial MT"/>
              </a:rPr>
              <a:t>?</a:t>
            </a:r>
            <a:endParaRPr sz="5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1225" y="637457"/>
            <a:ext cx="70072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20" dirty="0">
                <a:solidFill>
                  <a:srgbClr val="FFC000"/>
                </a:solidFill>
                <a:latin typeface="Calibri"/>
                <a:cs typeface="Calibri"/>
              </a:rPr>
              <a:t>LES </a:t>
            </a:r>
            <a:r>
              <a:rPr sz="4400" b="1" spc="-10" dirty="0">
                <a:solidFill>
                  <a:srgbClr val="FFC000"/>
                </a:solidFill>
                <a:latin typeface="Calibri"/>
                <a:cs typeface="Calibri"/>
              </a:rPr>
              <a:t>FUNCIONS</a:t>
            </a:r>
            <a:r>
              <a:rPr sz="4400" b="1" spc="-2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400" b="1" spc="-5" dirty="0">
                <a:solidFill>
                  <a:srgbClr val="FFC000"/>
                </a:solidFill>
                <a:latin typeface="Calibri"/>
                <a:cs typeface="Calibri"/>
              </a:rPr>
              <a:t>DE</a:t>
            </a:r>
            <a:r>
              <a:rPr sz="4400" b="1" spc="-1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4400" b="1" spc="-75" dirty="0">
                <a:solidFill>
                  <a:srgbClr val="FFC000"/>
                </a:solidFill>
                <a:latin typeface="Calibri"/>
                <a:cs typeface="Calibri"/>
              </a:rPr>
              <a:t>L’ESQUELET.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4547" y="1768525"/>
            <a:ext cx="40157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7960" indent="-17589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8595" algn="l"/>
              </a:tabLst>
            </a:pPr>
            <a:r>
              <a:rPr sz="2800" spc="-5" dirty="0">
                <a:latin typeface="Calibri"/>
                <a:cs typeface="Calibri"/>
              </a:rPr>
              <a:t>1-</a:t>
            </a:r>
            <a:r>
              <a:rPr sz="2800" spc="-1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b="1" u="heavy" spc="-5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AGUANTA</a:t>
            </a:r>
            <a:r>
              <a:rPr sz="2800" b="1" u="heavy" spc="-2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EL</a:t>
            </a:r>
            <a:r>
              <a:rPr sz="2800" b="1" u="heavy" spc="-1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COS</a:t>
            </a:r>
            <a:r>
              <a:rPr sz="2800" b="1" spc="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800" spc="-60" dirty="0">
                <a:latin typeface="Calibri"/>
                <a:cs typeface="Calibri"/>
              </a:rPr>
              <a:t>DRET.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0539" y="3411008"/>
            <a:ext cx="7111365" cy="4203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1770" indent="-179705">
              <a:lnSpc>
                <a:spcPct val="100000"/>
              </a:lnSpc>
              <a:spcBef>
                <a:spcPts val="90"/>
              </a:spcBef>
              <a:buFont typeface="Arial"/>
              <a:buChar char="•"/>
              <a:tabLst>
                <a:tab pos="192405" algn="l"/>
              </a:tabLst>
            </a:pPr>
            <a:r>
              <a:rPr sz="2600" b="1" u="heavy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2- </a:t>
            </a:r>
            <a:r>
              <a:rPr sz="2600" b="1" u="heavy" spc="-2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PROTEGEIX</a:t>
            </a:r>
            <a:r>
              <a:rPr sz="2600" b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 </a:t>
            </a:r>
            <a:r>
              <a:rPr sz="2600" b="1" u="heavy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ELS </a:t>
            </a:r>
            <a:r>
              <a:rPr sz="2600" b="1" u="heavy" spc="-1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ÒRGANS</a:t>
            </a:r>
            <a:r>
              <a:rPr sz="2600" b="1" spc="2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MÉS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40" dirty="0">
                <a:latin typeface="Calibri"/>
                <a:cs typeface="Calibri"/>
              </a:rPr>
              <a:t>DELICATS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DEL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COS.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0539" y="5031260"/>
            <a:ext cx="3883660" cy="4203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1770" indent="-17970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192405" algn="l"/>
              </a:tabLst>
            </a:pPr>
            <a:r>
              <a:rPr sz="2600" spc="-10" dirty="0">
                <a:latin typeface="Calibri"/>
                <a:cs typeface="Calibri"/>
              </a:rPr>
              <a:t>3-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PERMET</a:t>
            </a:r>
            <a:r>
              <a:rPr sz="2600" spc="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600" b="1" u="heavy" spc="-1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MOURE</a:t>
            </a:r>
            <a:r>
              <a:rPr sz="2600" b="1" u="heavy" spc="-2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 </a:t>
            </a:r>
            <a:r>
              <a:rPr sz="2600" b="1" u="heavy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EL</a:t>
            </a:r>
            <a:r>
              <a:rPr sz="2600" b="1" u="heavy" spc="-2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 </a:t>
            </a:r>
            <a:r>
              <a:rPr sz="2600" b="1" u="heavy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COS</a:t>
            </a:r>
            <a:r>
              <a:rPr sz="2600" spc="-10" dirty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38406" y="3063567"/>
            <a:ext cx="763417" cy="116587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80370" y="4932521"/>
            <a:ext cx="1144285" cy="74072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05861" y="1447918"/>
            <a:ext cx="503743" cy="120315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12588" y="1481119"/>
            <a:ext cx="1195208" cy="116200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30285" y="1458246"/>
            <a:ext cx="3536950" cy="5092065"/>
            <a:chOff x="5430285" y="1458246"/>
            <a:chExt cx="3536950" cy="50920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30285" y="1458246"/>
              <a:ext cx="1865211" cy="50915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709206" y="5519500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4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4807" y="5437775"/>
              <a:ext cx="163449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55920" y="5437519"/>
              <a:ext cx="211001" cy="163961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0432743" y="3901569"/>
            <a:ext cx="1332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B</a:t>
            </a:r>
            <a:r>
              <a:rPr sz="2800" i="1" spc="-30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SSONS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7778611" y="3901569"/>
            <a:ext cx="1891664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15" dirty="0">
                <a:solidFill>
                  <a:srgbClr val="FFFF00"/>
                </a:solidFill>
                <a:latin typeface="Calibri"/>
                <a:cs typeface="Calibri"/>
              </a:rPr>
              <a:t>QUÀDRICEPS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9102768" y="5088613"/>
            <a:ext cx="3790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dirty="0">
                <a:latin typeface="Arial MT"/>
                <a:cs typeface="Arial MT"/>
              </a:rPr>
              <a:t>?</a:t>
            </a:r>
            <a:endParaRPr sz="5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666588" y="1458246"/>
            <a:ext cx="2841625" cy="5092065"/>
            <a:chOff x="5666588" y="1458246"/>
            <a:chExt cx="2841625" cy="50920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66588" y="1458246"/>
              <a:ext cx="1865211" cy="50915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249929" y="3065057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4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05530" y="2983333"/>
              <a:ext cx="163448" cy="1634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96643" y="2983077"/>
              <a:ext cx="211001" cy="163961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9738178" y="3836868"/>
            <a:ext cx="11849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TRÍCEPS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22121" y="3836868"/>
            <a:ext cx="101091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solidFill>
                  <a:srgbClr val="FFFF00"/>
                </a:solidFill>
                <a:latin typeface="Calibri"/>
                <a:cs typeface="Calibri"/>
              </a:rPr>
              <a:t>BÍCEPS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0671" y="6306670"/>
            <a:ext cx="1288208" cy="29919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94065" y="259306"/>
            <a:ext cx="929694" cy="46576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34330">
              <a:lnSpc>
                <a:spcPct val="100000"/>
              </a:lnSpc>
              <a:spcBef>
                <a:spcPts val="100"/>
              </a:spcBef>
            </a:pP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835" y="243549"/>
            <a:ext cx="55772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2340" algn="l"/>
                <a:tab pos="2578100" algn="l"/>
                <a:tab pos="3375025" algn="l"/>
              </a:tabLst>
            </a:pPr>
            <a:r>
              <a:rPr sz="4000" b="1" spc="-10" dirty="0">
                <a:solidFill>
                  <a:srgbClr val="FFC000"/>
                </a:solidFill>
                <a:latin typeface="Calibri"/>
                <a:cs typeface="Calibri"/>
              </a:rPr>
              <a:t>EL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OSSO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D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E	</a:t>
            </a:r>
            <a:r>
              <a:rPr sz="4000" b="1" spc="-295" dirty="0">
                <a:solidFill>
                  <a:srgbClr val="FFC000"/>
                </a:solidFill>
                <a:latin typeface="Calibri"/>
                <a:cs typeface="Calibri"/>
              </a:rPr>
              <a:t>L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’</a:t>
            </a:r>
            <a:r>
              <a:rPr sz="4000" b="1" spc="-75" dirty="0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QUELET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257669" y="978569"/>
            <a:ext cx="3272790" cy="5814060"/>
            <a:chOff x="5257669" y="978569"/>
            <a:chExt cx="3272790" cy="58140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57669" y="978569"/>
              <a:ext cx="1754247" cy="581363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272118" y="1171074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5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27720" y="1089349"/>
              <a:ext cx="163448" cy="16344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18834" y="1089093"/>
              <a:ext cx="211001" cy="163962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8639509" y="1000130"/>
            <a:ext cx="6248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B0F0"/>
                </a:solidFill>
                <a:latin typeface="Calibri"/>
                <a:cs typeface="Calibri"/>
              </a:rPr>
              <a:t>CRANI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835" y="243549"/>
            <a:ext cx="55772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2340" algn="l"/>
                <a:tab pos="2578100" algn="l"/>
                <a:tab pos="3375025" algn="l"/>
              </a:tabLst>
            </a:pPr>
            <a:r>
              <a:rPr sz="4000" b="1" spc="-10" dirty="0">
                <a:solidFill>
                  <a:srgbClr val="FFC000"/>
                </a:solidFill>
                <a:latin typeface="Calibri"/>
                <a:cs typeface="Calibri"/>
              </a:rPr>
              <a:t>EL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OSSO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D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E	</a:t>
            </a:r>
            <a:r>
              <a:rPr sz="4000" b="1" spc="-295" dirty="0">
                <a:solidFill>
                  <a:srgbClr val="FFC000"/>
                </a:solidFill>
                <a:latin typeface="Calibri"/>
                <a:cs typeface="Calibri"/>
              </a:rPr>
              <a:t>L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’</a:t>
            </a:r>
            <a:r>
              <a:rPr sz="4000" b="1" spc="-75" dirty="0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QUELET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257669" y="978569"/>
            <a:ext cx="3713479" cy="5814060"/>
            <a:chOff x="5257669" y="978569"/>
            <a:chExt cx="3713479" cy="58140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57669" y="978569"/>
              <a:ext cx="1754247" cy="581363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544890" y="2777270"/>
              <a:ext cx="1456690" cy="12700"/>
            </a:xfrm>
            <a:custGeom>
              <a:avLst/>
              <a:gdLst/>
              <a:ahLst/>
              <a:cxnLst/>
              <a:rect l="l" t="t" r="r" b="b"/>
              <a:pathLst>
                <a:path w="1456690" h="12700">
                  <a:moveTo>
                    <a:pt x="0" y="12657"/>
                  </a:moveTo>
                  <a:lnTo>
                    <a:pt x="1456115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00496" y="2708750"/>
              <a:ext cx="163444" cy="16344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81408" y="2695291"/>
              <a:ext cx="211542" cy="163957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416488" y="3237792"/>
              <a:ext cx="1007110" cy="12065"/>
            </a:xfrm>
            <a:custGeom>
              <a:avLst/>
              <a:gdLst/>
              <a:ahLst/>
              <a:cxnLst/>
              <a:rect l="l" t="t" r="r" b="b"/>
              <a:pathLst>
                <a:path w="1007109" h="12064">
                  <a:moveTo>
                    <a:pt x="0" y="11706"/>
                  </a:moveTo>
                  <a:lnTo>
                    <a:pt x="1007011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72097" y="3168506"/>
              <a:ext cx="163440" cy="16344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403718" y="3155815"/>
              <a:ext cx="211721" cy="16395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6272117" y="2425185"/>
              <a:ext cx="2506980" cy="12700"/>
            </a:xfrm>
            <a:custGeom>
              <a:avLst/>
              <a:gdLst/>
              <a:ahLst/>
              <a:cxnLst/>
              <a:rect l="l" t="t" r="r" b="b"/>
              <a:pathLst>
                <a:path w="2506979" h="12700">
                  <a:moveTo>
                    <a:pt x="0" y="12493"/>
                  </a:moveTo>
                  <a:lnTo>
                    <a:pt x="2506927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27719" y="2356267"/>
              <a:ext cx="163447" cy="163447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759681" y="2343205"/>
              <a:ext cx="211313" cy="16396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528945" y="3660293"/>
              <a:ext cx="421005" cy="8890"/>
            </a:xfrm>
            <a:custGeom>
              <a:avLst/>
              <a:gdLst/>
              <a:ahLst/>
              <a:cxnLst/>
              <a:rect l="l" t="t" r="r" b="b"/>
              <a:pathLst>
                <a:path w="421004" h="8889">
                  <a:moveTo>
                    <a:pt x="-19049" y="4253"/>
                  </a:moveTo>
                  <a:lnTo>
                    <a:pt x="440034" y="4253"/>
                  </a:lnTo>
                </a:path>
              </a:pathLst>
            </a:custGeom>
            <a:ln w="4660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84572" y="3588354"/>
              <a:ext cx="163423" cy="16342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929607" y="3578325"/>
              <a:ext cx="212237" cy="163936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6653387" y="2079421"/>
              <a:ext cx="669925" cy="3175"/>
            </a:xfrm>
            <a:custGeom>
              <a:avLst/>
              <a:gdLst/>
              <a:ahLst/>
              <a:cxnLst/>
              <a:rect l="l" t="t" r="r" b="b"/>
              <a:pathLst>
                <a:path w="669925" h="3175">
                  <a:moveTo>
                    <a:pt x="0" y="3098"/>
                  </a:moveTo>
                  <a:lnTo>
                    <a:pt x="669924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508989" y="2001086"/>
              <a:ext cx="163447" cy="163447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303971" y="1997440"/>
              <a:ext cx="211290" cy="163960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7291607" y="1800277"/>
            <a:ext cx="2602230" cy="203200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73685">
              <a:lnSpc>
                <a:spcPct val="100000"/>
              </a:lnSpc>
              <a:spcBef>
                <a:spcPts val="765"/>
              </a:spcBef>
            </a:pPr>
            <a:r>
              <a:rPr sz="1800" b="1" spc="-15" dirty="0">
                <a:solidFill>
                  <a:srgbClr val="00B050"/>
                </a:solidFill>
                <a:latin typeface="Calibri"/>
                <a:cs typeface="Calibri"/>
              </a:rPr>
              <a:t>CLAVÍCULA</a:t>
            </a:r>
            <a:endParaRPr sz="1800" dirty="0">
              <a:solidFill>
                <a:srgbClr val="00B050"/>
              </a:solidFill>
              <a:latin typeface="Calibri"/>
              <a:cs typeface="Calibri"/>
            </a:endParaRPr>
          </a:p>
          <a:p>
            <a:pPr marL="1023619" marR="145415" indent="705485">
              <a:lnSpc>
                <a:spcPts val="2860"/>
              </a:lnSpc>
              <a:spcBef>
                <a:spcPts val="175"/>
              </a:spcBef>
            </a:pPr>
            <a:r>
              <a:rPr sz="1800" b="1" spc="-20" dirty="0">
                <a:solidFill>
                  <a:srgbClr val="00B050"/>
                </a:solidFill>
                <a:latin typeface="Calibri"/>
                <a:cs typeface="Calibri"/>
              </a:rPr>
              <a:t>ES</a:t>
            </a:r>
            <a:r>
              <a:rPr sz="1800" b="1" spc="-5" dirty="0">
                <a:solidFill>
                  <a:srgbClr val="00B050"/>
                </a:solidFill>
                <a:latin typeface="Calibri"/>
                <a:cs typeface="Calibri"/>
              </a:rPr>
              <a:t>TERN  </a:t>
            </a:r>
            <a:r>
              <a:rPr sz="1800" b="1" spc="-10" dirty="0">
                <a:solidFill>
                  <a:srgbClr val="00B050"/>
                </a:solidFill>
                <a:latin typeface="Calibri"/>
                <a:cs typeface="Calibri"/>
              </a:rPr>
              <a:t>COSTELLES</a:t>
            </a:r>
            <a:endParaRPr sz="1800" dirty="0">
              <a:solidFill>
                <a:srgbClr val="00B050"/>
              </a:solidFill>
              <a:latin typeface="Calibri"/>
              <a:cs typeface="Calibri"/>
            </a:endParaRPr>
          </a:p>
          <a:p>
            <a:pPr marL="12700" marR="5080" indent="433070">
              <a:lnSpc>
                <a:spcPts val="3670"/>
              </a:lnSpc>
            </a:pPr>
            <a:r>
              <a:rPr sz="1800" b="1" spc="-15" dirty="0">
                <a:solidFill>
                  <a:srgbClr val="00B050"/>
                </a:solidFill>
                <a:latin typeface="Calibri"/>
                <a:cs typeface="Calibri"/>
              </a:rPr>
              <a:t>COLUMNA </a:t>
            </a:r>
            <a:r>
              <a:rPr sz="1800" b="1" spc="-10" dirty="0">
                <a:solidFill>
                  <a:srgbClr val="00B050"/>
                </a:solidFill>
                <a:latin typeface="Calibri"/>
                <a:cs typeface="Calibri"/>
              </a:rPr>
              <a:t>VERTEBRAL</a:t>
            </a:r>
            <a:r>
              <a:rPr sz="1800" b="1" spc="-1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1800" b="1" spc="-39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1800" b="1" spc="-30" dirty="0">
                <a:solidFill>
                  <a:srgbClr val="00B050"/>
                </a:solidFill>
                <a:latin typeface="Calibri"/>
                <a:cs typeface="Calibri"/>
              </a:rPr>
              <a:t>PELVIS</a:t>
            </a:r>
            <a:endParaRPr sz="1800" dirty="0">
              <a:solidFill>
                <a:srgbClr val="00B050"/>
              </a:solidFill>
              <a:latin typeface="Calibri"/>
              <a:cs typeface="Calibri"/>
            </a:endParaRPr>
          </a:p>
        </p:txBody>
      </p:sp>
      <p:pic>
        <p:nvPicPr>
          <p:cNvPr id="21" name="object 2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835" y="243549"/>
            <a:ext cx="55772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2340" algn="l"/>
                <a:tab pos="2578100" algn="l"/>
                <a:tab pos="3375025" algn="l"/>
              </a:tabLst>
            </a:pPr>
            <a:r>
              <a:rPr sz="4000" b="1" spc="-10" dirty="0">
                <a:solidFill>
                  <a:srgbClr val="FFC000"/>
                </a:solidFill>
                <a:latin typeface="Calibri"/>
                <a:cs typeface="Calibri"/>
              </a:rPr>
              <a:t>EL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OSSO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D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E	</a:t>
            </a:r>
            <a:r>
              <a:rPr sz="4000" b="1" spc="-295" dirty="0">
                <a:solidFill>
                  <a:srgbClr val="FFC000"/>
                </a:solidFill>
                <a:latin typeface="Calibri"/>
                <a:cs typeface="Calibri"/>
              </a:rPr>
              <a:t>L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’</a:t>
            </a:r>
            <a:r>
              <a:rPr sz="4000" b="1" spc="-75" dirty="0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QUELET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565911" y="978569"/>
            <a:ext cx="3446145" cy="5814060"/>
            <a:chOff x="3565911" y="978569"/>
            <a:chExt cx="3446145" cy="58140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57669" y="978569"/>
              <a:ext cx="1754247" cy="581363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757863" y="2775283"/>
              <a:ext cx="1616075" cy="0"/>
            </a:xfrm>
            <a:custGeom>
              <a:avLst/>
              <a:gdLst/>
              <a:ahLst/>
              <a:cxnLst/>
              <a:rect l="l" t="t" r="r" b="b"/>
              <a:pathLst>
                <a:path w="1616075">
                  <a:moveTo>
                    <a:pt x="1615495" y="0"/>
                  </a:moveTo>
                  <a:lnTo>
                    <a:pt x="0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54308" y="2693559"/>
              <a:ext cx="163448" cy="16344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65911" y="2693302"/>
              <a:ext cx="211001" cy="16396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478478" y="3339591"/>
              <a:ext cx="766445" cy="0"/>
            </a:xfrm>
            <a:custGeom>
              <a:avLst/>
              <a:gdLst/>
              <a:ahLst/>
              <a:cxnLst/>
              <a:rect l="l" t="t" r="r" b="b"/>
              <a:pathLst>
                <a:path w="766445">
                  <a:moveTo>
                    <a:pt x="766180" y="0"/>
                  </a:moveTo>
                  <a:lnTo>
                    <a:pt x="0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25609" y="3257867"/>
              <a:ext cx="163448" cy="16344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86526" y="3257610"/>
              <a:ext cx="211001" cy="163961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5048068" y="3735399"/>
              <a:ext cx="292735" cy="635"/>
            </a:xfrm>
            <a:custGeom>
              <a:avLst/>
              <a:gdLst/>
              <a:ahLst/>
              <a:cxnLst/>
              <a:rect l="l" t="t" r="r" b="b"/>
              <a:pathLst>
                <a:path w="292735" h="635">
                  <a:moveTo>
                    <a:pt x="-19049" y="79"/>
                  </a:moveTo>
                  <a:lnTo>
                    <a:pt x="311527" y="79"/>
                  </a:lnTo>
                </a:path>
              </a:pathLst>
            </a:custGeom>
            <a:ln w="3825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21495" y="3653868"/>
              <a:ext cx="163448" cy="16344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856116" y="3653418"/>
              <a:ext cx="211035" cy="163961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2622265" y="2622915"/>
            <a:ext cx="2098040" cy="1249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7030A0"/>
                </a:solidFill>
                <a:latin typeface="Calibri"/>
                <a:cs typeface="Calibri"/>
              </a:rPr>
              <a:t>HÚMER</a:t>
            </a:r>
            <a:endParaRPr sz="1800" dirty="0">
              <a:solidFill>
                <a:srgbClr val="7030A0"/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50" dirty="0">
              <a:latin typeface="Calibri"/>
              <a:cs typeface="Calibri"/>
            </a:endParaRPr>
          </a:p>
          <a:p>
            <a:pPr marL="66675" algn="ctr">
              <a:lnSpc>
                <a:spcPct val="100000"/>
              </a:lnSpc>
            </a:pPr>
            <a:r>
              <a:rPr sz="1800" b="1" spc="-5" dirty="0">
                <a:solidFill>
                  <a:srgbClr val="7030A0"/>
                </a:solidFill>
                <a:latin typeface="Calibri"/>
                <a:cs typeface="Calibri"/>
              </a:rPr>
              <a:t>RADI</a:t>
            </a:r>
            <a:endParaRPr sz="1800" dirty="0">
              <a:solidFill>
                <a:srgbClr val="7030A0"/>
              </a:solidFill>
              <a:latin typeface="Calibri"/>
              <a:cs typeface="Calibri"/>
            </a:endParaRPr>
          </a:p>
          <a:p>
            <a:pPr marL="1499870" algn="ctr">
              <a:lnSpc>
                <a:spcPct val="100000"/>
              </a:lnSpc>
              <a:spcBef>
                <a:spcPts val="875"/>
              </a:spcBef>
            </a:pPr>
            <a:r>
              <a:rPr sz="1800" b="1" spc="-5" dirty="0">
                <a:solidFill>
                  <a:srgbClr val="7030A0"/>
                </a:solidFill>
                <a:latin typeface="Calibri"/>
                <a:cs typeface="Calibri"/>
              </a:rPr>
              <a:t>CÚBIT</a:t>
            </a:r>
            <a:endParaRPr sz="1800" dirty="0">
              <a:solidFill>
                <a:srgbClr val="7030A0"/>
              </a:solidFill>
              <a:latin typeface="Calibri"/>
              <a:cs typeface="Calibri"/>
            </a:endParaRPr>
          </a:p>
        </p:txBody>
      </p:sp>
      <p:pic>
        <p:nvPicPr>
          <p:cNvPr id="15" name="object 1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835" y="243549"/>
            <a:ext cx="55772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2340" algn="l"/>
                <a:tab pos="2578100" algn="l"/>
                <a:tab pos="3375025" algn="l"/>
              </a:tabLst>
            </a:pPr>
            <a:r>
              <a:rPr sz="4000" b="1" spc="-10" dirty="0">
                <a:solidFill>
                  <a:srgbClr val="FFC000"/>
                </a:solidFill>
                <a:latin typeface="Calibri"/>
                <a:cs typeface="Calibri"/>
              </a:rPr>
              <a:t>EL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OSSO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S	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D</a:t>
            </a:r>
            <a:r>
              <a:rPr sz="4000" b="1" dirty="0">
                <a:solidFill>
                  <a:srgbClr val="FFC000"/>
                </a:solidFill>
                <a:latin typeface="Calibri"/>
                <a:cs typeface="Calibri"/>
              </a:rPr>
              <a:t>E	</a:t>
            </a:r>
            <a:r>
              <a:rPr sz="4000" b="1" spc="-295" dirty="0">
                <a:solidFill>
                  <a:srgbClr val="FFC000"/>
                </a:solidFill>
                <a:latin typeface="Calibri"/>
                <a:cs typeface="Calibri"/>
              </a:rPr>
              <a:t>L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’</a:t>
            </a:r>
            <a:r>
              <a:rPr sz="4000" b="1" spc="-75" dirty="0">
                <a:solidFill>
                  <a:srgbClr val="FFC000"/>
                </a:solidFill>
                <a:latin typeface="Calibri"/>
                <a:cs typeface="Calibri"/>
              </a:rPr>
              <a:t>E</a:t>
            </a:r>
            <a:r>
              <a:rPr sz="4000" b="1" spc="-5" dirty="0">
                <a:solidFill>
                  <a:srgbClr val="FFC000"/>
                </a:solidFill>
                <a:latin typeface="Calibri"/>
                <a:cs typeface="Calibri"/>
              </a:rPr>
              <a:t>QUELET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257669" y="978569"/>
            <a:ext cx="3481070" cy="5814060"/>
            <a:chOff x="5257669" y="978569"/>
            <a:chExt cx="3481070" cy="58140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57669" y="978569"/>
              <a:ext cx="1754247" cy="581363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528945" y="4558435"/>
              <a:ext cx="421005" cy="8890"/>
            </a:xfrm>
            <a:custGeom>
              <a:avLst/>
              <a:gdLst/>
              <a:ahLst/>
              <a:cxnLst/>
              <a:rect l="l" t="t" r="r" b="b"/>
              <a:pathLst>
                <a:path w="421004" h="8889">
                  <a:moveTo>
                    <a:pt x="-19049" y="4253"/>
                  </a:moveTo>
                  <a:lnTo>
                    <a:pt x="440034" y="4253"/>
                  </a:lnTo>
                </a:path>
              </a:pathLst>
            </a:custGeom>
            <a:ln w="4660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84572" y="4486496"/>
              <a:ext cx="163423" cy="16342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29607" y="4476467"/>
              <a:ext cx="212237" cy="16393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424519" y="5509747"/>
              <a:ext cx="1456690" cy="13335"/>
            </a:xfrm>
            <a:custGeom>
              <a:avLst/>
              <a:gdLst/>
              <a:ahLst/>
              <a:cxnLst/>
              <a:rect l="l" t="t" r="r" b="b"/>
              <a:pathLst>
                <a:path w="1456690" h="13335">
                  <a:moveTo>
                    <a:pt x="0" y="12770"/>
                  </a:moveTo>
                  <a:lnTo>
                    <a:pt x="1456175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80125" y="5441345"/>
              <a:ext cx="163443" cy="16344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861093" y="5427768"/>
              <a:ext cx="211546" cy="163957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6480665" y="6176211"/>
              <a:ext cx="2066289" cy="0"/>
            </a:xfrm>
            <a:custGeom>
              <a:avLst/>
              <a:gdLst/>
              <a:ahLst/>
              <a:cxnLst/>
              <a:rect l="l" t="t" r="r" b="b"/>
              <a:pathLst>
                <a:path w="2066290">
                  <a:moveTo>
                    <a:pt x="0" y="0"/>
                  </a:moveTo>
                  <a:lnTo>
                    <a:pt x="2065764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36266" y="6094486"/>
              <a:ext cx="163448" cy="16344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527379" y="6094230"/>
              <a:ext cx="211001" cy="163961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7267732" y="4341889"/>
            <a:ext cx="7188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0066"/>
                </a:solidFill>
                <a:latin typeface="Calibri"/>
                <a:cs typeface="Calibri"/>
              </a:rPr>
              <a:t>FÈMUR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182312" y="5339332"/>
            <a:ext cx="1209675" cy="968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66"/>
                </a:solidFill>
                <a:latin typeface="Calibri"/>
                <a:cs typeface="Calibri"/>
              </a:rPr>
              <a:t>PERONÉ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00">
              <a:latin typeface="Calibri"/>
              <a:cs typeface="Calibri"/>
            </a:endParaRPr>
          </a:p>
          <a:p>
            <a:pPr marL="694690">
              <a:lnSpc>
                <a:spcPct val="100000"/>
              </a:lnSpc>
            </a:pPr>
            <a:r>
              <a:rPr sz="1800" b="1" spc="-5" dirty="0">
                <a:solidFill>
                  <a:srgbClr val="FF0066"/>
                </a:solidFill>
                <a:latin typeface="Calibri"/>
                <a:cs typeface="Calibri"/>
              </a:rPr>
              <a:t>TÍBIA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6" name="object 1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5324" y="3097086"/>
            <a:ext cx="4592955" cy="93091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3200" spc="-10" dirty="0">
                <a:solidFill>
                  <a:srgbClr val="FFC000"/>
                </a:solidFill>
                <a:latin typeface="Calibri"/>
                <a:cs typeface="Calibri"/>
              </a:rPr>
              <a:t>ARTICULACIONS.</a:t>
            </a:r>
            <a:endParaRPr sz="3200">
              <a:latin typeface="Calibri"/>
              <a:cs typeface="Calibri"/>
            </a:endParaRPr>
          </a:p>
          <a:p>
            <a:pPr marL="48895">
              <a:lnSpc>
                <a:spcPct val="100000"/>
              </a:lnSpc>
              <a:spcBef>
                <a:spcPts val="345"/>
              </a:spcBef>
            </a:pPr>
            <a:r>
              <a:rPr sz="2000" spc="-5" dirty="0">
                <a:latin typeface="Calibri"/>
                <a:cs typeface="Calibri"/>
              </a:rPr>
              <a:t>Són </a:t>
            </a:r>
            <a:r>
              <a:rPr sz="20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els</a:t>
            </a:r>
            <a:r>
              <a:rPr sz="2000" b="1" i="1" u="heavy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 punts </a:t>
            </a:r>
            <a:r>
              <a:rPr sz="20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on </a:t>
            </a:r>
            <a:r>
              <a:rPr sz="2000" b="1" i="1" u="heavy" spc="-2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s’uneixen</a:t>
            </a:r>
            <a:r>
              <a:rPr sz="2000" b="1" i="1" spc="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dos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</a:t>
            </a:r>
            <a:r>
              <a:rPr sz="2000" spc="-5" dirty="0">
                <a:latin typeface="Calibri"/>
                <a:cs typeface="Calibri"/>
              </a:rPr>
              <a:t> més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ossos</a:t>
            </a:r>
            <a:r>
              <a:rPr sz="2000" b="1" i="1" spc="-5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057255" y="139616"/>
            <a:ext cx="626110" cy="6422390"/>
            <a:chOff x="5057255" y="139616"/>
            <a:chExt cx="626110" cy="6422390"/>
          </a:xfrm>
        </p:grpSpPr>
        <p:sp>
          <p:nvSpPr>
            <p:cNvPr id="4" name="object 4"/>
            <p:cNvSpPr/>
            <p:nvPr/>
          </p:nvSpPr>
          <p:spPr>
            <a:xfrm>
              <a:off x="5057255" y="3980949"/>
              <a:ext cx="67945" cy="22860"/>
            </a:xfrm>
            <a:custGeom>
              <a:avLst/>
              <a:gdLst/>
              <a:ahLst/>
              <a:cxnLst/>
              <a:rect l="l" t="t" r="r" b="b"/>
              <a:pathLst>
                <a:path w="67945" h="22860">
                  <a:moveTo>
                    <a:pt x="67814" y="22860"/>
                  </a:moveTo>
                  <a:lnTo>
                    <a:pt x="0" y="22860"/>
                  </a:lnTo>
                  <a:lnTo>
                    <a:pt x="0" y="0"/>
                  </a:lnTo>
                  <a:lnTo>
                    <a:pt x="67814" y="0"/>
                  </a:lnTo>
                  <a:lnTo>
                    <a:pt x="67814" y="228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086762" y="144379"/>
              <a:ext cx="591820" cy="6412865"/>
            </a:xfrm>
            <a:custGeom>
              <a:avLst/>
              <a:gdLst/>
              <a:ahLst/>
              <a:cxnLst/>
              <a:rect l="l" t="t" r="r" b="b"/>
              <a:pathLst>
                <a:path w="591820" h="6412865">
                  <a:moveTo>
                    <a:pt x="591671" y="6412803"/>
                  </a:moveTo>
                  <a:lnTo>
                    <a:pt x="518829" y="6399387"/>
                  </a:lnTo>
                  <a:lnTo>
                    <a:pt x="452597" y="6361336"/>
                  </a:lnTo>
                  <a:lnTo>
                    <a:pt x="422654" y="6334101"/>
                  </a:lnTo>
                  <a:lnTo>
                    <a:pt x="395195" y="6301942"/>
                  </a:lnTo>
                  <a:lnTo>
                    <a:pt x="370498" y="6265270"/>
                  </a:lnTo>
                  <a:lnTo>
                    <a:pt x="348839" y="6224498"/>
                  </a:lnTo>
                  <a:lnTo>
                    <a:pt x="330497" y="6180037"/>
                  </a:lnTo>
                  <a:lnTo>
                    <a:pt x="315748" y="6132298"/>
                  </a:lnTo>
                  <a:lnTo>
                    <a:pt x="304870" y="6081694"/>
                  </a:lnTo>
                  <a:lnTo>
                    <a:pt x="298140" y="6028635"/>
                  </a:lnTo>
                  <a:lnTo>
                    <a:pt x="295835" y="5973534"/>
                  </a:lnTo>
                  <a:lnTo>
                    <a:pt x="295835" y="3676259"/>
                  </a:lnTo>
                  <a:lnTo>
                    <a:pt x="293530" y="3621159"/>
                  </a:lnTo>
                  <a:lnTo>
                    <a:pt x="286800" y="3568100"/>
                  </a:lnTo>
                  <a:lnTo>
                    <a:pt x="275922" y="3517496"/>
                  </a:lnTo>
                  <a:lnTo>
                    <a:pt x="261173" y="3469757"/>
                  </a:lnTo>
                  <a:lnTo>
                    <a:pt x="242831" y="3425296"/>
                  </a:lnTo>
                  <a:lnTo>
                    <a:pt x="221173" y="3384523"/>
                  </a:lnTo>
                  <a:lnTo>
                    <a:pt x="196476" y="3347852"/>
                  </a:lnTo>
                  <a:lnTo>
                    <a:pt x="169017" y="3315693"/>
                  </a:lnTo>
                  <a:lnTo>
                    <a:pt x="139073" y="3288458"/>
                  </a:lnTo>
                  <a:lnTo>
                    <a:pt x="106923" y="3266558"/>
                  </a:lnTo>
                  <a:lnTo>
                    <a:pt x="37109" y="3240413"/>
                  </a:lnTo>
                  <a:lnTo>
                    <a:pt x="0" y="3236990"/>
                  </a:lnTo>
                  <a:lnTo>
                    <a:pt x="72842" y="3223575"/>
                  </a:lnTo>
                  <a:lnTo>
                    <a:pt x="139073" y="3185523"/>
                  </a:lnTo>
                  <a:lnTo>
                    <a:pt x="169017" y="3158288"/>
                  </a:lnTo>
                  <a:lnTo>
                    <a:pt x="196476" y="3126129"/>
                  </a:lnTo>
                  <a:lnTo>
                    <a:pt x="221173" y="3089457"/>
                  </a:lnTo>
                  <a:lnTo>
                    <a:pt x="242831" y="3048685"/>
                  </a:lnTo>
                  <a:lnTo>
                    <a:pt x="261173" y="3004224"/>
                  </a:lnTo>
                  <a:lnTo>
                    <a:pt x="275922" y="2956485"/>
                  </a:lnTo>
                  <a:lnTo>
                    <a:pt x="286800" y="2905881"/>
                  </a:lnTo>
                  <a:lnTo>
                    <a:pt x="293530" y="2852822"/>
                  </a:lnTo>
                  <a:lnTo>
                    <a:pt x="295835" y="2797721"/>
                  </a:lnTo>
                  <a:lnTo>
                    <a:pt x="295835" y="439269"/>
                  </a:lnTo>
                  <a:lnTo>
                    <a:pt x="298140" y="384168"/>
                  </a:lnTo>
                  <a:lnTo>
                    <a:pt x="304870" y="331109"/>
                  </a:lnTo>
                  <a:lnTo>
                    <a:pt x="315748" y="280505"/>
                  </a:lnTo>
                  <a:lnTo>
                    <a:pt x="330497" y="232766"/>
                  </a:lnTo>
                  <a:lnTo>
                    <a:pt x="348839" y="188305"/>
                  </a:lnTo>
                  <a:lnTo>
                    <a:pt x="370498" y="147533"/>
                  </a:lnTo>
                  <a:lnTo>
                    <a:pt x="395195" y="110861"/>
                  </a:lnTo>
                  <a:lnTo>
                    <a:pt x="422654" y="78702"/>
                  </a:lnTo>
                  <a:lnTo>
                    <a:pt x="452597" y="51467"/>
                  </a:lnTo>
                  <a:lnTo>
                    <a:pt x="484748" y="29567"/>
                  </a:lnTo>
                  <a:lnTo>
                    <a:pt x="554562" y="3422"/>
                  </a:lnTo>
                  <a:lnTo>
                    <a:pt x="591671" y="0"/>
                  </a:lnTo>
                </a:path>
              </a:pathLst>
            </a:custGeom>
            <a:ln w="9524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03047" y="1431786"/>
            <a:ext cx="565488" cy="56548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59381" y="1453376"/>
            <a:ext cx="577113" cy="531443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117193" y="3657750"/>
            <a:ext cx="597547" cy="564632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506404" y="6080413"/>
            <a:ext cx="429120" cy="583730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625243" y="344707"/>
            <a:ext cx="4098925" cy="889000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  <a:tabLst>
                <a:tab pos="447675" algn="l"/>
              </a:tabLst>
            </a:pPr>
            <a:r>
              <a:rPr sz="4200" spc="-7" baseline="-1984" dirty="0">
                <a:solidFill>
                  <a:srgbClr val="FFC000"/>
                </a:solidFill>
                <a:latin typeface="Calibri"/>
                <a:cs typeface="Calibri"/>
              </a:rPr>
              <a:t>1-	</a:t>
            </a:r>
            <a:r>
              <a:rPr sz="2800" spc="-10" dirty="0">
                <a:solidFill>
                  <a:srgbClr val="FFC000"/>
                </a:solidFill>
                <a:latin typeface="Calibri"/>
                <a:cs typeface="Calibri"/>
              </a:rPr>
              <a:t>ARTICULACIONS</a:t>
            </a:r>
            <a:r>
              <a:rPr sz="2800" spc="-6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C000"/>
                </a:solidFill>
                <a:latin typeface="Calibri"/>
                <a:cs typeface="Calibri"/>
              </a:rPr>
              <a:t>MÒBILS.</a:t>
            </a:r>
            <a:endParaRPr sz="2800">
              <a:latin typeface="Calibri"/>
              <a:cs typeface="Calibri"/>
            </a:endParaRPr>
          </a:p>
          <a:p>
            <a:pPr marL="402590">
              <a:lnSpc>
                <a:spcPct val="100000"/>
              </a:lnSpc>
              <a:spcBef>
                <a:spcPts val="500"/>
              </a:spcBef>
            </a:pPr>
            <a:r>
              <a:rPr sz="1800" spc="-15" dirty="0">
                <a:latin typeface="Calibri"/>
                <a:cs typeface="Calibri"/>
              </a:rPr>
              <a:t>Permeten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moure</a:t>
            </a:r>
            <a:r>
              <a:rPr sz="1800" b="1" i="1" u="heavy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 fàcilment</a:t>
            </a:r>
            <a:r>
              <a:rPr sz="1800" b="1" i="1" spc="1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els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ossos.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21110" y="2548572"/>
            <a:ext cx="3883660" cy="899160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25"/>
              </a:spcBef>
              <a:tabLst>
                <a:tab pos="594995" algn="l"/>
              </a:tabLst>
            </a:pPr>
            <a:r>
              <a:rPr sz="4200" spc="-7" baseline="1984" dirty="0">
                <a:solidFill>
                  <a:srgbClr val="FFC000"/>
                </a:solidFill>
                <a:latin typeface="Calibri"/>
                <a:cs typeface="Calibri"/>
              </a:rPr>
              <a:t>2-	</a:t>
            </a:r>
            <a:r>
              <a:rPr sz="2800" spc="-10" dirty="0">
                <a:solidFill>
                  <a:srgbClr val="FFC000"/>
                </a:solidFill>
                <a:latin typeface="Calibri"/>
                <a:cs typeface="Calibri"/>
              </a:rPr>
              <a:t>ARTICULACIONS</a:t>
            </a:r>
            <a:r>
              <a:rPr sz="2800" spc="-6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C000"/>
                </a:solidFill>
                <a:latin typeface="Calibri"/>
                <a:cs typeface="Calibri"/>
              </a:rPr>
              <a:t>FIXES.</a:t>
            </a:r>
            <a:endParaRPr sz="2800">
              <a:latin typeface="Calibri"/>
              <a:cs typeface="Calibri"/>
            </a:endParaRPr>
          </a:p>
          <a:p>
            <a:pPr marL="539115">
              <a:lnSpc>
                <a:spcPct val="100000"/>
              </a:lnSpc>
              <a:spcBef>
                <a:spcPts val="530"/>
              </a:spcBef>
            </a:pPr>
            <a:r>
              <a:rPr sz="18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NO</a:t>
            </a:r>
            <a:r>
              <a:rPr sz="1800" b="1" i="1" spc="-1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Permeten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b="1" i="1" u="heavy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moviment</a:t>
            </a:r>
            <a:r>
              <a:rPr sz="1800" spc="-1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108591" y="3404032"/>
            <a:ext cx="52069" cy="20955"/>
          </a:xfrm>
          <a:custGeom>
            <a:avLst/>
            <a:gdLst/>
            <a:ahLst/>
            <a:cxnLst/>
            <a:rect l="l" t="t" r="r" b="b"/>
            <a:pathLst>
              <a:path w="52070" h="20954">
                <a:moveTo>
                  <a:pt x="51680" y="20574"/>
                </a:moveTo>
                <a:lnTo>
                  <a:pt x="0" y="20574"/>
                </a:lnTo>
                <a:lnTo>
                  <a:pt x="0" y="0"/>
                </a:lnTo>
                <a:lnTo>
                  <a:pt x="51680" y="0"/>
                </a:lnTo>
                <a:lnTo>
                  <a:pt x="51680" y="205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63100" y="3404032"/>
            <a:ext cx="52069" cy="20955"/>
          </a:xfrm>
          <a:custGeom>
            <a:avLst/>
            <a:gdLst/>
            <a:ahLst/>
            <a:cxnLst/>
            <a:rect l="l" t="t" r="r" b="b"/>
            <a:pathLst>
              <a:path w="52070" h="20954">
                <a:moveTo>
                  <a:pt x="51680" y="20574"/>
                </a:moveTo>
                <a:lnTo>
                  <a:pt x="0" y="20574"/>
                </a:lnTo>
                <a:lnTo>
                  <a:pt x="0" y="0"/>
                </a:lnTo>
                <a:lnTo>
                  <a:pt x="51680" y="0"/>
                </a:lnTo>
                <a:lnTo>
                  <a:pt x="51680" y="205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015194" y="1547946"/>
            <a:ext cx="1169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Calibri"/>
                <a:cs typeface="Calibri"/>
              </a:rPr>
              <a:t>Per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exemple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345625" y="1618207"/>
            <a:ext cx="537210" cy="220979"/>
            <a:chOff x="7345625" y="1618207"/>
            <a:chExt cx="537210" cy="220979"/>
          </a:xfrm>
        </p:grpSpPr>
        <p:sp>
          <p:nvSpPr>
            <p:cNvPr id="16" name="object 16"/>
            <p:cNvSpPr/>
            <p:nvPr/>
          </p:nvSpPr>
          <p:spPr>
            <a:xfrm>
              <a:off x="7351975" y="1624557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80">
                  <a:moveTo>
                    <a:pt x="419924" y="208079"/>
                  </a:moveTo>
                  <a:lnTo>
                    <a:pt x="419924" y="156059"/>
                  </a:lnTo>
                  <a:lnTo>
                    <a:pt x="0" y="156059"/>
                  </a:lnTo>
                  <a:lnTo>
                    <a:pt x="0" y="52019"/>
                  </a:lnTo>
                  <a:lnTo>
                    <a:pt x="419924" y="52019"/>
                  </a:lnTo>
                  <a:lnTo>
                    <a:pt x="419924" y="0"/>
                  </a:lnTo>
                  <a:lnTo>
                    <a:pt x="523963" y="104039"/>
                  </a:lnTo>
                  <a:lnTo>
                    <a:pt x="419924" y="208079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51975" y="1624557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80">
                  <a:moveTo>
                    <a:pt x="0" y="52019"/>
                  </a:moveTo>
                  <a:lnTo>
                    <a:pt x="419924" y="52019"/>
                  </a:lnTo>
                  <a:lnTo>
                    <a:pt x="419924" y="0"/>
                  </a:lnTo>
                  <a:lnTo>
                    <a:pt x="523963" y="104039"/>
                  </a:lnTo>
                  <a:lnTo>
                    <a:pt x="419924" y="208079"/>
                  </a:lnTo>
                  <a:lnTo>
                    <a:pt x="419924" y="156059"/>
                  </a:lnTo>
                  <a:lnTo>
                    <a:pt x="0" y="156059"/>
                  </a:lnTo>
                  <a:lnTo>
                    <a:pt x="0" y="52019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110250" y="3727900"/>
            <a:ext cx="1169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Calibri"/>
                <a:cs typeface="Calibri"/>
              </a:rPr>
              <a:t>Per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exemple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440679" y="3798160"/>
            <a:ext cx="537210" cy="220979"/>
            <a:chOff x="7440679" y="3798160"/>
            <a:chExt cx="537210" cy="220979"/>
          </a:xfrm>
        </p:grpSpPr>
        <p:sp>
          <p:nvSpPr>
            <p:cNvPr id="20" name="object 20"/>
            <p:cNvSpPr/>
            <p:nvPr/>
          </p:nvSpPr>
          <p:spPr>
            <a:xfrm>
              <a:off x="7447029" y="3804510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419923" y="208079"/>
                  </a:moveTo>
                  <a:lnTo>
                    <a:pt x="419923" y="156059"/>
                  </a:lnTo>
                  <a:lnTo>
                    <a:pt x="0" y="156059"/>
                  </a:lnTo>
                  <a:lnTo>
                    <a:pt x="0" y="52019"/>
                  </a:lnTo>
                  <a:lnTo>
                    <a:pt x="419923" y="52019"/>
                  </a:lnTo>
                  <a:lnTo>
                    <a:pt x="419923" y="0"/>
                  </a:lnTo>
                  <a:lnTo>
                    <a:pt x="523963" y="104040"/>
                  </a:lnTo>
                  <a:lnTo>
                    <a:pt x="419923" y="208079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447029" y="3804510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0" y="52019"/>
                  </a:moveTo>
                  <a:lnTo>
                    <a:pt x="419923" y="52019"/>
                  </a:lnTo>
                  <a:lnTo>
                    <a:pt x="419923" y="0"/>
                  </a:lnTo>
                  <a:lnTo>
                    <a:pt x="523963" y="104040"/>
                  </a:lnTo>
                  <a:lnTo>
                    <a:pt x="419923" y="208079"/>
                  </a:lnTo>
                  <a:lnTo>
                    <a:pt x="419923" y="156059"/>
                  </a:lnTo>
                  <a:lnTo>
                    <a:pt x="0" y="156059"/>
                  </a:lnTo>
                  <a:lnTo>
                    <a:pt x="0" y="52019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7613371" y="6239521"/>
            <a:ext cx="537210" cy="220979"/>
            <a:chOff x="7613371" y="6239521"/>
            <a:chExt cx="537210" cy="220979"/>
          </a:xfrm>
        </p:grpSpPr>
        <p:sp>
          <p:nvSpPr>
            <p:cNvPr id="23" name="object 23"/>
            <p:cNvSpPr/>
            <p:nvPr/>
          </p:nvSpPr>
          <p:spPr>
            <a:xfrm>
              <a:off x="7619721" y="6245871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419923" y="208080"/>
                  </a:moveTo>
                  <a:lnTo>
                    <a:pt x="419923" y="156059"/>
                  </a:lnTo>
                  <a:lnTo>
                    <a:pt x="0" y="156059"/>
                  </a:lnTo>
                  <a:lnTo>
                    <a:pt x="0" y="52019"/>
                  </a:lnTo>
                  <a:lnTo>
                    <a:pt x="419923" y="52019"/>
                  </a:lnTo>
                  <a:lnTo>
                    <a:pt x="419923" y="0"/>
                  </a:lnTo>
                  <a:lnTo>
                    <a:pt x="523963" y="104039"/>
                  </a:lnTo>
                  <a:lnTo>
                    <a:pt x="419923" y="20808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619721" y="6245871"/>
              <a:ext cx="524510" cy="208279"/>
            </a:xfrm>
            <a:custGeom>
              <a:avLst/>
              <a:gdLst/>
              <a:ahLst/>
              <a:cxnLst/>
              <a:rect l="l" t="t" r="r" b="b"/>
              <a:pathLst>
                <a:path w="524509" h="208279">
                  <a:moveTo>
                    <a:pt x="0" y="52019"/>
                  </a:moveTo>
                  <a:lnTo>
                    <a:pt x="419923" y="52019"/>
                  </a:lnTo>
                  <a:lnTo>
                    <a:pt x="419923" y="0"/>
                  </a:lnTo>
                  <a:lnTo>
                    <a:pt x="523963" y="104039"/>
                  </a:lnTo>
                  <a:lnTo>
                    <a:pt x="419923" y="208080"/>
                  </a:lnTo>
                  <a:lnTo>
                    <a:pt x="419923" y="156059"/>
                  </a:lnTo>
                  <a:lnTo>
                    <a:pt x="0" y="156059"/>
                  </a:lnTo>
                  <a:lnTo>
                    <a:pt x="0" y="52019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641576" y="4276756"/>
            <a:ext cx="9902825" cy="2192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Calibri"/>
                <a:cs typeface="Calibri"/>
              </a:rPr>
              <a:t>Hi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diferents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00B0F0"/>
                </a:solidFill>
                <a:latin typeface="Calibri"/>
                <a:cs typeface="Calibri"/>
              </a:rPr>
              <a:t>tipus</a:t>
            </a:r>
            <a:r>
              <a:rPr sz="2000" b="1" i="1" spc="-2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00B0F0"/>
                </a:solidFill>
                <a:latin typeface="Calibri"/>
                <a:cs typeface="Calibri"/>
              </a:rPr>
              <a:t>d’articulacions</a:t>
            </a:r>
            <a:r>
              <a:rPr sz="2000" b="1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 marL="5050155">
              <a:lnSpc>
                <a:spcPct val="100000"/>
              </a:lnSpc>
              <a:spcBef>
                <a:spcPts val="1710"/>
              </a:spcBef>
              <a:tabLst>
                <a:tab pos="5520690" algn="l"/>
              </a:tabLst>
            </a:pPr>
            <a:r>
              <a:rPr sz="2800" spc="-5" dirty="0">
                <a:solidFill>
                  <a:srgbClr val="FFC000"/>
                </a:solidFill>
                <a:latin typeface="Calibri"/>
                <a:cs typeface="Calibri"/>
              </a:rPr>
              <a:t>3-	</a:t>
            </a:r>
            <a:r>
              <a:rPr sz="2800" spc="-10" dirty="0">
                <a:solidFill>
                  <a:srgbClr val="FFC000"/>
                </a:solidFill>
                <a:latin typeface="Calibri"/>
                <a:cs typeface="Calibri"/>
              </a:rPr>
              <a:t>ARTICULACIONS</a:t>
            </a:r>
            <a:r>
              <a:rPr sz="2800" spc="-6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C000"/>
                </a:solidFill>
                <a:latin typeface="Calibri"/>
                <a:cs typeface="Calibri"/>
              </a:rPr>
              <a:t>SEMIMÒBILS.</a:t>
            </a:r>
            <a:endParaRPr sz="2800">
              <a:latin typeface="Calibri"/>
              <a:cs typeface="Calibri"/>
            </a:endParaRPr>
          </a:p>
          <a:p>
            <a:pPr marL="5641340">
              <a:lnSpc>
                <a:spcPct val="100000"/>
              </a:lnSpc>
              <a:spcBef>
                <a:spcPts val="425"/>
              </a:spcBef>
            </a:pPr>
            <a:r>
              <a:rPr sz="1800" spc="-15" dirty="0">
                <a:latin typeface="Calibri"/>
                <a:cs typeface="Calibri"/>
              </a:rPr>
              <a:t>Permeten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un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b="1" i="1" u="heavy" spc="-10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moviment </a:t>
            </a:r>
            <a:r>
              <a:rPr sz="1800" b="1" i="1" u="heavy" spc="-5" dirty="0">
                <a:solidFill>
                  <a:srgbClr val="00B0F0"/>
                </a:solidFill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lleuger</a:t>
            </a:r>
            <a:r>
              <a:rPr sz="1800" b="1" i="1" u="heavy" spc="-5" dirty="0">
                <a:uFill>
                  <a:solidFill>
                    <a:srgbClr val="00B0F0"/>
                  </a:solidFill>
                </a:u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50">
              <a:latin typeface="Calibri"/>
              <a:cs typeface="Calibri"/>
            </a:endParaRPr>
          </a:p>
          <a:p>
            <a:pPr marL="5654040">
              <a:lnSpc>
                <a:spcPct val="100000"/>
              </a:lnSpc>
              <a:spcBef>
                <a:spcPts val="5"/>
              </a:spcBef>
            </a:pPr>
            <a:r>
              <a:rPr sz="1800" spc="-15" dirty="0">
                <a:latin typeface="Calibri"/>
                <a:cs typeface="Calibri"/>
              </a:rPr>
              <a:t>Per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exemple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26" name="object 2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679269" y="270285"/>
            <a:ext cx="1238865" cy="6636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528</Words>
  <Application>Microsoft Office PowerPoint</Application>
  <PresentationFormat>Panorámica</PresentationFormat>
  <Paragraphs>192</Paragraphs>
  <Slides>41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41</vt:i4>
      </vt:variant>
    </vt:vector>
  </HeadingPairs>
  <TitlesOfParts>
    <vt:vector size="46" baseType="lpstr">
      <vt:lpstr>Arial</vt:lpstr>
      <vt:lpstr>Arial MT</vt:lpstr>
      <vt:lpstr>Calibri</vt:lpstr>
      <vt:lpstr>Tahoma</vt:lpstr>
      <vt:lpstr>Office Theme</vt:lpstr>
      <vt:lpstr>L’APARELL LOCOMOTOR</vt:lpstr>
      <vt:lpstr>1- ESQUELET.</vt:lpstr>
      <vt:lpstr>ESQUELET.</vt:lpstr>
      <vt:lpstr>LES FUNCIONS DE L’ESQUELET.</vt:lpstr>
      <vt:lpstr>Presentación de PowerPoint</vt:lpstr>
      <vt:lpstr>ELS OSSOS DE L’EQUELET</vt:lpstr>
      <vt:lpstr>ELS OSSOS DE L’EQUELET</vt:lpstr>
      <vt:lpstr>ELS OSSOS DE L’EQUELET</vt:lpstr>
      <vt:lpstr>1- ARTICULACIONS MÒBILS. Permeten moure fàcilment els ossos.</vt:lpstr>
      <vt:lpstr>LA MUSCULATURA.</vt:lpstr>
      <vt:lpstr>LES FUNCIONS DE LA MUSCULATURA.</vt:lpstr>
      <vt:lpstr>Presentación de PowerPoint</vt:lpstr>
      <vt:lpstr>LA MUSCULATURA DEL COS.</vt:lpstr>
      <vt:lpstr>LA MUSCULATURA DEL COS.</vt:lpstr>
      <vt:lpstr>LA MUSCULATURA DEL COS.</vt:lpstr>
      <vt:lpstr>ACTIVITATS</vt:lpstr>
      <vt:lpstr>Presentación de PowerPoint</vt:lpstr>
      <vt:lpstr>Presentación de PowerPoint</vt:lpstr>
      <vt:lpstr>Presentación de PowerPoint</vt:lpstr>
      <vt:lpstr>EL FÈMUR ÉS UN OS...</vt:lpstr>
      <vt:lpstr>EL CRANI ÉS UN OS...</vt:lpstr>
      <vt:lpstr>Presentación de PowerPoint</vt:lpstr>
      <vt:lpstr>Presentación de PowerPoint</vt:lpstr>
      <vt:lpstr>Presentación de PowerPoint</vt:lpstr>
      <vt:lpstr>Presentación de PowerPoint</vt:lpstr>
      <vt:lpstr>?</vt:lpstr>
      <vt:lpstr>?</vt:lpstr>
      <vt:lpstr>?</vt:lpstr>
      <vt:lpstr>?</vt:lpstr>
      <vt:lpstr>?</vt:lpstr>
      <vt:lpstr>?</vt:lpstr>
      <vt:lpstr>TÍBIA</vt:lpstr>
      <vt:lpstr>PERONÉ</vt:lpstr>
      <vt:lpstr>?</vt:lpstr>
      <vt:lpstr>?</vt:lpstr>
      <vt:lpstr>?</vt:lpstr>
      <vt:lpstr>?</vt:lpstr>
      <vt:lpstr>?</vt:lpstr>
      <vt:lpstr>BESSONS</vt:lpstr>
      <vt:lpstr>QUÀDRICEPS</vt:lpstr>
      <vt:lpstr>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L'APARELL LOCOMOTOR.pptx</dc:title>
  <dc:creator>HP</dc:creator>
  <cp:lastModifiedBy>FRANCISCO JAVIER VACA ROMAN</cp:lastModifiedBy>
  <cp:revision>4</cp:revision>
  <dcterms:created xsi:type="dcterms:W3CDTF">2022-02-15T10:55:14Z</dcterms:created>
  <dcterms:modified xsi:type="dcterms:W3CDTF">2026-02-18T06:55:17Z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