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Tahoma" panose="020B0604030504040204" pitchFamily="3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modifyVerifier cryptProviderType="rsaAES" cryptAlgorithmClass="hash" cryptAlgorithmType="typeAny" cryptAlgorithmSid="14" spinCount="100000" saltData="T+stzcF27P6+cgM+Nb8y7w==" hashData="bscui/axFENOj9nGx+kN0v3tmuoMrfjmtlKcjYhz+r8ojTXwNuHGRrjZq+7O+8jle8MByFzBCKlnUpfaVIyjhQ=="/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gNDygfk1w6zeBisT7Fhri8k22Y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openxmlformats.org/officeDocument/2006/relationships/image" Target="../media/image16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image" Target="../media/image41.png"/><Relationship Id="rId15" Type="http://schemas.openxmlformats.org/officeDocument/2006/relationships/image" Target="../media/image3.png"/><Relationship Id="rId10" Type="http://schemas.openxmlformats.org/officeDocument/2006/relationships/image" Target="../media/image43.png"/><Relationship Id="rId4" Type="http://schemas.openxmlformats.org/officeDocument/2006/relationships/image" Target="../media/image21.png"/><Relationship Id="rId9" Type="http://schemas.openxmlformats.org/officeDocument/2006/relationships/image" Target="../media/image42.png"/><Relationship Id="rId1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1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.png"/><Relationship Id="rId5" Type="http://schemas.openxmlformats.org/officeDocument/2006/relationships/image" Target="../media/image33.png"/><Relationship Id="rId10" Type="http://schemas.openxmlformats.org/officeDocument/2006/relationships/image" Target="../media/image1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21.png"/><Relationship Id="rId5" Type="http://schemas.openxmlformats.org/officeDocument/2006/relationships/image" Target="../media/image28.png"/><Relationship Id="rId10" Type="http://schemas.openxmlformats.org/officeDocument/2006/relationships/image" Target="../media/image40.png"/><Relationship Id="rId4" Type="http://schemas.openxmlformats.org/officeDocument/2006/relationships/image" Target="../media/image32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43943" y="907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1245705" y="1241318"/>
            <a:ext cx="9554818" cy="354233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MEDI</a:t>
            </a:r>
            <a:endParaRPr sz="5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4800" b="0" i="1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L’ATMOSFERA I EL CLIMA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947984" y="5937437"/>
            <a:ext cx="6296025" cy="4095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Autor pictogram</a:t>
            </a:r>
            <a:r>
              <a:rPr lang="es-ES" sz="1000" b="1" i="1">
                <a:latin typeface="Tahoma"/>
                <a:ea typeface="Tahoma"/>
                <a:cs typeface="Tahoma"/>
                <a:sym typeface="Tahoma"/>
              </a:rPr>
              <a:t>e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s:</a:t>
            </a:r>
            <a:r>
              <a:rPr lang="es-ES" sz="10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Sergio Palao 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Proced</a:t>
            </a:r>
            <a:r>
              <a:rPr lang="es-ES" sz="1000" b="1" i="1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ncia:</a:t>
            </a:r>
            <a:r>
              <a:rPr lang="es-ES" sz="10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ARASAAC (http://arasaac.org) 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Lic</a:t>
            </a:r>
            <a:r>
              <a:rPr lang="es-ES" sz="1000" b="1" i="1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ncia:</a:t>
            </a:r>
            <a:r>
              <a:rPr lang="es-ES" sz="10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CC (BY-NC-SA)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Propie</a:t>
            </a:r>
            <a:r>
              <a:rPr lang="es-ES" sz="1000" b="1" i="1">
                <a:latin typeface="Tahoma"/>
                <a:ea typeface="Tahoma"/>
                <a:cs typeface="Tahoma"/>
                <a:sym typeface="Tahoma"/>
              </a:rPr>
              <a:t>tat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lang="es-ES" sz="10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Gobierno de Aragón 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Edita</a:t>
            </a:r>
            <a:r>
              <a:rPr lang="es-ES" sz="1000" b="1" i="1">
                <a:latin typeface="Tahoma"/>
                <a:ea typeface="Tahoma"/>
                <a:cs typeface="Tahoma"/>
                <a:sym typeface="Tahoma"/>
              </a:rPr>
              <a:t>t</a:t>
            </a:r>
            <a:r>
              <a:rPr lang="es-ES" sz="10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Fundación ADIMIR.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"/>
          <p:cNvSpPr txBox="1"/>
          <p:nvPr/>
        </p:nvSpPr>
        <p:spPr>
          <a:xfrm>
            <a:off x="267305" y="456444"/>
            <a:ext cx="52134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COM SABEM EL TEMPS QUE FA?</a:t>
            </a:r>
            <a:endParaRPr sz="54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0"/>
          <p:cNvSpPr/>
          <p:nvPr/>
        </p:nvSpPr>
        <p:spPr>
          <a:xfrm rot="-1627777">
            <a:off x="3217112" y="3015475"/>
            <a:ext cx="580190" cy="26716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6710" y="4081883"/>
            <a:ext cx="671999" cy="67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0"/>
          <p:cNvSpPr txBox="1"/>
          <p:nvPr/>
        </p:nvSpPr>
        <p:spPr>
          <a:xfrm>
            <a:off x="5160881" y="1568748"/>
            <a:ext cx="1852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TEMPERATURA.</a:t>
            </a:r>
            <a:r>
              <a:rPr lang="es-E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1" i="1" u="sng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3715" y="2726675"/>
            <a:ext cx="730431" cy="730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70413" y="3277851"/>
            <a:ext cx="1052710" cy="1052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0"/>
          <p:cNvPicPr preferRelativeResize="0"/>
          <p:nvPr/>
        </p:nvPicPr>
        <p:blipFill rotWithShape="1">
          <a:blip r:embed="rId6">
            <a:alphaModFix/>
          </a:blip>
          <a:srcRect r="47249"/>
          <a:stretch/>
        </p:blipFill>
        <p:spPr>
          <a:xfrm>
            <a:off x="7337219" y="1400942"/>
            <a:ext cx="371957" cy="7051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p10"/>
          <p:cNvGrpSpPr/>
          <p:nvPr/>
        </p:nvGrpSpPr>
        <p:grpSpPr>
          <a:xfrm>
            <a:off x="8985464" y="1397488"/>
            <a:ext cx="487466" cy="697658"/>
            <a:chOff x="9407643" y="1203267"/>
            <a:chExt cx="811340" cy="1560281"/>
          </a:xfrm>
        </p:grpSpPr>
        <p:pic>
          <p:nvPicPr>
            <p:cNvPr id="267" name="Google Shape;267;p10"/>
            <p:cNvPicPr preferRelativeResize="0"/>
            <p:nvPr/>
          </p:nvPicPr>
          <p:blipFill rotWithShape="1">
            <a:blip r:embed="rId7">
              <a:alphaModFix/>
            </a:blip>
            <a:srcRect r="60898"/>
            <a:stretch/>
          </p:blipFill>
          <p:spPr>
            <a:xfrm>
              <a:off x="9407643" y="1203267"/>
              <a:ext cx="595925" cy="1524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10"/>
            <p:cNvPicPr preferRelativeResize="0"/>
            <p:nvPr/>
          </p:nvPicPr>
          <p:blipFill rotWithShape="1">
            <a:blip r:embed="rId8">
              <a:alphaModFix/>
            </a:blip>
            <a:srcRect l="38033" r="44511"/>
            <a:stretch/>
          </p:blipFill>
          <p:spPr>
            <a:xfrm rot="10800000">
              <a:off x="9953553" y="1239548"/>
              <a:ext cx="265430" cy="152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9" name="Google Shape;269;p10"/>
          <p:cNvSpPr txBox="1"/>
          <p:nvPr/>
        </p:nvSpPr>
        <p:spPr>
          <a:xfrm>
            <a:off x="6925821" y="1044379"/>
            <a:ext cx="13575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FA  CALOR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0"/>
          <p:cNvSpPr txBox="1"/>
          <p:nvPr/>
        </p:nvSpPr>
        <p:spPr>
          <a:xfrm>
            <a:off x="8754556" y="1028156"/>
            <a:ext cx="11177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FA  FRED</a:t>
            </a:r>
            <a:endParaRPr sz="18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61243" y="2695686"/>
            <a:ext cx="727045" cy="72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41890" y="5378659"/>
            <a:ext cx="890260" cy="89026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0"/>
          <p:cNvSpPr txBox="1"/>
          <p:nvPr/>
        </p:nvSpPr>
        <p:spPr>
          <a:xfrm>
            <a:off x="5226196" y="2891836"/>
            <a:ext cx="1852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NÚVOLS.</a:t>
            </a:r>
            <a:r>
              <a:rPr lang="es-E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1" i="1" u="sng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0"/>
          <p:cNvSpPr txBox="1"/>
          <p:nvPr/>
        </p:nvSpPr>
        <p:spPr>
          <a:xfrm>
            <a:off x="5226196" y="4249007"/>
            <a:ext cx="1852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SOL</a:t>
            </a:r>
            <a:r>
              <a:rPr lang="es-E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4400" b="1" i="1" u="sng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0"/>
          <p:cNvSpPr txBox="1"/>
          <p:nvPr/>
        </p:nvSpPr>
        <p:spPr>
          <a:xfrm>
            <a:off x="5226196" y="5762746"/>
            <a:ext cx="1852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VENT</a:t>
            </a:r>
            <a:r>
              <a:rPr lang="es-E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4400" b="1" i="1" u="sng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21111" y="2769818"/>
            <a:ext cx="734164" cy="734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974209" y="1052834"/>
            <a:ext cx="1031827" cy="1031827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0"/>
          <p:cNvSpPr/>
          <p:nvPr/>
        </p:nvSpPr>
        <p:spPr>
          <a:xfrm>
            <a:off x="3333561" y="3503982"/>
            <a:ext cx="580190" cy="26716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0"/>
          <p:cNvSpPr/>
          <p:nvPr/>
        </p:nvSpPr>
        <p:spPr>
          <a:xfrm rot="1749751">
            <a:off x="3221151" y="4053612"/>
            <a:ext cx="580190" cy="26716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0"/>
          <p:cNvSpPr/>
          <p:nvPr/>
        </p:nvSpPr>
        <p:spPr>
          <a:xfrm>
            <a:off x="4742766" y="1180346"/>
            <a:ext cx="469000" cy="51816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0"/>
          <p:cNvSpPr/>
          <p:nvPr/>
        </p:nvSpPr>
        <p:spPr>
          <a:xfrm rot="597336">
            <a:off x="10565143" y="3219492"/>
            <a:ext cx="506698" cy="242516"/>
          </a:xfrm>
          <a:prstGeom prst="lightningBolt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302963" y="2783841"/>
            <a:ext cx="730431" cy="730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47816" y="627593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0"/>
          <p:cNvPicPr preferRelativeResize="0"/>
          <p:nvPr/>
        </p:nvPicPr>
        <p:blipFill rotWithShape="1">
          <a:blip r:embed="rId15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4235782" y="2275123"/>
            <a:ext cx="3865348" cy="389630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4366698" y="2436584"/>
            <a:ext cx="3600000" cy="36000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816" y="627593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1460960" y="1622100"/>
            <a:ext cx="34435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L’ATMOSFERA ÉS </a:t>
            </a:r>
            <a:r>
              <a:rPr lang="es-ES" sz="2800" b="0" i="1" u="sng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AIRE</a:t>
            </a:r>
            <a:endParaRPr sz="2800" i="1" u="sng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7393155" y="1622100"/>
            <a:ext cx="38871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QUE ENVOLTA LA TERRA.</a:t>
            </a:r>
            <a:endParaRPr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4233582" y="453183"/>
            <a:ext cx="39734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ATMÒSFERA</a:t>
            </a:r>
            <a:endParaRPr sz="4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39810" y="2493762"/>
            <a:ext cx="3512712" cy="3512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4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1500525" y="2309685"/>
            <a:ext cx="3865348" cy="389630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1621410" y="2441036"/>
            <a:ext cx="3600000" cy="36000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816" y="627593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344799" y="1425864"/>
            <a:ext cx="24538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ÉS MOLT IMPORTANT</a:t>
            </a:r>
            <a:endParaRPr sz="2000" b="1" i="1" u="sng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2674797" y="1425864"/>
            <a:ext cx="38871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PER VIURE A LA TERRA.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4233582" y="328490"/>
            <a:ext cx="39734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L’ATMÒSFERA</a:t>
            </a:r>
            <a:endParaRPr sz="4000" b="1" u="sng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2988" y="2500613"/>
            <a:ext cx="3512712" cy="3512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75193" y="2678874"/>
            <a:ext cx="690855" cy="732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59041" y="4758634"/>
            <a:ext cx="1123161" cy="1123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7816" y="2113368"/>
            <a:ext cx="722990" cy="722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99484" y="4832540"/>
            <a:ext cx="874684" cy="87468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/>
          <p:nvPr/>
        </p:nvSpPr>
        <p:spPr>
          <a:xfrm>
            <a:off x="6029161" y="4179157"/>
            <a:ext cx="38871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ENS </a:t>
            </a:r>
            <a:r>
              <a:rPr lang="es-ES" sz="2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PROTEGEIX DEL SOL</a:t>
            </a:r>
            <a:r>
              <a:rPr lang="es-E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5945531" y="2137406"/>
            <a:ext cx="412672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DÓNA </a:t>
            </a:r>
            <a:r>
              <a:rPr lang="es-ES" sz="2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AIRE PER RESPIRAR </a:t>
            </a:r>
            <a:r>
              <a:rPr lang="es-E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(OXIGEN).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" name="Google Shape;118;p3"/>
          <p:cNvCxnSpPr/>
          <p:nvPr/>
        </p:nvCxnSpPr>
        <p:spPr>
          <a:xfrm>
            <a:off x="698002" y="2723997"/>
            <a:ext cx="890835" cy="507667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9" name="Google Shape;119;p3"/>
          <p:cNvCxnSpPr/>
          <p:nvPr/>
        </p:nvCxnSpPr>
        <p:spPr>
          <a:xfrm>
            <a:off x="1231426" y="2723997"/>
            <a:ext cx="445417" cy="224721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4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4" descr="http://www.arasaac.org/repositorio/thumbs/10/200/3/3001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9675" y="4278437"/>
            <a:ext cx="2187575" cy="21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816" y="627593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5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/>
        </p:nvSpPr>
        <p:spPr>
          <a:xfrm>
            <a:off x="226990" y="689861"/>
            <a:ext cx="89128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lang="es-ES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QUÈ  ÉS  EL  </a:t>
            </a:r>
            <a:r>
              <a:rPr lang="es-ES" sz="28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CLIMA</a:t>
            </a:r>
            <a:r>
              <a:rPr lang="es-ES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54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442615" y="1902684"/>
            <a:ext cx="63841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s-ES" sz="18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TEMPS</a:t>
            </a:r>
            <a:r>
              <a:rPr lang="es-E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QUE FA </a:t>
            </a:r>
            <a:r>
              <a:rPr lang="es-ES" sz="18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 UN LLOC.</a:t>
            </a:r>
            <a:endParaRPr sz="1800" b="1" i="1" u="sng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312754" y="3614771"/>
            <a:ext cx="5621419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EN CADA LLOC DEL MÓN </a:t>
            </a:r>
            <a:r>
              <a:rPr lang="es-E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FA UN </a:t>
            </a:r>
            <a:r>
              <a:rPr lang="es-ES" sz="2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CLIMA DIFERENT</a:t>
            </a:r>
            <a:r>
              <a:rPr lang="es-E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30459" y="1360511"/>
            <a:ext cx="1377571" cy="1377571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99880" y="4836418"/>
            <a:ext cx="654281" cy="654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60733" y="4691606"/>
            <a:ext cx="1044294" cy="1044294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97870" y="4790728"/>
            <a:ext cx="745663" cy="74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79169" y="4663896"/>
            <a:ext cx="1066889" cy="1066889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5" name="Google Shape;135;p4"/>
          <p:cNvSpPr/>
          <p:nvPr/>
        </p:nvSpPr>
        <p:spPr>
          <a:xfrm>
            <a:off x="4452135" y="5163560"/>
            <a:ext cx="1177636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11">
            <a:alphaModFix/>
          </a:blip>
          <a:srcRect t="17469" b="17596"/>
          <a:stretch/>
        </p:blipFill>
        <p:spPr>
          <a:xfrm>
            <a:off x="6513497" y="1457351"/>
            <a:ext cx="1886799" cy="1225182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7" name="Google Shape;137;p4"/>
          <p:cNvSpPr/>
          <p:nvPr/>
        </p:nvSpPr>
        <p:spPr>
          <a:xfrm>
            <a:off x="5763490" y="1963418"/>
            <a:ext cx="580190" cy="26716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464121" y="365125"/>
            <a:ext cx="21128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Calibri"/>
              <a:buNone/>
            </a:pPr>
            <a:r>
              <a:rPr lang="es-ES" sz="4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CLIMA</a:t>
            </a:r>
            <a:endParaRPr sz="4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551566" y="3661773"/>
            <a:ext cx="24100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EL CLIMA </a:t>
            </a:r>
            <a:r>
              <a:rPr lang="es-ES" sz="2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DEPÈN</a:t>
            </a:r>
            <a:r>
              <a:rPr lang="es-E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DE</a:t>
            </a:r>
            <a:endParaRPr sz="4400" b="1" i="1" u="sng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3024442" y="1271028"/>
            <a:ext cx="469000" cy="51816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3556301" y="1490633"/>
            <a:ext cx="22903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1- </a:t>
            </a:r>
            <a:r>
              <a:rPr lang="es-ES" sz="2000" b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TEMPERATURA</a:t>
            </a:r>
            <a:r>
              <a:rPr lang="es-E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1" u="sng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9190" y="643285"/>
            <a:ext cx="738580" cy="738580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Google Shape;147;p5"/>
          <p:cNvPicPr preferRelativeResize="0"/>
          <p:nvPr/>
        </p:nvPicPr>
        <p:blipFill rotWithShape="1">
          <a:blip r:embed="rId4">
            <a:alphaModFix/>
          </a:blip>
          <a:srcRect r="47249"/>
          <a:stretch/>
        </p:blipFill>
        <p:spPr>
          <a:xfrm>
            <a:off x="4463383" y="2633204"/>
            <a:ext cx="371957" cy="7051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5"/>
          <p:cNvGrpSpPr/>
          <p:nvPr/>
        </p:nvGrpSpPr>
        <p:grpSpPr>
          <a:xfrm>
            <a:off x="9033589" y="2641904"/>
            <a:ext cx="487466" cy="697658"/>
            <a:chOff x="9407643" y="1203267"/>
            <a:chExt cx="811340" cy="1560281"/>
          </a:xfrm>
        </p:grpSpPr>
        <p:pic>
          <p:nvPicPr>
            <p:cNvPr id="149" name="Google Shape;149;p5"/>
            <p:cNvPicPr preferRelativeResize="0"/>
            <p:nvPr/>
          </p:nvPicPr>
          <p:blipFill rotWithShape="1">
            <a:blip r:embed="rId5">
              <a:alphaModFix/>
            </a:blip>
            <a:srcRect r="60898"/>
            <a:stretch/>
          </p:blipFill>
          <p:spPr>
            <a:xfrm>
              <a:off x="9407643" y="1203267"/>
              <a:ext cx="595925" cy="1524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5"/>
            <p:cNvPicPr preferRelativeResize="0"/>
            <p:nvPr/>
          </p:nvPicPr>
          <p:blipFill rotWithShape="1">
            <a:blip r:embed="rId6">
              <a:alphaModFix/>
            </a:blip>
            <a:srcRect l="38033" r="44511"/>
            <a:stretch/>
          </p:blipFill>
          <p:spPr>
            <a:xfrm rot="10800000">
              <a:off x="9953553" y="1239548"/>
              <a:ext cx="265430" cy="152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1" name="Google Shape;151;p5"/>
          <p:cNvSpPr txBox="1"/>
          <p:nvPr/>
        </p:nvSpPr>
        <p:spPr>
          <a:xfrm>
            <a:off x="4720426" y="2788889"/>
            <a:ext cx="13575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FA CALOR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9433301" y="2797956"/>
            <a:ext cx="11177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FA FRED</a:t>
            </a:r>
            <a:endParaRPr sz="18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3807139" y="2112270"/>
            <a:ext cx="35348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Temperatura </a:t>
            </a:r>
            <a:r>
              <a:rPr lang="es-ES" sz="1800" i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alta</a:t>
            </a:r>
            <a:r>
              <a:rPr lang="es-ES" sz="18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8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8174275" y="2164615"/>
            <a:ext cx="35935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Temperatura </a:t>
            </a:r>
            <a:r>
              <a:rPr lang="es-ES" sz="1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baixa</a:t>
            </a:r>
            <a:r>
              <a:rPr lang="es-E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04215" y="2579757"/>
            <a:ext cx="718165" cy="718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472157" y="2666862"/>
            <a:ext cx="668190" cy="668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64478" y="2612059"/>
            <a:ext cx="722993" cy="722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202254" y="2596166"/>
            <a:ext cx="789664" cy="78966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"/>
          <p:cNvSpPr txBox="1"/>
          <p:nvPr/>
        </p:nvSpPr>
        <p:spPr>
          <a:xfrm>
            <a:off x="3764478" y="4878558"/>
            <a:ext cx="32270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2- </a:t>
            </a:r>
            <a:r>
              <a:rPr lang="es-ES" sz="2000" b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PRECIPITACIONS</a:t>
            </a:r>
            <a:endParaRPr sz="2000" u="sng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852920" y="4377568"/>
            <a:ext cx="730431" cy="730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827258" y="5274215"/>
            <a:ext cx="734164" cy="73416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5"/>
          <p:cNvSpPr txBox="1"/>
          <p:nvPr/>
        </p:nvSpPr>
        <p:spPr>
          <a:xfrm>
            <a:off x="4024075" y="5298323"/>
            <a:ext cx="31018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L’aigua que cau dels núvols</a:t>
            </a:r>
            <a:endParaRPr/>
          </a:p>
        </p:txBody>
      </p:sp>
      <p:pic>
        <p:nvPicPr>
          <p:cNvPr id="163" name="Google Shape;163;p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470907" y="5982131"/>
            <a:ext cx="562682" cy="73014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/>
          <p:cNvSpPr txBox="1"/>
          <p:nvPr/>
        </p:nvSpPr>
        <p:spPr>
          <a:xfrm>
            <a:off x="7103047" y="4474501"/>
            <a:ext cx="8954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s-ES" sz="1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Pluja</a:t>
            </a:r>
            <a:endParaRPr sz="18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7142041" y="5348295"/>
            <a:ext cx="7050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s-ES" sz="1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Neu</a:t>
            </a:r>
            <a:endParaRPr sz="18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7103047" y="6178462"/>
            <a:ext cx="14150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s-ES" sz="1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Calamarsa</a:t>
            </a:r>
            <a:endParaRPr sz="18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6902057" y="4461164"/>
            <a:ext cx="479969" cy="2098709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47816" y="627593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5"/>
          <p:cNvPicPr preferRelativeResize="0"/>
          <p:nvPr/>
        </p:nvPicPr>
        <p:blipFill rotWithShape="1">
          <a:blip r:embed="rId15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6"/>
          <p:cNvPicPr preferRelativeResize="0"/>
          <p:nvPr/>
        </p:nvPicPr>
        <p:blipFill rotWithShape="1">
          <a:blip r:embed="rId3">
            <a:alphaModFix/>
          </a:blip>
          <a:srcRect r="82852"/>
          <a:stretch/>
        </p:blipFill>
        <p:spPr>
          <a:xfrm>
            <a:off x="10864664" y="217188"/>
            <a:ext cx="1085850" cy="56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6"/>
          <p:cNvSpPr/>
          <p:nvPr/>
        </p:nvSpPr>
        <p:spPr>
          <a:xfrm>
            <a:off x="264235" y="497540"/>
            <a:ext cx="6027748" cy="122790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QUANTS CLIMES HI HA  AL MÓN?</a:t>
            </a:r>
            <a:r>
              <a:rPr lang="es-ES" sz="1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1392" y="2757454"/>
            <a:ext cx="1043155" cy="104315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"/>
          <p:cNvSpPr txBox="1"/>
          <p:nvPr/>
        </p:nvSpPr>
        <p:spPr>
          <a:xfrm>
            <a:off x="3152726" y="2495844"/>
            <a:ext cx="449674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1-ZONES </a:t>
            </a:r>
            <a:r>
              <a:rPr lang="es-ES" sz="2800" b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CÀLIDES</a:t>
            </a:r>
            <a:r>
              <a:rPr lang="es-ES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DEL MÓN</a:t>
            </a:r>
            <a:endParaRPr sz="54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99639" y="2237030"/>
            <a:ext cx="1089456" cy="108945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6"/>
          <p:cNvSpPr txBox="1"/>
          <p:nvPr/>
        </p:nvSpPr>
        <p:spPr>
          <a:xfrm>
            <a:off x="3180068" y="3789460"/>
            <a:ext cx="44883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2- ZONES </a:t>
            </a:r>
            <a:r>
              <a:rPr lang="es-ES" sz="2800" b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FREDES</a:t>
            </a:r>
            <a:r>
              <a:rPr lang="es-ES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DEL MÓN</a:t>
            </a:r>
            <a:endParaRPr sz="54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28225" y="3506342"/>
            <a:ext cx="1060870" cy="106087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6"/>
          <p:cNvSpPr txBox="1"/>
          <p:nvPr/>
        </p:nvSpPr>
        <p:spPr>
          <a:xfrm>
            <a:off x="3142392" y="5083076"/>
            <a:ext cx="52134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3- ZONES </a:t>
            </a:r>
            <a:r>
              <a:rPr lang="es-ES" sz="2800" b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TEMPERADES</a:t>
            </a:r>
            <a:r>
              <a:rPr lang="es-ES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DEL MÓN</a:t>
            </a:r>
            <a:endParaRPr sz="54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232138" y="4794852"/>
            <a:ext cx="1056957" cy="105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6" descr="http://www.arasaac.org/repositorio/thumbs/10/200/3/30015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6158" y="4102164"/>
            <a:ext cx="1060870" cy="100468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6"/>
          <p:cNvSpPr/>
          <p:nvPr/>
        </p:nvSpPr>
        <p:spPr>
          <a:xfrm>
            <a:off x="8337425" y="2623872"/>
            <a:ext cx="580190" cy="26716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8331704" y="3903195"/>
            <a:ext cx="580190" cy="26716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8379745" y="5211104"/>
            <a:ext cx="580190" cy="26716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2700099" y="2495844"/>
            <a:ext cx="479969" cy="3110452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7" descr="http://www.arasaac.org/repositorio/thumbs/10/200/3/3001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2960" y="1328352"/>
            <a:ext cx="1060870" cy="100468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7"/>
          <p:cNvSpPr/>
          <p:nvPr/>
        </p:nvSpPr>
        <p:spPr>
          <a:xfrm>
            <a:off x="2266825" y="1697111"/>
            <a:ext cx="580190" cy="26716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794585" y="706232"/>
            <a:ext cx="449674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1-ZONES </a:t>
            </a:r>
            <a:r>
              <a:rPr lang="es-ES" sz="2800" b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CÀLIDES</a:t>
            </a:r>
            <a:r>
              <a:rPr lang="es-ES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DEL MÓN</a:t>
            </a:r>
            <a:endParaRPr sz="54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397" y="1285965"/>
            <a:ext cx="1089456" cy="1089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01046" y="419909"/>
            <a:ext cx="975301" cy="97530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7"/>
          <p:cNvSpPr txBox="1"/>
          <p:nvPr/>
        </p:nvSpPr>
        <p:spPr>
          <a:xfrm>
            <a:off x="610062" y="4963025"/>
            <a:ext cx="70250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es-ES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HI HA </a:t>
            </a:r>
            <a:r>
              <a:rPr lang="es-ES" sz="2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VEGETACIÓ</a:t>
            </a:r>
            <a:r>
              <a:rPr lang="es-E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1" i="1" u="sng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610062" y="3147528"/>
            <a:ext cx="54249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PLOU  POC</a:t>
            </a:r>
            <a:r>
              <a:rPr lang="es-ES" sz="2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s-E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 ESTÀ  </a:t>
            </a:r>
            <a:r>
              <a:rPr lang="es-ES" sz="2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COBERT  DE  SORRA I PEDRES</a:t>
            </a:r>
            <a:r>
              <a:rPr lang="es-E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1" i="1" u="sng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" name="Google Shape;200;p7"/>
          <p:cNvGrpSpPr/>
          <p:nvPr/>
        </p:nvGrpSpPr>
        <p:grpSpPr>
          <a:xfrm>
            <a:off x="5991710" y="2222561"/>
            <a:ext cx="1712421" cy="2246769"/>
            <a:chOff x="8784978" y="3098752"/>
            <a:chExt cx="1712421" cy="2246769"/>
          </a:xfrm>
        </p:grpSpPr>
        <p:pic>
          <p:nvPicPr>
            <p:cNvPr id="201" name="Google Shape;201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879123" y="3591746"/>
              <a:ext cx="1524132" cy="15241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7"/>
            <p:cNvSpPr/>
            <p:nvPr/>
          </p:nvSpPr>
          <p:spPr>
            <a:xfrm>
              <a:off x="8784978" y="3098752"/>
              <a:ext cx="1712421" cy="2246769"/>
            </a:xfrm>
            <a:prstGeom prst="mathMultiply">
              <a:avLst>
                <a:gd name="adj1" fmla="val 8975"/>
              </a:avLst>
            </a:prstGeom>
            <a:solidFill>
              <a:srgbClr val="FF000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7"/>
          <p:cNvGrpSpPr/>
          <p:nvPr/>
        </p:nvGrpSpPr>
        <p:grpSpPr>
          <a:xfrm>
            <a:off x="8655493" y="2626917"/>
            <a:ext cx="1524003" cy="1524003"/>
            <a:chOff x="6508875" y="4732462"/>
            <a:chExt cx="1524003" cy="1524003"/>
          </a:xfrm>
        </p:grpSpPr>
        <p:pic>
          <p:nvPicPr>
            <p:cNvPr id="204" name="Google Shape;204;p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508875" y="4732462"/>
              <a:ext cx="1524003" cy="1524003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745"/>
                </a:srgbClr>
              </a:outerShdw>
            </a:effectLst>
          </p:spPr>
        </p:pic>
        <p:pic>
          <p:nvPicPr>
            <p:cNvPr id="205" name="Google Shape;205;p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69076" y="5461860"/>
              <a:ext cx="754620" cy="7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6" name="Google Shape;206;p7"/>
          <p:cNvSpPr/>
          <p:nvPr/>
        </p:nvSpPr>
        <p:spPr>
          <a:xfrm>
            <a:off x="7798276" y="3212363"/>
            <a:ext cx="580190" cy="26716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4425299" y="1637663"/>
            <a:ext cx="36261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TEMPERATURA ALTA </a:t>
            </a:r>
            <a:r>
              <a:rPr lang="es-ES" sz="20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TOT  L’ ANY</a:t>
            </a:r>
            <a:endParaRPr/>
          </a:p>
        </p:txBody>
      </p:sp>
      <p:grpSp>
        <p:nvGrpSpPr>
          <p:cNvPr id="208" name="Google Shape;208;p7"/>
          <p:cNvGrpSpPr/>
          <p:nvPr/>
        </p:nvGrpSpPr>
        <p:grpSpPr>
          <a:xfrm>
            <a:off x="3010088" y="4319745"/>
            <a:ext cx="1508808" cy="1676931"/>
            <a:chOff x="4258412" y="4420676"/>
            <a:chExt cx="2013882" cy="2356061"/>
          </a:xfrm>
        </p:grpSpPr>
        <p:pic>
          <p:nvPicPr>
            <p:cNvPr id="209" name="Google Shape;209;p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483105" y="4794420"/>
              <a:ext cx="1524003" cy="1524003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745"/>
                </a:srgbClr>
              </a:outerShdw>
            </a:effectLst>
          </p:spPr>
        </p:pic>
        <p:sp>
          <p:nvSpPr>
            <p:cNvPr id="210" name="Google Shape;210;p7"/>
            <p:cNvSpPr/>
            <p:nvPr/>
          </p:nvSpPr>
          <p:spPr>
            <a:xfrm>
              <a:off x="4258412" y="4420676"/>
              <a:ext cx="2013882" cy="2356061"/>
            </a:xfrm>
            <a:prstGeom prst="mathMultiply">
              <a:avLst>
                <a:gd name="adj1" fmla="val 6184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1" name="Google Shape;211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47816" y="627593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7"/>
          <p:cNvPicPr preferRelativeResize="0"/>
          <p:nvPr/>
        </p:nvPicPr>
        <p:blipFill rotWithShape="1">
          <a:blip r:embed="rId11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/>
          <p:nvPr/>
        </p:nvSpPr>
        <p:spPr>
          <a:xfrm>
            <a:off x="312143" y="609410"/>
            <a:ext cx="44883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2- ZONES </a:t>
            </a:r>
            <a:r>
              <a:rPr lang="es-ES" sz="2800" b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FREDES</a:t>
            </a:r>
            <a:r>
              <a:rPr lang="es-ES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DEL MÓN</a:t>
            </a:r>
            <a:endParaRPr sz="54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163" y="1330242"/>
            <a:ext cx="1060870" cy="1060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8" descr="http://www.arasaac.org/repositorio/thumbs/10/200/3/3001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0261" y="1328352"/>
            <a:ext cx="1060870" cy="100468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8"/>
          <p:cNvSpPr/>
          <p:nvPr/>
        </p:nvSpPr>
        <p:spPr>
          <a:xfrm>
            <a:off x="2097008" y="1697111"/>
            <a:ext cx="580190" cy="26716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91546" y="377670"/>
            <a:ext cx="885367" cy="885367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8"/>
          <p:cNvSpPr txBox="1"/>
          <p:nvPr/>
        </p:nvSpPr>
        <p:spPr>
          <a:xfrm>
            <a:off x="547785" y="3108680"/>
            <a:ext cx="70250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s-ES" sz="2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PAISSATGE</a:t>
            </a:r>
            <a:r>
              <a:rPr lang="es-E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ESTÀ  </a:t>
            </a:r>
            <a:r>
              <a:rPr lang="es-ES" sz="2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COBERT  DE  GLAÇ</a:t>
            </a:r>
            <a:r>
              <a:rPr lang="es-E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4400" b="1" i="1" u="sng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8"/>
          <p:cNvSpPr txBox="1"/>
          <p:nvPr/>
        </p:nvSpPr>
        <p:spPr>
          <a:xfrm>
            <a:off x="596749" y="4884336"/>
            <a:ext cx="30445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es-E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HI  </a:t>
            </a:r>
            <a:r>
              <a:rPr lang="es-ES" sz="20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HA</a:t>
            </a:r>
            <a:r>
              <a:rPr lang="es-ES" sz="2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VEGETACIÓ </a:t>
            </a:r>
            <a:r>
              <a:rPr lang="es-E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sz="4400" b="1" i="1" u="sng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4" name="Google Shape;224;p8"/>
          <p:cNvGrpSpPr/>
          <p:nvPr/>
        </p:nvGrpSpPr>
        <p:grpSpPr>
          <a:xfrm>
            <a:off x="3220696" y="4245925"/>
            <a:ext cx="1508808" cy="1676931"/>
            <a:chOff x="4258412" y="4420676"/>
            <a:chExt cx="2013882" cy="2356061"/>
          </a:xfrm>
        </p:grpSpPr>
        <p:pic>
          <p:nvPicPr>
            <p:cNvPr id="225" name="Google Shape;225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483105" y="4794420"/>
              <a:ext cx="1524003" cy="1524003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745"/>
                </a:srgbClr>
              </a:outerShdw>
            </a:effectLst>
          </p:spPr>
        </p:pic>
        <p:sp>
          <p:nvSpPr>
            <p:cNvPr id="226" name="Google Shape;226;p8"/>
            <p:cNvSpPr/>
            <p:nvPr/>
          </p:nvSpPr>
          <p:spPr>
            <a:xfrm>
              <a:off x="4258412" y="4420676"/>
              <a:ext cx="2013882" cy="2356061"/>
            </a:xfrm>
            <a:prstGeom prst="mathMultiply">
              <a:avLst>
                <a:gd name="adj1" fmla="val 6184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227;p8"/>
          <p:cNvGrpSpPr/>
          <p:nvPr/>
        </p:nvGrpSpPr>
        <p:grpSpPr>
          <a:xfrm>
            <a:off x="7044459" y="2727849"/>
            <a:ext cx="1169187" cy="1161771"/>
            <a:chOff x="7695045" y="4794420"/>
            <a:chExt cx="1524003" cy="1613396"/>
          </a:xfrm>
        </p:grpSpPr>
        <p:pic>
          <p:nvPicPr>
            <p:cNvPr id="228" name="Google Shape;228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695045" y="4794420"/>
              <a:ext cx="1524003" cy="1524003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745"/>
                </a:srgbClr>
              </a:outerShdw>
            </a:effectLst>
          </p:spPr>
        </p:pic>
        <p:pic>
          <p:nvPicPr>
            <p:cNvPr id="229" name="Google Shape;229;p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830576" y="5781580"/>
              <a:ext cx="626236" cy="6262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0" name="Google Shape;230;p8"/>
          <p:cNvSpPr/>
          <p:nvPr/>
        </p:nvSpPr>
        <p:spPr>
          <a:xfrm>
            <a:off x="4014949" y="1652652"/>
            <a:ext cx="37125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TEMPERATURA BAIXA</a:t>
            </a:r>
            <a:r>
              <a:rPr lang="es-ES" sz="20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TOT  L’ ANY</a:t>
            </a:r>
            <a:endParaRPr/>
          </a:p>
        </p:txBody>
      </p:sp>
      <p:sp>
        <p:nvSpPr>
          <p:cNvPr id="231" name="Google Shape;231;p8"/>
          <p:cNvSpPr/>
          <p:nvPr/>
        </p:nvSpPr>
        <p:spPr>
          <a:xfrm>
            <a:off x="6189292" y="3142967"/>
            <a:ext cx="580190" cy="26716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11542" y="2786393"/>
            <a:ext cx="1247475" cy="124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47816" y="627593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8"/>
          <p:cNvPicPr preferRelativeResize="0"/>
          <p:nvPr/>
        </p:nvPicPr>
        <p:blipFill rotWithShape="1">
          <a:blip r:embed="rId11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"/>
          <p:cNvSpPr txBox="1"/>
          <p:nvPr/>
        </p:nvSpPr>
        <p:spPr>
          <a:xfrm>
            <a:off x="312143" y="609410"/>
            <a:ext cx="52134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3- ZONES </a:t>
            </a:r>
            <a:r>
              <a:rPr lang="es-ES" sz="2800" b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TEMPERADES</a:t>
            </a:r>
            <a:r>
              <a:rPr lang="es-ES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DEL MÓN</a:t>
            </a:r>
            <a:endParaRPr sz="54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9" descr="http://www.arasaac.org/repositorio/thumbs/10/200/3/3001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0261" y="1659673"/>
            <a:ext cx="1060870" cy="100468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9"/>
          <p:cNvSpPr/>
          <p:nvPr/>
        </p:nvSpPr>
        <p:spPr>
          <a:xfrm>
            <a:off x="2097008" y="2028432"/>
            <a:ext cx="580190" cy="26716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8681" y="4202792"/>
            <a:ext cx="1141789" cy="10847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243" name="Google Shape;243;p9"/>
          <p:cNvSpPr/>
          <p:nvPr/>
        </p:nvSpPr>
        <p:spPr>
          <a:xfrm>
            <a:off x="3957958" y="2020121"/>
            <a:ext cx="44762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 VEGADES FRED... DE VEGADES CALOR </a:t>
            </a:r>
            <a:r>
              <a:rPr lang="es-ES" sz="20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3015" y="1659673"/>
            <a:ext cx="1056957" cy="105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9"/>
          <p:cNvPicPr preferRelativeResize="0"/>
          <p:nvPr/>
        </p:nvPicPr>
        <p:blipFill rotWithShape="1">
          <a:blip r:embed="rId6">
            <a:alphaModFix/>
          </a:blip>
          <a:srcRect b="41701"/>
          <a:stretch/>
        </p:blipFill>
        <p:spPr>
          <a:xfrm>
            <a:off x="5250016" y="451894"/>
            <a:ext cx="1130266" cy="658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22866" y="4952786"/>
            <a:ext cx="523496" cy="52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15963" y="1634205"/>
            <a:ext cx="411146" cy="411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90885" y="1634205"/>
            <a:ext cx="389563" cy="38956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9"/>
          <p:cNvSpPr txBox="1"/>
          <p:nvPr/>
        </p:nvSpPr>
        <p:spPr>
          <a:xfrm>
            <a:off x="604961" y="4602158"/>
            <a:ext cx="70250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PLE D’ANIMALS I VEGETACIÓ. </a:t>
            </a:r>
            <a:endParaRPr sz="4400" b="1" i="1" u="sng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9"/>
          <p:cNvSpPr/>
          <p:nvPr/>
        </p:nvSpPr>
        <p:spPr>
          <a:xfrm>
            <a:off x="4798193" y="4679693"/>
            <a:ext cx="580190" cy="26716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92130" y="4235250"/>
            <a:ext cx="1025763" cy="102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919398" y="4088035"/>
            <a:ext cx="730431" cy="730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7816" y="627593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9"/>
          <p:cNvPicPr preferRelativeResize="0"/>
          <p:nvPr/>
        </p:nvPicPr>
        <p:blipFill rotWithShape="1">
          <a:blip r:embed="rId13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Panorámica</PresentationFormat>
  <Paragraphs>50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CLIMA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FRANCISCO JAVIER VACA ROMAN</cp:lastModifiedBy>
  <cp:revision>2</cp:revision>
  <dcterms:created xsi:type="dcterms:W3CDTF">2020-11-09T10:51:41Z</dcterms:created>
  <dcterms:modified xsi:type="dcterms:W3CDTF">2026-02-18T07:01:55Z</dcterms:modified>
</cp:coreProperties>
</file>