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61" r:id="rId3"/>
    <p:sldId id="263" r:id="rId4"/>
    <p:sldId id="260" r:id="rId5"/>
    <p:sldId id="258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3m5RzMR47/OAMhSg/rf7nQ==" hashData="ZNcRULI3iotnUao6LpX28GKRn0QajrpMzf3AjU5i9OoEQP4qyMvXGiiw++GTYz81BTpt8EohGNnIYSX6NPvPHg=="/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ISCO JAVIER VACA ROMAN" initials="FJVR" lastIdx="0" clrIdx="0">
    <p:extLst>
      <p:ext uri="{19B8F6BF-5375-455C-9EA6-DF929625EA0E}">
        <p15:presenceInfo xmlns:p15="http://schemas.microsoft.com/office/powerpoint/2012/main" userId="415f449520a2513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B7438-CA3D-4B26-A414-2C41AEFA1D24}" type="datetimeFigureOut">
              <a:rPr lang="ca-ES" smtClean="0"/>
              <a:t>9/1/2020</a:t>
            </a:fld>
            <a:endParaRPr lang="ca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7C1B3-0597-42E0-B95C-18111BB247C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5595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7C1B3-0597-42E0-B95C-18111BB247C6}" type="slidenum">
              <a:rPr lang="ca-ES" smtClean="0"/>
              <a:t>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68732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ADF6-4A61-4B73-9198-43A4D2598EF8}" type="datetimeFigureOut">
              <a:rPr lang="ca-ES" smtClean="0"/>
              <a:t>9/1/2020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DCA0-52DE-416F-972B-F49DA677740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6764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ADF6-4A61-4B73-9198-43A4D2598EF8}" type="datetimeFigureOut">
              <a:rPr lang="ca-ES" smtClean="0"/>
              <a:t>9/1/2020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DCA0-52DE-416F-972B-F49DA677740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373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ADF6-4A61-4B73-9198-43A4D2598EF8}" type="datetimeFigureOut">
              <a:rPr lang="ca-ES" smtClean="0"/>
              <a:t>9/1/2020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DCA0-52DE-416F-972B-F49DA677740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2689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ADF6-4A61-4B73-9198-43A4D2598EF8}" type="datetimeFigureOut">
              <a:rPr lang="ca-ES" smtClean="0"/>
              <a:t>9/1/2020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DCA0-52DE-416F-972B-F49DA677740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986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ADF6-4A61-4B73-9198-43A4D2598EF8}" type="datetimeFigureOut">
              <a:rPr lang="ca-ES" smtClean="0"/>
              <a:t>9/1/2020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DCA0-52DE-416F-972B-F49DA677740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7449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ADF6-4A61-4B73-9198-43A4D2598EF8}" type="datetimeFigureOut">
              <a:rPr lang="ca-ES" smtClean="0"/>
              <a:t>9/1/2020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DCA0-52DE-416F-972B-F49DA677740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3425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ADF6-4A61-4B73-9198-43A4D2598EF8}" type="datetimeFigureOut">
              <a:rPr lang="ca-ES" smtClean="0"/>
              <a:t>9/1/2020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DCA0-52DE-416F-972B-F49DA677740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0031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ADF6-4A61-4B73-9198-43A4D2598EF8}" type="datetimeFigureOut">
              <a:rPr lang="ca-ES" smtClean="0"/>
              <a:t>9/1/2020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DCA0-52DE-416F-972B-F49DA677740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7473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ADF6-4A61-4B73-9198-43A4D2598EF8}" type="datetimeFigureOut">
              <a:rPr lang="ca-ES" smtClean="0"/>
              <a:t>9/1/2020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DCA0-52DE-416F-972B-F49DA677740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7844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ADF6-4A61-4B73-9198-43A4D2598EF8}" type="datetimeFigureOut">
              <a:rPr lang="ca-ES" smtClean="0"/>
              <a:t>9/1/2020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DCA0-52DE-416F-972B-F49DA677740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7593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ADF6-4A61-4B73-9198-43A4D2598EF8}" type="datetimeFigureOut">
              <a:rPr lang="ca-ES" smtClean="0"/>
              <a:t>9/1/2020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ADCA0-52DE-416F-972B-F49DA677740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05501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6ADF6-4A61-4B73-9198-43A4D2598EF8}" type="datetimeFigureOut">
              <a:rPr lang="ca-ES" smtClean="0"/>
              <a:t>9/1/2020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ADCA0-52DE-416F-972B-F49DA677740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79733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0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10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10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6.jpe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6.png"/><Relationship Id="rId7" Type="http://schemas.openxmlformats.org/officeDocument/2006/relationships/image" Target="../media/image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63071" y="3173506"/>
            <a:ext cx="440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3200" b="1" u="sng" dirty="0" smtClean="0">
                <a:solidFill>
                  <a:srgbClr val="C00000"/>
                </a:solidFill>
              </a:rPr>
              <a:t>APARATO  LOCOMOTOR</a:t>
            </a:r>
            <a:endParaRPr lang="ca-ES" sz="3200" b="1" u="sng" dirty="0">
              <a:solidFill>
                <a:srgbClr val="C00000"/>
              </a:solidFill>
            </a:endParaRPr>
          </a:p>
        </p:txBody>
      </p:sp>
      <p:sp>
        <p:nvSpPr>
          <p:cNvPr id="3" name="Abrir llave 2"/>
          <p:cNvSpPr/>
          <p:nvPr/>
        </p:nvSpPr>
        <p:spPr>
          <a:xfrm>
            <a:off x="4814046" y="443754"/>
            <a:ext cx="591672" cy="6118412"/>
          </a:xfrm>
          <a:prstGeom prst="leftBrace">
            <a:avLst>
              <a:gd name="adj1" fmla="val 74242"/>
              <a:gd name="adj2" fmla="val 504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5782235" y="672353"/>
            <a:ext cx="2057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dirty="0" smtClean="0">
                <a:solidFill>
                  <a:srgbClr val="FFC000"/>
                </a:solidFill>
              </a:rPr>
              <a:t>ESQUELETO.</a:t>
            </a:r>
            <a:endParaRPr lang="ca-ES" sz="2800" dirty="0">
              <a:solidFill>
                <a:srgbClr val="FFC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311588" y="672353"/>
            <a:ext cx="524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dirty="0" smtClean="0">
                <a:solidFill>
                  <a:srgbClr val="FFC000"/>
                </a:solidFill>
              </a:rPr>
              <a:t>1-</a:t>
            </a:r>
            <a:endParaRPr lang="ca-ES" sz="2800" dirty="0">
              <a:solidFill>
                <a:srgbClr val="FFC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715001" y="3173506"/>
            <a:ext cx="2810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dirty="0" smtClean="0">
                <a:solidFill>
                  <a:srgbClr val="FFC000"/>
                </a:solidFill>
              </a:rPr>
              <a:t>ARTICULACIONES. </a:t>
            </a:r>
            <a:endParaRPr lang="ca-ES" sz="2800" dirty="0">
              <a:solidFill>
                <a:srgbClr val="FFC000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311589" y="3173506"/>
            <a:ext cx="524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dirty="0">
                <a:solidFill>
                  <a:srgbClr val="FFC000"/>
                </a:solidFill>
              </a:rPr>
              <a:t>2</a:t>
            </a:r>
            <a:r>
              <a:rPr lang="ca-ES" sz="2800" dirty="0" smtClean="0">
                <a:solidFill>
                  <a:srgbClr val="FFC000"/>
                </a:solidFill>
              </a:rPr>
              <a:t>-</a:t>
            </a:r>
            <a:endParaRPr lang="ca-ES" sz="2800" dirty="0">
              <a:solidFill>
                <a:srgbClr val="FFC0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134" y="385451"/>
            <a:ext cx="1097024" cy="109702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961" y="2585567"/>
            <a:ext cx="789977" cy="789977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1874" y="2573943"/>
            <a:ext cx="787546" cy="787546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129" y="3476396"/>
            <a:ext cx="787546" cy="80099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522" y="2568340"/>
            <a:ext cx="789977" cy="789977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5836023" y="5531012"/>
            <a:ext cx="2995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dirty="0" smtClean="0">
                <a:solidFill>
                  <a:srgbClr val="FFC000"/>
                </a:solidFill>
              </a:rPr>
              <a:t>MUSCULATURA.</a:t>
            </a:r>
            <a:endParaRPr lang="ca-ES" sz="2800" dirty="0">
              <a:solidFill>
                <a:srgbClr val="FFC000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5365376" y="5531012"/>
            <a:ext cx="524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dirty="0" smtClean="0">
                <a:solidFill>
                  <a:srgbClr val="FFC000"/>
                </a:solidFill>
              </a:rPr>
              <a:t>3-</a:t>
            </a:r>
            <a:endParaRPr lang="ca-ES" sz="2800" dirty="0">
              <a:solidFill>
                <a:srgbClr val="FFC000"/>
              </a:solidFill>
            </a:endParaRPr>
          </a:p>
        </p:txBody>
      </p:sp>
      <p:pic>
        <p:nvPicPr>
          <p:cNvPr id="1026" name="Picture 2" descr="http://www.arasaac.org/repositorio/thumbs/10/200/1/16619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8522" y="3476396"/>
            <a:ext cx="799769" cy="799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301874" y="3476396"/>
            <a:ext cx="809888" cy="799769"/>
          </a:xfrm>
          <a:prstGeom prst="rect">
            <a:avLst/>
          </a:prstGeom>
        </p:spPr>
      </p:pic>
      <p:sp>
        <p:nvSpPr>
          <p:cNvPr id="18" name="CuadroTexto 17"/>
          <p:cNvSpPr txBox="1"/>
          <p:nvPr/>
        </p:nvSpPr>
        <p:spPr>
          <a:xfrm>
            <a:off x="363071" y="1472326"/>
            <a:ext cx="4316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3200" dirty="0" smtClean="0"/>
              <a:t>Nos </a:t>
            </a:r>
            <a:r>
              <a:rPr lang="ca-ES" sz="3200" dirty="0" err="1" smtClean="0"/>
              <a:t>movemos</a:t>
            </a:r>
            <a:r>
              <a:rPr lang="ca-ES" sz="3200" dirty="0" smtClean="0"/>
              <a:t> </a:t>
            </a:r>
            <a:r>
              <a:rPr lang="ca-ES" sz="3200" dirty="0" err="1" smtClean="0"/>
              <a:t>gracias</a:t>
            </a:r>
            <a:r>
              <a:rPr lang="ca-ES" sz="3200" dirty="0" smtClean="0"/>
              <a:t> al</a:t>
            </a:r>
            <a:endParaRPr lang="ca-ES" sz="3200" dirty="0"/>
          </a:p>
        </p:txBody>
      </p:sp>
      <p:sp>
        <p:nvSpPr>
          <p:cNvPr id="17" name="Flecha abajo 16"/>
          <p:cNvSpPr/>
          <p:nvPr/>
        </p:nvSpPr>
        <p:spPr>
          <a:xfrm>
            <a:off x="2268314" y="213292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20" name="CuadroTexto 19"/>
          <p:cNvSpPr txBox="1"/>
          <p:nvPr/>
        </p:nvSpPr>
        <p:spPr>
          <a:xfrm>
            <a:off x="352377" y="3767496"/>
            <a:ext cx="4316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3200" dirty="0" smtClean="0"/>
              <a:t>Que </a:t>
            </a:r>
            <a:r>
              <a:rPr lang="ca-ES" sz="3200" dirty="0" err="1" smtClean="0"/>
              <a:t>está</a:t>
            </a:r>
            <a:r>
              <a:rPr lang="ca-ES" sz="3200" dirty="0" smtClean="0"/>
              <a:t> </a:t>
            </a:r>
            <a:r>
              <a:rPr lang="ca-ES" sz="3200" dirty="0" err="1" smtClean="0"/>
              <a:t>formado</a:t>
            </a:r>
            <a:r>
              <a:rPr lang="ca-ES" sz="3200" dirty="0" smtClean="0"/>
              <a:t> por</a:t>
            </a:r>
            <a:endParaRPr lang="ca-ES" sz="3200" dirty="0"/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287" y="5282447"/>
            <a:ext cx="1020350" cy="1020350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50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6" grpId="0"/>
      <p:bldP spid="7" grpId="0"/>
      <p:bldP spid="13" grpId="0"/>
      <p:bldP spid="14" grpId="0"/>
      <p:bldP spid="18" grpId="0"/>
      <p:bldP spid="17" grpId="0" animBg="1"/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5142488"/>
            <a:ext cx="19941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3. </a:t>
            </a:r>
            <a:r>
              <a:rPr lang="ca-ES" sz="2800" i="1" dirty="0" smtClean="0">
                <a:solidFill>
                  <a:srgbClr val="00B0F0"/>
                </a:solidFill>
              </a:rPr>
              <a:t>HUESOS.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rgbClr val="002060"/>
                </a:solidFill>
              </a:rPr>
              <a:t>.CUESTIONARIO</a:t>
            </a: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86753"/>
            <a:ext cx="10515600" cy="484094"/>
          </a:xfrm>
        </p:spPr>
        <p:txBody>
          <a:bodyPr/>
          <a:lstStyle/>
          <a:p>
            <a:pPr marL="0" indent="0">
              <a:buNone/>
            </a:pPr>
            <a:r>
              <a:rPr lang="ca-ES" dirty="0" smtClean="0"/>
              <a:t>EL ESQUELETO ESTÁ FORMADO POR.</a:t>
            </a:r>
          </a:p>
          <a:p>
            <a:pPr marL="0" indent="0">
              <a:buNone/>
            </a:pPr>
            <a:endParaRPr lang="ca-ES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1156986" y="3777799"/>
            <a:ext cx="3954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ca-ES" sz="2800" i="1" dirty="0" smtClean="0">
                <a:solidFill>
                  <a:srgbClr val="00B0F0"/>
                </a:solidFill>
              </a:rPr>
              <a:t>HUESOS Y MÚSCULOS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56986" y="2532157"/>
            <a:ext cx="33619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ca-ES" sz="2800" i="1" dirty="0" smtClean="0">
                <a:solidFill>
                  <a:srgbClr val="00B0F0"/>
                </a:solidFill>
              </a:rPr>
              <a:t>ARTICULACIONES 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95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2401103"/>
            <a:ext cx="21098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ca-ES" sz="2800" i="1" dirty="0" smtClean="0">
                <a:solidFill>
                  <a:srgbClr val="00B0F0"/>
                </a:solidFill>
              </a:rPr>
              <a:t>RÍGIDOS 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rgbClr val="002060"/>
                </a:solidFill>
              </a:rPr>
              <a:t>.CUESTIONARIO</a:t>
            </a: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86753"/>
            <a:ext cx="10515600" cy="484094"/>
          </a:xfrm>
        </p:spPr>
        <p:txBody>
          <a:bodyPr/>
          <a:lstStyle/>
          <a:p>
            <a:pPr marL="0" indent="0">
              <a:buNone/>
            </a:pPr>
            <a:r>
              <a:rPr lang="ca-ES" dirty="0" smtClean="0"/>
              <a:t>LOS HUESOS SON.</a:t>
            </a:r>
          </a:p>
          <a:p>
            <a:pPr marL="0" indent="0">
              <a:buNone/>
            </a:pPr>
            <a:endParaRPr lang="ca-ES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1156986" y="3777799"/>
            <a:ext cx="21788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ca-ES" sz="2800" i="1" dirty="0" smtClean="0">
                <a:solidFill>
                  <a:srgbClr val="00B0F0"/>
                </a:solidFill>
              </a:rPr>
              <a:t>BLANDOS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56986" y="5154495"/>
            <a:ext cx="28712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i="1" dirty="0" smtClean="0"/>
              <a:t>. </a:t>
            </a:r>
            <a:r>
              <a:rPr lang="ca-ES" sz="2800" i="1" dirty="0" smtClean="0">
                <a:solidFill>
                  <a:srgbClr val="00B0F0"/>
                </a:solidFill>
              </a:rPr>
              <a:t>MUY RÍGIDOS 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225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3805040"/>
            <a:ext cx="19031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2. </a:t>
            </a:r>
            <a:r>
              <a:rPr lang="ca-ES" sz="2800" i="1" dirty="0" smtClean="0">
                <a:solidFill>
                  <a:srgbClr val="00B0F0"/>
                </a:solidFill>
              </a:rPr>
              <a:t>LARGO 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rgbClr val="002060"/>
                </a:solidFill>
              </a:rPr>
              <a:t>.CUESTIONARIO</a:t>
            </a: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86753"/>
            <a:ext cx="10515600" cy="484094"/>
          </a:xfrm>
        </p:spPr>
        <p:txBody>
          <a:bodyPr/>
          <a:lstStyle/>
          <a:p>
            <a:pPr marL="0" indent="0">
              <a:buNone/>
            </a:pPr>
            <a:r>
              <a:rPr lang="ca-ES" dirty="0" smtClean="0"/>
              <a:t>EL FÉMUR ES UN HUESO</a:t>
            </a:r>
          </a:p>
          <a:p>
            <a:pPr marL="0" indent="0">
              <a:buNone/>
            </a:pPr>
            <a:endParaRPr lang="ca-ES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1156986" y="2455586"/>
            <a:ext cx="1782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1. </a:t>
            </a:r>
            <a:r>
              <a:rPr lang="ca-ES" sz="2800" i="1" dirty="0" smtClean="0">
                <a:solidFill>
                  <a:srgbClr val="00B0F0"/>
                </a:solidFill>
              </a:rPr>
              <a:t>CORTO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56986" y="5154495"/>
            <a:ext cx="18678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i="1" dirty="0" smtClean="0"/>
              <a:t>. </a:t>
            </a:r>
            <a:r>
              <a:rPr lang="ca-ES" sz="2800" i="1" dirty="0" smtClean="0">
                <a:solidFill>
                  <a:srgbClr val="00B0F0"/>
                </a:solidFill>
              </a:rPr>
              <a:t>PLANO 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129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3805040"/>
            <a:ext cx="1901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2. </a:t>
            </a:r>
            <a:r>
              <a:rPr lang="ca-ES" sz="2800" i="1" dirty="0" smtClean="0">
                <a:solidFill>
                  <a:srgbClr val="00B0F0"/>
                </a:solidFill>
              </a:rPr>
              <a:t>PLANO 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rgbClr val="002060"/>
                </a:solidFill>
              </a:rPr>
              <a:t>.CUESTIONARIO</a:t>
            </a: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86753"/>
            <a:ext cx="10515600" cy="484094"/>
          </a:xfrm>
        </p:spPr>
        <p:txBody>
          <a:bodyPr/>
          <a:lstStyle/>
          <a:p>
            <a:pPr marL="0" indent="0">
              <a:buNone/>
            </a:pPr>
            <a:r>
              <a:rPr lang="ca-ES" dirty="0" smtClean="0"/>
              <a:t>EL CRÁNEO ES UN HUESO</a:t>
            </a:r>
          </a:p>
          <a:p>
            <a:pPr marL="0" indent="0">
              <a:buNone/>
            </a:pPr>
            <a:endParaRPr lang="ca-ES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1156986" y="5093157"/>
            <a:ext cx="17877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i="1" dirty="0" smtClean="0"/>
              <a:t>. </a:t>
            </a:r>
            <a:r>
              <a:rPr lang="ca-ES" sz="2800" i="1" dirty="0" smtClean="0">
                <a:solidFill>
                  <a:srgbClr val="00B0F0"/>
                </a:solidFill>
              </a:rPr>
              <a:t>LARGO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56986" y="2516923"/>
            <a:ext cx="18640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1. </a:t>
            </a:r>
            <a:r>
              <a:rPr lang="ca-ES" sz="2800" i="1" dirty="0" smtClean="0">
                <a:solidFill>
                  <a:srgbClr val="00B0F0"/>
                </a:solidFill>
              </a:rPr>
              <a:t>CORTO 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4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3805040"/>
            <a:ext cx="2059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2. </a:t>
            </a:r>
            <a:r>
              <a:rPr lang="ca-ES" sz="2800" i="1" dirty="0" smtClean="0">
                <a:solidFill>
                  <a:srgbClr val="00B0F0"/>
                </a:solidFill>
              </a:rPr>
              <a:t>CORTOS 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rgbClr val="002060"/>
                </a:solidFill>
              </a:rPr>
              <a:t>.CUESTIONARIO</a:t>
            </a: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86753"/>
            <a:ext cx="10515600" cy="484094"/>
          </a:xfrm>
        </p:spPr>
        <p:txBody>
          <a:bodyPr/>
          <a:lstStyle/>
          <a:p>
            <a:pPr marL="0" indent="0">
              <a:buNone/>
            </a:pPr>
            <a:r>
              <a:rPr lang="ca-ES" dirty="0" smtClean="0"/>
              <a:t>LAS VÉRTEBRAS SON HUESOS</a:t>
            </a:r>
          </a:p>
          <a:p>
            <a:pPr marL="0" indent="0">
              <a:buNone/>
            </a:pPr>
            <a:endParaRPr lang="ca-ES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1156986" y="5093157"/>
            <a:ext cx="19496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i="1" dirty="0" smtClean="0"/>
              <a:t>. </a:t>
            </a:r>
            <a:r>
              <a:rPr lang="ca-ES" sz="2800" i="1" dirty="0" smtClean="0">
                <a:solidFill>
                  <a:srgbClr val="00B0F0"/>
                </a:solidFill>
              </a:rPr>
              <a:t>LARGOS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56986" y="2516923"/>
            <a:ext cx="20297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1. </a:t>
            </a:r>
            <a:r>
              <a:rPr lang="ca-ES" sz="2800" i="1" dirty="0" smtClean="0">
                <a:solidFill>
                  <a:srgbClr val="00B0F0"/>
                </a:solidFill>
              </a:rPr>
              <a:t>PLANOS 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26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3805040"/>
            <a:ext cx="21151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2. </a:t>
            </a:r>
            <a:r>
              <a:rPr lang="ca-ES" sz="2800" i="1" dirty="0" smtClean="0">
                <a:solidFill>
                  <a:srgbClr val="00B0F0"/>
                </a:solidFill>
              </a:rPr>
              <a:t>EL</a:t>
            </a:r>
            <a:r>
              <a:rPr lang="ca-ES" sz="2800" i="1" dirty="0" smtClean="0"/>
              <a:t> </a:t>
            </a:r>
            <a:r>
              <a:rPr lang="ca-ES" sz="2800" i="1" dirty="0" smtClean="0">
                <a:solidFill>
                  <a:srgbClr val="00B0F0"/>
                </a:solidFill>
              </a:rPr>
              <a:t>TÓRAX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rgbClr val="002060"/>
                </a:solidFill>
              </a:rPr>
              <a:t>.CUESTIONARIO</a:t>
            </a: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86753"/>
            <a:ext cx="10515600" cy="484094"/>
          </a:xfrm>
        </p:spPr>
        <p:txBody>
          <a:bodyPr/>
          <a:lstStyle/>
          <a:p>
            <a:pPr marL="0" indent="0">
              <a:buNone/>
            </a:pPr>
            <a:r>
              <a:rPr lang="ca-ES" dirty="0" smtClean="0"/>
              <a:t>MÚSCULOS AMPLIOS </a:t>
            </a:r>
          </a:p>
          <a:p>
            <a:pPr marL="0" indent="0">
              <a:buNone/>
            </a:pPr>
            <a:endParaRPr lang="ca-ES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1156986" y="5093157"/>
            <a:ext cx="2566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i="1" dirty="0" smtClean="0"/>
              <a:t>. </a:t>
            </a:r>
            <a:r>
              <a:rPr lang="ca-ES" sz="2800" i="1" dirty="0" smtClean="0">
                <a:solidFill>
                  <a:srgbClr val="00B0F0"/>
                </a:solidFill>
              </a:rPr>
              <a:t>LAS PIERNAS</a:t>
            </a:r>
            <a:endParaRPr lang="ca-ES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56986" y="2516923"/>
            <a:ext cx="2198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1. </a:t>
            </a:r>
            <a:r>
              <a:rPr lang="ca-ES" sz="2800" i="1" dirty="0" smtClean="0">
                <a:solidFill>
                  <a:srgbClr val="00B0F0"/>
                </a:solidFill>
              </a:rPr>
              <a:t>LA MANO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625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2497480"/>
            <a:ext cx="21403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ca-ES" sz="2800" i="1" dirty="0" smtClean="0">
                <a:solidFill>
                  <a:srgbClr val="00B0F0"/>
                </a:solidFill>
              </a:rPr>
              <a:t>LA MANO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rgbClr val="002060"/>
                </a:solidFill>
              </a:rPr>
              <a:t>.CUESTIONARIO</a:t>
            </a: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86753"/>
            <a:ext cx="10515600" cy="484094"/>
          </a:xfrm>
        </p:spPr>
        <p:txBody>
          <a:bodyPr/>
          <a:lstStyle/>
          <a:p>
            <a:pPr marL="0" indent="0">
              <a:buNone/>
            </a:pPr>
            <a:r>
              <a:rPr lang="ca-ES" dirty="0" smtClean="0"/>
              <a:t>MÚSCULOS CORTOS 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156986" y="5285661"/>
            <a:ext cx="2566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3</a:t>
            </a:r>
            <a:r>
              <a:rPr lang="ca-ES" sz="2800" i="1" dirty="0" smtClean="0"/>
              <a:t>. </a:t>
            </a:r>
            <a:r>
              <a:rPr lang="ca-ES" sz="2800" i="1" dirty="0" smtClean="0">
                <a:solidFill>
                  <a:srgbClr val="00B0F0"/>
                </a:solidFill>
              </a:rPr>
              <a:t>LAS PIERNAS</a:t>
            </a:r>
            <a:endParaRPr lang="ca-ES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56986" y="3819089"/>
            <a:ext cx="2344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ca-ES" sz="2800" i="1" dirty="0" smtClean="0">
                <a:solidFill>
                  <a:srgbClr val="00B0F0"/>
                </a:solidFill>
              </a:rPr>
              <a:t>EL TÓRAX 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71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56986" y="5333787"/>
            <a:ext cx="26581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3. </a:t>
            </a:r>
            <a:r>
              <a:rPr lang="ca-ES" sz="2800" i="1" dirty="0" smtClean="0">
                <a:solidFill>
                  <a:srgbClr val="00B0F0"/>
                </a:solidFill>
              </a:rPr>
              <a:t>LAS PIERNAS.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>
                <a:solidFill>
                  <a:srgbClr val="002060"/>
                </a:solidFill>
              </a:rPr>
              <a:t>.CUESTIONARIO</a:t>
            </a: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86753"/>
            <a:ext cx="10515600" cy="484094"/>
          </a:xfrm>
        </p:spPr>
        <p:txBody>
          <a:bodyPr/>
          <a:lstStyle/>
          <a:p>
            <a:pPr marL="0" indent="0">
              <a:buNone/>
            </a:pPr>
            <a:r>
              <a:rPr lang="ca-ES" dirty="0" smtClean="0"/>
              <a:t>MÚSCULOS LARGOS.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156986" y="2490979"/>
            <a:ext cx="21403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1. </a:t>
            </a:r>
            <a:r>
              <a:rPr lang="ca-ES" sz="2800" i="1" dirty="0" smtClean="0">
                <a:solidFill>
                  <a:srgbClr val="00B0F0"/>
                </a:solidFill>
              </a:rPr>
              <a:t>LA MANO</a:t>
            </a:r>
            <a:endParaRPr lang="ca-ES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56986" y="3912383"/>
            <a:ext cx="2254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ca-ES" sz="2800" i="1" dirty="0" smtClean="0">
                <a:solidFill>
                  <a:srgbClr val="00B0F0"/>
                </a:solidFill>
              </a:rPr>
              <a:t>EL TÓRAX 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51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8" r="33525"/>
          <a:stretch/>
        </p:blipFill>
        <p:spPr>
          <a:xfrm>
            <a:off x="5116703" y="978569"/>
            <a:ext cx="1957866" cy="5813635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6127720" y="1171074"/>
            <a:ext cx="2438764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/>
          <p:cNvSpPr/>
          <p:nvPr/>
        </p:nvSpPr>
        <p:spPr>
          <a:xfrm>
            <a:off x="7343648" y="2221027"/>
            <a:ext cx="1907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CRÁNEO</a:t>
            </a:r>
            <a:endParaRPr lang="ca-ES" sz="2800" i="1" dirty="0">
              <a:solidFill>
                <a:srgbClr val="FFFF00"/>
              </a:solidFill>
            </a:endParaRPr>
          </a:p>
        </p:txBody>
      </p:sp>
      <p:sp>
        <p:nvSpPr>
          <p:cNvPr id="41" name="Título 1"/>
          <p:cNvSpPr>
            <a:spLocks noGrp="1"/>
          </p:cNvSpPr>
          <p:nvPr>
            <p:ph type="title"/>
          </p:nvPr>
        </p:nvSpPr>
        <p:spPr>
          <a:xfrm>
            <a:off x="453189" y="315787"/>
            <a:ext cx="4174229" cy="1325563"/>
          </a:xfrm>
        </p:spPr>
        <p:txBody>
          <a:bodyPr/>
          <a:lstStyle/>
          <a:p>
            <a:r>
              <a:rPr lang="ca-ES" dirty="0" smtClean="0">
                <a:solidFill>
                  <a:srgbClr val="FFC000"/>
                </a:solidFill>
              </a:rPr>
              <a:t>CUESTIONARIO</a:t>
            </a:r>
            <a:endParaRPr lang="ca-ES" dirty="0">
              <a:solidFill>
                <a:srgbClr val="FFC000"/>
              </a:solidFill>
            </a:endParaRPr>
          </a:p>
        </p:txBody>
      </p:sp>
      <p:sp>
        <p:nvSpPr>
          <p:cNvPr id="43" name="Rectángulo 42"/>
          <p:cNvSpPr/>
          <p:nvPr/>
        </p:nvSpPr>
        <p:spPr>
          <a:xfrm>
            <a:off x="9250492" y="1790140"/>
            <a:ext cx="21748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00B0F0"/>
                </a:solidFill>
              </a:rPr>
              <a:t> </a:t>
            </a:r>
          </a:p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HÚMERO</a:t>
            </a:r>
            <a:endParaRPr lang="ca-ES" i="1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1" y="6306670"/>
            <a:ext cx="1296520" cy="299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194066" y="259307"/>
            <a:ext cx="929694" cy="46577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8566484" y="725077"/>
            <a:ext cx="683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6843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96296E-6 L 0.09206 -0.1912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96" y="-956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43" grpId="0"/>
      <p:bldP spid="43" grpId="1"/>
      <p:bldP spid="43" grpId="2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8" r="33525"/>
          <a:stretch/>
        </p:blipFill>
        <p:spPr>
          <a:xfrm>
            <a:off x="5116703" y="978569"/>
            <a:ext cx="1957866" cy="5813635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6464604" y="2101517"/>
            <a:ext cx="2438764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/>
          <p:cNvSpPr/>
          <p:nvPr/>
        </p:nvSpPr>
        <p:spPr>
          <a:xfrm>
            <a:off x="7332201" y="2701246"/>
            <a:ext cx="19528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CLAVÍCULA</a:t>
            </a:r>
            <a:endParaRPr lang="ca-ES" sz="2800" i="1" dirty="0">
              <a:solidFill>
                <a:srgbClr val="FFFF00"/>
              </a:solidFill>
            </a:endParaRPr>
          </a:p>
        </p:txBody>
      </p:sp>
      <p:sp>
        <p:nvSpPr>
          <p:cNvPr id="41" name="Título 1"/>
          <p:cNvSpPr>
            <a:spLocks noGrp="1"/>
          </p:cNvSpPr>
          <p:nvPr>
            <p:ph type="title"/>
          </p:nvPr>
        </p:nvSpPr>
        <p:spPr>
          <a:xfrm>
            <a:off x="453189" y="315787"/>
            <a:ext cx="4054155" cy="1325563"/>
          </a:xfrm>
        </p:spPr>
        <p:txBody>
          <a:bodyPr/>
          <a:lstStyle/>
          <a:p>
            <a:r>
              <a:rPr lang="ca-ES" dirty="0" smtClean="0">
                <a:solidFill>
                  <a:srgbClr val="FFC000"/>
                </a:solidFill>
              </a:rPr>
              <a:t>CUESTIONARIO</a:t>
            </a:r>
            <a:endParaRPr lang="ca-ES" dirty="0">
              <a:solidFill>
                <a:srgbClr val="FFC000"/>
              </a:solidFill>
            </a:endParaRPr>
          </a:p>
        </p:txBody>
      </p:sp>
      <p:sp>
        <p:nvSpPr>
          <p:cNvPr id="43" name="Rectángulo 42"/>
          <p:cNvSpPr/>
          <p:nvPr/>
        </p:nvSpPr>
        <p:spPr>
          <a:xfrm>
            <a:off x="9661237" y="2701246"/>
            <a:ext cx="22074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ESTERNÓN</a:t>
            </a:r>
            <a:endParaRPr lang="ca-ES" i="1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1" y="6306670"/>
            <a:ext cx="1296520" cy="299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194066" y="259307"/>
            <a:ext cx="929694" cy="46577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8977747" y="1641350"/>
            <a:ext cx="683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92675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4.44444E-6 L 0.11094 -0.1254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47" y="-627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43" grpId="0"/>
      <p:bldP spid="43" grpId="1"/>
      <p:bldP spid="43" grpId="2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 txBox="1">
            <a:spLocks/>
          </p:cNvSpPr>
          <p:nvPr/>
        </p:nvSpPr>
        <p:spPr>
          <a:xfrm>
            <a:off x="6452936" y="545432"/>
            <a:ext cx="6300537" cy="5743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a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325097" y="542687"/>
            <a:ext cx="3329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dirty="0" smtClean="0">
                <a:solidFill>
                  <a:srgbClr val="FFC000"/>
                </a:solidFill>
              </a:rPr>
              <a:t>1-ESQUELETO.</a:t>
            </a:r>
            <a:endParaRPr lang="ca-ES" sz="3200" dirty="0">
              <a:solidFill>
                <a:srgbClr val="FFC000"/>
              </a:solidFill>
            </a:endParaRPr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7188" y="398682"/>
            <a:ext cx="841076" cy="841076"/>
          </a:xfrm>
          <a:prstGeom prst="rect">
            <a:avLst/>
          </a:prstGeom>
        </p:spPr>
      </p:pic>
      <p:sp>
        <p:nvSpPr>
          <p:cNvPr id="25" name="CuadroTexto 24"/>
          <p:cNvSpPr txBox="1"/>
          <p:nvPr/>
        </p:nvSpPr>
        <p:spPr>
          <a:xfrm>
            <a:off x="561451" y="1823367"/>
            <a:ext cx="3440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ESTÁ </a:t>
            </a:r>
            <a:r>
              <a:rPr lang="ca-ES" b="1" i="1" u="sng" dirty="0" smtClean="0">
                <a:solidFill>
                  <a:srgbClr val="00B0F0"/>
                </a:solidFill>
              </a:rPr>
              <a:t>FORMADO</a:t>
            </a:r>
            <a:r>
              <a:rPr lang="ca-ES" dirty="0" smtClean="0"/>
              <a:t> POR LOS</a:t>
            </a:r>
            <a:r>
              <a:rPr lang="ca-ES" b="1" i="1" u="sng" dirty="0" smtClean="0"/>
              <a:t> </a:t>
            </a:r>
            <a:r>
              <a:rPr lang="ca-ES" b="1" i="1" u="sng" dirty="0" smtClean="0">
                <a:solidFill>
                  <a:srgbClr val="00B0F0"/>
                </a:solidFill>
              </a:rPr>
              <a:t>HUESOS</a:t>
            </a:r>
            <a:r>
              <a:rPr lang="ca-ES" dirty="0" smtClean="0"/>
              <a:t>.</a:t>
            </a:r>
            <a:endParaRPr lang="ca-ES" dirty="0"/>
          </a:p>
        </p:txBody>
      </p:sp>
      <p:sp>
        <p:nvSpPr>
          <p:cNvPr id="26" name="CuadroTexto 25"/>
          <p:cNvSpPr txBox="1"/>
          <p:nvPr/>
        </p:nvSpPr>
        <p:spPr>
          <a:xfrm>
            <a:off x="567116" y="3121278"/>
            <a:ext cx="2868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LOS HUESOS </a:t>
            </a:r>
            <a:r>
              <a:rPr lang="ca-ES" b="1" i="1" u="sng" dirty="0" smtClean="0">
                <a:solidFill>
                  <a:srgbClr val="00B0F0"/>
                </a:solidFill>
              </a:rPr>
              <a:t>SON RÍGIDOS</a:t>
            </a:r>
            <a:r>
              <a:rPr lang="ca-ES" dirty="0" smtClean="0"/>
              <a:t>.</a:t>
            </a:r>
            <a:endParaRPr lang="ca-ES" dirty="0"/>
          </a:p>
        </p:txBody>
      </p:sp>
      <p:sp>
        <p:nvSpPr>
          <p:cNvPr id="27" name="CuadroTexto 26"/>
          <p:cNvSpPr txBox="1"/>
          <p:nvPr/>
        </p:nvSpPr>
        <p:spPr>
          <a:xfrm>
            <a:off x="3980925" y="4509023"/>
            <a:ext cx="1888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HAY HUESOS.</a:t>
            </a:r>
            <a:endParaRPr lang="ca-ES" dirty="0"/>
          </a:p>
        </p:txBody>
      </p:sp>
      <p:sp>
        <p:nvSpPr>
          <p:cNvPr id="28" name="CuadroTexto 27"/>
          <p:cNvSpPr txBox="1"/>
          <p:nvPr/>
        </p:nvSpPr>
        <p:spPr>
          <a:xfrm>
            <a:off x="6227812" y="3179111"/>
            <a:ext cx="1351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A) </a:t>
            </a:r>
            <a:r>
              <a:rPr lang="ca-ES" b="1" dirty="0" smtClean="0">
                <a:solidFill>
                  <a:srgbClr val="00B0F0"/>
                </a:solidFill>
              </a:rPr>
              <a:t>LARGOS</a:t>
            </a:r>
            <a:r>
              <a:rPr lang="ca-ES" dirty="0" smtClean="0"/>
              <a:t>. </a:t>
            </a:r>
            <a:endParaRPr lang="ca-ES" dirty="0"/>
          </a:p>
        </p:txBody>
      </p:sp>
      <p:sp>
        <p:nvSpPr>
          <p:cNvPr id="29" name="CuadroTexto 28"/>
          <p:cNvSpPr txBox="1"/>
          <p:nvPr/>
        </p:nvSpPr>
        <p:spPr>
          <a:xfrm>
            <a:off x="6255025" y="4502404"/>
            <a:ext cx="1315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B) </a:t>
            </a:r>
            <a:r>
              <a:rPr lang="ca-ES" b="1" dirty="0" smtClean="0">
                <a:solidFill>
                  <a:srgbClr val="00B0F0"/>
                </a:solidFill>
              </a:rPr>
              <a:t>CORTOS</a:t>
            </a:r>
            <a:r>
              <a:rPr lang="ca-ES" dirty="0" smtClean="0"/>
              <a:t>.</a:t>
            </a:r>
            <a:endParaRPr lang="ca-ES" dirty="0"/>
          </a:p>
        </p:txBody>
      </p:sp>
      <p:sp>
        <p:nvSpPr>
          <p:cNvPr id="30" name="CuadroTexto 29"/>
          <p:cNvSpPr txBox="1"/>
          <p:nvPr/>
        </p:nvSpPr>
        <p:spPr>
          <a:xfrm>
            <a:off x="6395633" y="5919926"/>
            <a:ext cx="126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/>
              <a:t>C</a:t>
            </a:r>
            <a:r>
              <a:rPr lang="ca-ES" smtClean="0"/>
              <a:t>) </a:t>
            </a:r>
            <a:r>
              <a:rPr lang="ca-ES" b="1" smtClean="0">
                <a:solidFill>
                  <a:srgbClr val="00B0F0"/>
                </a:solidFill>
              </a:rPr>
              <a:t>PLANOS</a:t>
            </a:r>
            <a:r>
              <a:rPr lang="ca-ES" dirty="0" smtClean="0"/>
              <a:t>.</a:t>
            </a:r>
            <a:endParaRPr lang="ca-ES" dirty="0"/>
          </a:p>
        </p:txBody>
      </p:sp>
      <p:sp>
        <p:nvSpPr>
          <p:cNvPr id="31" name="Abrir llave 30"/>
          <p:cNvSpPr/>
          <p:nvPr/>
        </p:nvSpPr>
        <p:spPr>
          <a:xfrm>
            <a:off x="5470907" y="2960858"/>
            <a:ext cx="591672" cy="3433578"/>
          </a:xfrm>
          <a:prstGeom prst="leftBrace">
            <a:avLst>
              <a:gd name="adj1" fmla="val 74242"/>
              <a:gd name="adj2" fmla="val 504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7396391" y="3173263"/>
            <a:ext cx="2370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dirty="0" smtClean="0"/>
              <a:t>POR EJEMPLO: </a:t>
            </a:r>
            <a:r>
              <a:rPr lang="ca-ES" b="1" i="1" u="sng" dirty="0" smtClean="0"/>
              <a:t>FÉMUR.</a:t>
            </a:r>
            <a:endParaRPr lang="ca-ES" b="1" i="1" u="sng" dirty="0"/>
          </a:p>
        </p:txBody>
      </p:sp>
      <p:sp>
        <p:nvSpPr>
          <p:cNvPr id="33" name="Rectángulo 32"/>
          <p:cNvSpPr/>
          <p:nvPr/>
        </p:nvSpPr>
        <p:spPr>
          <a:xfrm>
            <a:off x="7353611" y="4509023"/>
            <a:ext cx="27144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dirty="0" smtClean="0"/>
              <a:t>POR EJEMPLO:</a:t>
            </a:r>
            <a:r>
              <a:rPr lang="ca-ES" b="1" i="1" u="sng" dirty="0" smtClean="0"/>
              <a:t> VÉRTEBRAS</a:t>
            </a:r>
            <a:endParaRPr lang="ca-ES" b="1" i="1" u="sng" dirty="0"/>
          </a:p>
        </p:txBody>
      </p:sp>
      <p:sp>
        <p:nvSpPr>
          <p:cNvPr id="34" name="Rectángulo 33"/>
          <p:cNvSpPr/>
          <p:nvPr/>
        </p:nvSpPr>
        <p:spPr>
          <a:xfrm>
            <a:off x="7451695" y="5929349"/>
            <a:ext cx="2411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dirty="0" smtClean="0"/>
              <a:t>POR EJEMPLO: </a:t>
            </a:r>
            <a:r>
              <a:rPr lang="ca-ES" b="1" i="1" u="sng" dirty="0" smtClean="0"/>
              <a:t>CRÁNEO</a:t>
            </a:r>
            <a:endParaRPr lang="ca-ES" b="1" i="1" u="sng" dirty="0"/>
          </a:p>
        </p:txBody>
      </p:sp>
      <p:pic>
        <p:nvPicPr>
          <p:cNvPr id="35" name="Imagen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691" y="4361883"/>
            <a:ext cx="663612" cy="663612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2617" y="3037780"/>
            <a:ext cx="674553" cy="674553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609" y="2942983"/>
            <a:ext cx="757887" cy="757887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613023" y="5675045"/>
            <a:ext cx="724585" cy="715531"/>
          </a:xfrm>
          <a:prstGeom prst="rect">
            <a:avLst/>
          </a:prstGeom>
        </p:spPr>
      </p:pic>
      <p:sp>
        <p:nvSpPr>
          <p:cNvPr id="39" name="Flecha derecha 38"/>
          <p:cNvSpPr/>
          <p:nvPr/>
        </p:nvSpPr>
        <p:spPr>
          <a:xfrm>
            <a:off x="9968105" y="3271016"/>
            <a:ext cx="523964" cy="208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40" name="Flecha derecha 39"/>
          <p:cNvSpPr/>
          <p:nvPr/>
        </p:nvSpPr>
        <p:spPr>
          <a:xfrm>
            <a:off x="9987309" y="4589660"/>
            <a:ext cx="523964" cy="2179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41" name="Flecha derecha 40"/>
          <p:cNvSpPr/>
          <p:nvPr/>
        </p:nvSpPr>
        <p:spPr>
          <a:xfrm>
            <a:off x="9974091" y="6027797"/>
            <a:ext cx="523964" cy="208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42" name="Imagen 4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521" y="1690448"/>
            <a:ext cx="681368" cy="681368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43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/>
      <p:bldP spid="34" grpId="0"/>
      <p:bldP spid="39" grpId="0" animBg="1"/>
      <p:bldP spid="40" grpId="0" animBg="1"/>
      <p:bldP spid="4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8" r="33525"/>
          <a:stretch/>
        </p:blipFill>
        <p:spPr>
          <a:xfrm>
            <a:off x="5116703" y="978569"/>
            <a:ext cx="1957866" cy="5813635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6111678" y="2454443"/>
            <a:ext cx="2438764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/>
          <p:cNvSpPr/>
          <p:nvPr/>
        </p:nvSpPr>
        <p:spPr>
          <a:xfrm>
            <a:off x="9595740" y="3210569"/>
            <a:ext cx="21806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ESTERNÓN</a:t>
            </a:r>
            <a:endParaRPr lang="ca-ES" sz="2800" i="1" dirty="0">
              <a:solidFill>
                <a:srgbClr val="FFFF00"/>
              </a:solidFill>
            </a:endParaRPr>
          </a:p>
        </p:txBody>
      </p:sp>
      <p:sp>
        <p:nvSpPr>
          <p:cNvPr id="41" name="Título 1"/>
          <p:cNvSpPr>
            <a:spLocks noGrp="1"/>
          </p:cNvSpPr>
          <p:nvPr>
            <p:ph type="title"/>
          </p:nvPr>
        </p:nvSpPr>
        <p:spPr>
          <a:xfrm>
            <a:off x="453190" y="315787"/>
            <a:ext cx="4312774" cy="1325563"/>
          </a:xfrm>
        </p:spPr>
        <p:txBody>
          <a:bodyPr/>
          <a:lstStyle/>
          <a:p>
            <a:r>
              <a:rPr lang="ca-ES" dirty="0" smtClean="0">
                <a:solidFill>
                  <a:srgbClr val="FFC000"/>
                </a:solidFill>
              </a:rPr>
              <a:t>CUESTIONARIO</a:t>
            </a:r>
            <a:endParaRPr lang="ca-ES" dirty="0">
              <a:solidFill>
                <a:srgbClr val="FFC000"/>
              </a:solidFill>
            </a:endParaRPr>
          </a:p>
        </p:txBody>
      </p:sp>
      <p:sp>
        <p:nvSpPr>
          <p:cNvPr id="43" name="Rectángulo 42"/>
          <p:cNvSpPr/>
          <p:nvPr/>
        </p:nvSpPr>
        <p:spPr>
          <a:xfrm>
            <a:off x="7074569" y="3208053"/>
            <a:ext cx="19528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CLAVÍCULA</a:t>
            </a:r>
            <a:endParaRPr lang="ca-ES" i="1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1" y="6306670"/>
            <a:ext cx="1296520" cy="299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194066" y="259307"/>
            <a:ext cx="929694" cy="46577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8672947" y="2023556"/>
            <a:ext cx="683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3533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0 L -0.09675 -0.1483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44" y="-743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43" grpId="0"/>
      <p:bldP spid="43" grpId="1"/>
      <p:bldP spid="43" grpId="2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8" r="33525"/>
          <a:stretch/>
        </p:blipFill>
        <p:spPr>
          <a:xfrm>
            <a:off x="5116703" y="978569"/>
            <a:ext cx="1957866" cy="5813635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6480646" y="2823411"/>
            <a:ext cx="2438764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/>
          <p:cNvSpPr/>
          <p:nvPr/>
        </p:nvSpPr>
        <p:spPr>
          <a:xfrm>
            <a:off x="7094363" y="3694621"/>
            <a:ext cx="2257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COSTILLAS</a:t>
            </a:r>
            <a:endParaRPr lang="ca-ES" sz="2800" i="1" dirty="0">
              <a:solidFill>
                <a:srgbClr val="FFFF00"/>
              </a:solidFill>
            </a:endParaRPr>
          </a:p>
        </p:txBody>
      </p:sp>
      <p:sp>
        <p:nvSpPr>
          <p:cNvPr id="41" name="Título 1"/>
          <p:cNvSpPr>
            <a:spLocks noGrp="1"/>
          </p:cNvSpPr>
          <p:nvPr>
            <p:ph type="title"/>
          </p:nvPr>
        </p:nvSpPr>
        <p:spPr>
          <a:xfrm>
            <a:off x="453189" y="315787"/>
            <a:ext cx="4643719" cy="1325563"/>
          </a:xfrm>
        </p:spPr>
        <p:txBody>
          <a:bodyPr/>
          <a:lstStyle/>
          <a:p>
            <a:r>
              <a:rPr lang="ca-ES" dirty="0" smtClean="0">
                <a:solidFill>
                  <a:srgbClr val="FFC000"/>
                </a:solidFill>
              </a:rPr>
              <a:t>CUESTIONARIO</a:t>
            </a:r>
            <a:endParaRPr lang="ca-ES" dirty="0">
              <a:solidFill>
                <a:srgbClr val="FFC000"/>
              </a:solidFill>
            </a:endParaRPr>
          </a:p>
        </p:txBody>
      </p:sp>
      <p:sp>
        <p:nvSpPr>
          <p:cNvPr id="43" name="Rectángulo 42"/>
          <p:cNvSpPr/>
          <p:nvPr/>
        </p:nvSpPr>
        <p:spPr>
          <a:xfrm>
            <a:off x="9371992" y="3694621"/>
            <a:ext cx="19528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CLAVÍCULA</a:t>
            </a:r>
            <a:endParaRPr lang="ca-ES" i="1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1" y="6306670"/>
            <a:ext cx="1296520" cy="299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194066" y="259307"/>
            <a:ext cx="929694" cy="46577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9030247" y="2392524"/>
            <a:ext cx="683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9351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0.13542 -0.1650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1" y="-8264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43" grpId="0"/>
      <p:bldP spid="43" grpId="1"/>
      <p:bldP spid="43" grpId="2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8" r="33525"/>
          <a:stretch/>
        </p:blipFill>
        <p:spPr>
          <a:xfrm>
            <a:off x="5116703" y="978569"/>
            <a:ext cx="1957866" cy="5813635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6095636" y="3304674"/>
            <a:ext cx="2438764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/>
          <p:cNvSpPr/>
          <p:nvPr/>
        </p:nvSpPr>
        <p:spPr>
          <a:xfrm>
            <a:off x="9365266" y="3963426"/>
            <a:ext cx="3657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COLUMNA VERTEBRAL</a:t>
            </a:r>
            <a:endParaRPr lang="ca-ES" sz="2800" i="1" dirty="0">
              <a:solidFill>
                <a:srgbClr val="FFFF00"/>
              </a:solidFill>
            </a:endParaRPr>
          </a:p>
        </p:txBody>
      </p:sp>
      <p:sp>
        <p:nvSpPr>
          <p:cNvPr id="41" name="Título 1"/>
          <p:cNvSpPr>
            <a:spLocks noGrp="1"/>
          </p:cNvSpPr>
          <p:nvPr>
            <p:ph type="title"/>
          </p:nvPr>
        </p:nvSpPr>
        <p:spPr>
          <a:xfrm>
            <a:off x="453189" y="315787"/>
            <a:ext cx="4183465" cy="1325563"/>
          </a:xfrm>
        </p:spPr>
        <p:txBody>
          <a:bodyPr/>
          <a:lstStyle/>
          <a:p>
            <a:r>
              <a:rPr lang="ca-ES" dirty="0" smtClean="0">
                <a:solidFill>
                  <a:srgbClr val="FFC000"/>
                </a:solidFill>
              </a:rPr>
              <a:t>CUESTIONARIO</a:t>
            </a:r>
            <a:endParaRPr lang="ca-ES" dirty="0">
              <a:solidFill>
                <a:srgbClr val="FFC000"/>
              </a:solidFill>
            </a:endParaRPr>
          </a:p>
        </p:txBody>
      </p:sp>
      <p:sp>
        <p:nvSpPr>
          <p:cNvPr id="43" name="Rectángulo 42"/>
          <p:cNvSpPr/>
          <p:nvPr/>
        </p:nvSpPr>
        <p:spPr>
          <a:xfrm>
            <a:off x="7062930" y="3963426"/>
            <a:ext cx="21547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COSTILLAS</a:t>
            </a:r>
            <a:endParaRPr lang="ca-ES" i="1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1" y="6306670"/>
            <a:ext cx="1296520" cy="299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194066" y="259307"/>
            <a:ext cx="929694" cy="46577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8645238" y="2873787"/>
            <a:ext cx="683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9816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6 L -0.08932 -0.1620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66" y="-810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43" grpId="0"/>
      <p:bldP spid="43" grpId="1"/>
      <p:bldP spid="43" grpId="2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8" r="33525"/>
          <a:stretch/>
        </p:blipFill>
        <p:spPr>
          <a:xfrm>
            <a:off x="5116703" y="978569"/>
            <a:ext cx="1957866" cy="5813635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6400436" y="4620126"/>
            <a:ext cx="2024182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/>
          <p:cNvSpPr/>
          <p:nvPr/>
        </p:nvSpPr>
        <p:spPr>
          <a:xfrm>
            <a:off x="9053434" y="5426254"/>
            <a:ext cx="17390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FÉMUR</a:t>
            </a:r>
            <a:endParaRPr lang="ca-ES" sz="2800" i="1" dirty="0">
              <a:solidFill>
                <a:srgbClr val="FFFF00"/>
              </a:solidFill>
            </a:endParaRPr>
          </a:p>
        </p:txBody>
      </p:sp>
      <p:sp>
        <p:nvSpPr>
          <p:cNvPr id="41" name="Título 1"/>
          <p:cNvSpPr>
            <a:spLocks noGrp="1"/>
          </p:cNvSpPr>
          <p:nvPr>
            <p:ph type="title"/>
          </p:nvPr>
        </p:nvSpPr>
        <p:spPr>
          <a:xfrm>
            <a:off x="453190" y="315787"/>
            <a:ext cx="4315410" cy="1325563"/>
          </a:xfrm>
        </p:spPr>
        <p:txBody>
          <a:bodyPr/>
          <a:lstStyle/>
          <a:p>
            <a:r>
              <a:rPr lang="ca-ES" dirty="0" smtClean="0">
                <a:solidFill>
                  <a:srgbClr val="FFC000"/>
                </a:solidFill>
              </a:rPr>
              <a:t>CUESTIONARIO</a:t>
            </a:r>
            <a:endParaRPr lang="ca-ES" dirty="0">
              <a:solidFill>
                <a:srgbClr val="FFC000"/>
              </a:solidFill>
            </a:endParaRPr>
          </a:p>
        </p:txBody>
      </p:sp>
      <p:sp>
        <p:nvSpPr>
          <p:cNvPr id="43" name="Rectángulo 42"/>
          <p:cNvSpPr/>
          <p:nvPr/>
        </p:nvSpPr>
        <p:spPr>
          <a:xfrm>
            <a:off x="7422672" y="5426254"/>
            <a:ext cx="13854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TÍBIA</a:t>
            </a:r>
            <a:endParaRPr lang="ca-ES" i="1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1" y="6306670"/>
            <a:ext cx="1296520" cy="299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194066" y="259307"/>
            <a:ext cx="929694" cy="46577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8550145" y="4150768"/>
            <a:ext cx="683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16169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85185E-6 L -0.06276 -0.1557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8" y="-780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43" grpId="0"/>
      <p:bldP spid="43" grpId="1"/>
      <p:bldP spid="43" grpId="2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8" r="33525"/>
          <a:stretch/>
        </p:blipFill>
        <p:spPr>
          <a:xfrm>
            <a:off x="5116703" y="978569"/>
            <a:ext cx="1957866" cy="5813635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6288141" y="5502442"/>
            <a:ext cx="2024182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/>
          <p:cNvSpPr/>
          <p:nvPr/>
        </p:nvSpPr>
        <p:spPr>
          <a:xfrm>
            <a:off x="8675569" y="4212681"/>
            <a:ext cx="18770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PERONÉ</a:t>
            </a:r>
            <a:endParaRPr lang="ca-ES" sz="2800" i="1" dirty="0">
              <a:solidFill>
                <a:srgbClr val="FFFF00"/>
              </a:solidFill>
            </a:endParaRPr>
          </a:p>
        </p:txBody>
      </p:sp>
      <p:sp>
        <p:nvSpPr>
          <p:cNvPr id="41" name="Título 1"/>
          <p:cNvSpPr>
            <a:spLocks noGrp="1"/>
          </p:cNvSpPr>
          <p:nvPr>
            <p:ph type="title"/>
          </p:nvPr>
        </p:nvSpPr>
        <p:spPr>
          <a:xfrm>
            <a:off x="462425" y="315787"/>
            <a:ext cx="4257355" cy="1325563"/>
          </a:xfrm>
        </p:spPr>
        <p:txBody>
          <a:bodyPr/>
          <a:lstStyle/>
          <a:p>
            <a:r>
              <a:rPr lang="ca-ES" dirty="0" smtClean="0">
                <a:solidFill>
                  <a:srgbClr val="FFC000"/>
                </a:solidFill>
              </a:rPr>
              <a:t>CUESTIONARIO</a:t>
            </a:r>
            <a:endParaRPr lang="ca-ES" dirty="0">
              <a:solidFill>
                <a:srgbClr val="FFC000"/>
              </a:solidFill>
            </a:endParaRPr>
          </a:p>
        </p:txBody>
      </p:sp>
      <p:sp>
        <p:nvSpPr>
          <p:cNvPr id="43" name="Rectángulo 42"/>
          <p:cNvSpPr/>
          <p:nvPr/>
        </p:nvSpPr>
        <p:spPr>
          <a:xfrm>
            <a:off x="7300232" y="4212681"/>
            <a:ext cx="1149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TÍBIA</a:t>
            </a:r>
            <a:endParaRPr lang="ca-ES" i="1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1" y="6306670"/>
            <a:ext cx="1296520" cy="299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194066" y="259307"/>
            <a:ext cx="929694" cy="46577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8343145" y="5071555"/>
            <a:ext cx="683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6735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4.81481E-6 L 0.08047 0.1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23" y="75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34" grpId="2"/>
      <p:bldP spid="43" grpId="0"/>
      <p:bldP spid="43" grpId="1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8" r="33525"/>
          <a:stretch/>
        </p:blipFill>
        <p:spPr>
          <a:xfrm>
            <a:off x="5116703" y="978569"/>
            <a:ext cx="1957866" cy="5813635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6352309" y="6131281"/>
            <a:ext cx="2024182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/>
          <p:cNvSpPr/>
          <p:nvPr/>
        </p:nvSpPr>
        <p:spPr>
          <a:xfrm>
            <a:off x="9345784" y="4947006"/>
            <a:ext cx="17275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TÍBIA</a:t>
            </a:r>
            <a:endParaRPr lang="ca-ES" sz="2800" i="1" dirty="0">
              <a:solidFill>
                <a:srgbClr val="FFFF00"/>
              </a:solidFill>
            </a:endParaRPr>
          </a:p>
        </p:txBody>
      </p:sp>
      <p:sp>
        <p:nvSpPr>
          <p:cNvPr id="41" name="Título 1"/>
          <p:cNvSpPr>
            <a:spLocks noGrp="1"/>
          </p:cNvSpPr>
          <p:nvPr>
            <p:ph type="title"/>
          </p:nvPr>
        </p:nvSpPr>
        <p:spPr>
          <a:xfrm>
            <a:off x="453189" y="315787"/>
            <a:ext cx="4155755" cy="1325563"/>
          </a:xfrm>
        </p:spPr>
        <p:txBody>
          <a:bodyPr/>
          <a:lstStyle/>
          <a:p>
            <a:r>
              <a:rPr lang="ca-ES" dirty="0" smtClean="0">
                <a:solidFill>
                  <a:srgbClr val="FFC000"/>
                </a:solidFill>
              </a:rPr>
              <a:t>CUESTIONARIO</a:t>
            </a:r>
            <a:endParaRPr lang="ca-ES" dirty="0">
              <a:solidFill>
                <a:srgbClr val="FFC000"/>
              </a:solidFill>
            </a:endParaRPr>
          </a:p>
        </p:txBody>
      </p:sp>
      <p:sp>
        <p:nvSpPr>
          <p:cNvPr id="43" name="Rectángulo 42"/>
          <p:cNvSpPr/>
          <p:nvPr/>
        </p:nvSpPr>
        <p:spPr>
          <a:xfrm>
            <a:off x="7263356" y="4947006"/>
            <a:ext cx="17556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PERONÉ</a:t>
            </a:r>
            <a:endParaRPr lang="ca-ES" i="1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1" y="6306670"/>
            <a:ext cx="1296520" cy="299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194066" y="259307"/>
            <a:ext cx="929694" cy="46577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8497457" y="5700394"/>
            <a:ext cx="683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4743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40741E-7 L 0.0819 0.1344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89" y="671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34" grpId="2"/>
      <p:bldP spid="43" grpId="0"/>
      <p:bldP spid="43" grpId="1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8" r="33525"/>
          <a:stretch/>
        </p:blipFill>
        <p:spPr>
          <a:xfrm>
            <a:off x="5116703" y="978569"/>
            <a:ext cx="1957866" cy="5813635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6785446" y="2537849"/>
            <a:ext cx="2024182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/>
          <p:cNvSpPr/>
          <p:nvPr/>
        </p:nvSpPr>
        <p:spPr>
          <a:xfrm>
            <a:off x="9378757" y="3599291"/>
            <a:ext cx="20650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HÚMERO</a:t>
            </a:r>
            <a:endParaRPr lang="ca-ES" sz="2800" i="1" dirty="0">
              <a:solidFill>
                <a:srgbClr val="FFFF00"/>
              </a:solidFill>
            </a:endParaRPr>
          </a:p>
        </p:txBody>
      </p:sp>
      <p:sp>
        <p:nvSpPr>
          <p:cNvPr id="41" name="Título 1"/>
          <p:cNvSpPr>
            <a:spLocks noGrp="1"/>
          </p:cNvSpPr>
          <p:nvPr>
            <p:ph type="title"/>
          </p:nvPr>
        </p:nvSpPr>
        <p:spPr>
          <a:xfrm>
            <a:off x="453189" y="315787"/>
            <a:ext cx="4285065" cy="1325563"/>
          </a:xfrm>
        </p:spPr>
        <p:txBody>
          <a:bodyPr/>
          <a:lstStyle/>
          <a:p>
            <a:r>
              <a:rPr lang="ca-ES" dirty="0" smtClean="0">
                <a:solidFill>
                  <a:srgbClr val="FFC000"/>
                </a:solidFill>
              </a:rPr>
              <a:t>CUESTIONARIO</a:t>
            </a:r>
            <a:endParaRPr lang="ca-ES" dirty="0">
              <a:solidFill>
                <a:srgbClr val="FFC000"/>
              </a:solidFill>
            </a:endParaRPr>
          </a:p>
        </p:txBody>
      </p:sp>
      <p:sp>
        <p:nvSpPr>
          <p:cNvPr id="43" name="Rectángulo 42"/>
          <p:cNvSpPr/>
          <p:nvPr/>
        </p:nvSpPr>
        <p:spPr>
          <a:xfrm>
            <a:off x="7348859" y="3599291"/>
            <a:ext cx="17556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PERONÉ</a:t>
            </a:r>
            <a:endParaRPr lang="ca-ES" i="1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1" y="6306670"/>
            <a:ext cx="1296520" cy="299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194066" y="259307"/>
            <a:ext cx="929694" cy="46577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8876147" y="2106962"/>
            <a:ext cx="683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7337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96296E-6 L -0.06224 -0.1928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2" y="-965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43" grpId="0"/>
      <p:bldP spid="43" grpId="1"/>
      <p:bldP spid="43" grpId="2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8" r="33525"/>
          <a:stretch/>
        </p:blipFill>
        <p:spPr>
          <a:xfrm>
            <a:off x="5116703" y="978569"/>
            <a:ext cx="1957866" cy="5813635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6508048" y="3554990"/>
            <a:ext cx="2024182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33"/>
          <p:cNvSpPr/>
          <p:nvPr/>
        </p:nvSpPr>
        <p:spPr>
          <a:xfrm>
            <a:off x="7163607" y="4299261"/>
            <a:ext cx="17275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PELVIS</a:t>
            </a:r>
            <a:endParaRPr lang="ca-ES" sz="2800" i="1" dirty="0">
              <a:solidFill>
                <a:srgbClr val="FFFF00"/>
              </a:solidFill>
            </a:endParaRPr>
          </a:p>
        </p:txBody>
      </p:sp>
      <p:sp>
        <p:nvSpPr>
          <p:cNvPr id="41" name="Título 1"/>
          <p:cNvSpPr>
            <a:spLocks noGrp="1"/>
          </p:cNvSpPr>
          <p:nvPr>
            <p:ph type="title"/>
          </p:nvPr>
        </p:nvSpPr>
        <p:spPr>
          <a:xfrm>
            <a:off x="453189" y="315787"/>
            <a:ext cx="4192701" cy="1325563"/>
          </a:xfrm>
        </p:spPr>
        <p:txBody>
          <a:bodyPr/>
          <a:lstStyle/>
          <a:p>
            <a:r>
              <a:rPr lang="ca-ES" dirty="0" smtClean="0">
                <a:solidFill>
                  <a:srgbClr val="FFC000"/>
                </a:solidFill>
              </a:rPr>
              <a:t>CUESTIONARIO</a:t>
            </a:r>
            <a:endParaRPr lang="ca-ES" dirty="0">
              <a:solidFill>
                <a:srgbClr val="FFC000"/>
              </a:solidFill>
            </a:endParaRPr>
          </a:p>
        </p:txBody>
      </p:sp>
      <p:sp>
        <p:nvSpPr>
          <p:cNvPr id="43" name="Rectángulo 42"/>
          <p:cNvSpPr/>
          <p:nvPr/>
        </p:nvSpPr>
        <p:spPr>
          <a:xfrm>
            <a:off x="8961042" y="4299261"/>
            <a:ext cx="17556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PERONÉ</a:t>
            </a:r>
            <a:endParaRPr lang="ca-ES" i="1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1" y="6306670"/>
            <a:ext cx="1296520" cy="299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194066" y="259307"/>
            <a:ext cx="929694" cy="46577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8619297" y="3093279"/>
            <a:ext cx="683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7455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3.7037E-6 L 0.10339 -0.1467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69" y="-733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43" grpId="0"/>
      <p:bldP spid="43" grpId="1"/>
      <p:bldP spid="43" grpId="2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6588" y="1407835"/>
            <a:ext cx="2205487" cy="5217553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6657472" y="1690688"/>
            <a:ext cx="2438764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ítulo 1"/>
          <p:cNvSpPr>
            <a:spLocks noGrp="1"/>
          </p:cNvSpPr>
          <p:nvPr>
            <p:ph type="title"/>
          </p:nvPr>
        </p:nvSpPr>
        <p:spPr>
          <a:xfrm>
            <a:off x="453189" y="315787"/>
            <a:ext cx="4340483" cy="1325563"/>
          </a:xfrm>
        </p:spPr>
        <p:txBody>
          <a:bodyPr/>
          <a:lstStyle/>
          <a:p>
            <a:r>
              <a:rPr lang="ca-ES" dirty="0" smtClean="0">
                <a:solidFill>
                  <a:srgbClr val="FFC000"/>
                </a:solidFill>
              </a:rPr>
              <a:t>CUESTIONARIO</a:t>
            </a:r>
            <a:endParaRPr lang="ca-ES" dirty="0">
              <a:solidFill>
                <a:srgbClr val="FFC000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9881354" y="2465975"/>
            <a:ext cx="22836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FRONTAL</a:t>
            </a:r>
            <a:endParaRPr lang="ca-ES" sz="2800" i="1" dirty="0">
              <a:solidFill>
                <a:srgbClr val="FFFF00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7692749" y="2465975"/>
            <a:ext cx="2227106" cy="533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PECTORAL</a:t>
            </a:r>
            <a:endParaRPr lang="ca-ES" i="1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1" y="6306670"/>
            <a:ext cx="1296520" cy="299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194066" y="259307"/>
            <a:ext cx="929694" cy="46577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9236365" y="1259801"/>
            <a:ext cx="683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415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4.81481E-6 L -0.0767 -0.1511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1" y="-756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6" grpId="0"/>
      <p:bldP spid="26" grpId="1"/>
      <p:bldP spid="26" grpId="2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3013" y="1407835"/>
            <a:ext cx="2205487" cy="5217553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 flipV="1">
            <a:off x="6113124" y="2753474"/>
            <a:ext cx="2845941" cy="10274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ítulo 1"/>
          <p:cNvSpPr>
            <a:spLocks noGrp="1"/>
          </p:cNvSpPr>
          <p:nvPr>
            <p:ph type="title"/>
          </p:nvPr>
        </p:nvSpPr>
        <p:spPr>
          <a:xfrm>
            <a:off x="453190" y="315787"/>
            <a:ext cx="4515974" cy="1325563"/>
          </a:xfrm>
        </p:spPr>
        <p:txBody>
          <a:bodyPr/>
          <a:lstStyle/>
          <a:p>
            <a:r>
              <a:rPr lang="ca-ES" dirty="0" smtClean="0">
                <a:solidFill>
                  <a:srgbClr val="FFC000"/>
                </a:solidFill>
              </a:rPr>
              <a:t>CUESTIONARIO</a:t>
            </a:r>
            <a:endParaRPr lang="ca-ES" dirty="0">
              <a:solidFill>
                <a:srgbClr val="FFC000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9801180" y="3634818"/>
            <a:ext cx="22836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PECTORAL</a:t>
            </a:r>
            <a:endParaRPr lang="ca-ES" sz="2800" i="1" dirty="0">
              <a:solidFill>
                <a:srgbClr val="FFFF00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6948029" y="3634818"/>
            <a:ext cx="2971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ABDOMINALES</a:t>
            </a:r>
            <a:endParaRPr lang="ca-ES" i="1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1" y="6306670"/>
            <a:ext cx="1296520" cy="299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194066" y="259307"/>
            <a:ext cx="929694" cy="46577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8959065" y="2332861"/>
            <a:ext cx="683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6092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4.44444E-6 L -0.08386 -0.1650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93" y="-8264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6" grpId="0"/>
      <p:bldP spid="26" grpId="1"/>
      <p:bldP spid="26" grpId="2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44102"/>
            <a:ext cx="10515600" cy="1325563"/>
          </a:xfrm>
        </p:spPr>
        <p:txBody>
          <a:bodyPr/>
          <a:lstStyle/>
          <a:p>
            <a:r>
              <a:rPr lang="ca-ES" b="1" dirty="0" smtClean="0">
                <a:solidFill>
                  <a:srgbClr val="FFC000"/>
                </a:solidFill>
              </a:rPr>
              <a:t>¿PARA QUÉ SIRVE EL ESQUELETO?</a:t>
            </a:r>
            <a:endParaRPr lang="ca-ES" b="1" dirty="0">
              <a:solidFill>
                <a:srgbClr val="FFC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6312"/>
          </a:xfrm>
        </p:spPr>
        <p:txBody>
          <a:bodyPr>
            <a:normAutofit fontScale="92500" lnSpcReduction="10000"/>
          </a:bodyPr>
          <a:lstStyle/>
          <a:p>
            <a:r>
              <a:rPr lang="ca-ES" dirty="0" smtClean="0"/>
              <a:t>1-  PARA </a:t>
            </a:r>
            <a:r>
              <a:rPr lang="ca-ES" b="1" u="sng" dirty="0" smtClean="0">
                <a:solidFill>
                  <a:srgbClr val="00B0F0"/>
                </a:solidFill>
              </a:rPr>
              <a:t>AGUANTAR EL CUERPO </a:t>
            </a:r>
            <a:r>
              <a:rPr lang="ca-ES" dirty="0" smtClean="0"/>
              <a:t>DERECHO.</a:t>
            </a:r>
            <a:endParaRPr lang="ca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838200" y="3461920"/>
            <a:ext cx="10515600" cy="436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a-ES" b="1" dirty="0"/>
              <a:t>2</a:t>
            </a:r>
            <a:r>
              <a:rPr lang="ca-ES" b="1" dirty="0" smtClean="0"/>
              <a:t>-</a:t>
            </a:r>
            <a:r>
              <a:rPr lang="ca-ES" dirty="0" smtClean="0"/>
              <a:t> PARA </a:t>
            </a:r>
            <a:r>
              <a:rPr lang="ca-ES" b="1" u="sng" dirty="0" smtClean="0">
                <a:solidFill>
                  <a:srgbClr val="00B0F0"/>
                </a:solidFill>
              </a:rPr>
              <a:t>PROTEGER LOS ÓRGANOS </a:t>
            </a:r>
            <a:r>
              <a:rPr lang="ca-ES" dirty="0" smtClean="0"/>
              <a:t>MÁS DELICADOS DEL CUERPO.</a:t>
            </a:r>
            <a:endParaRPr lang="ca-E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838200" y="5082172"/>
            <a:ext cx="10515600" cy="436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a-ES" dirty="0" smtClean="0"/>
              <a:t>3- PARA </a:t>
            </a:r>
            <a:r>
              <a:rPr lang="ca-ES" b="1" u="sng" dirty="0" smtClean="0">
                <a:solidFill>
                  <a:srgbClr val="00B0F0"/>
                </a:solidFill>
              </a:rPr>
              <a:t>MOVERSE</a:t>
            </a:r>
            <a:r>
              <a:rPr lang="ca-ES" dirty="0" smtClean="0"/>
              <a:t>.</a:t>
            </a:r>
            <a:endParaRPr lang="ca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8799" y="2891868"/>
            <a:ext cx="1219808" cy="121980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697" y="4678979"/>
            <a:ext cx="1215804" cy="12158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507" y="1447918"/>
            <a:ext cx="1219808" cy="1219808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592" y="1447919"/>
            <a:ext cx="1215960" cy="121596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65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3013" y="1407835"/>
            <a:ext cx="2205487" cy="5217553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 flipV="1">
            <a:off x="5887096" y="3256908"/>
            <a:ext cx="2845941" cy="10274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ítulo 1"/>
          <p:cNvSpPr>
            <a:spLocks noGrp="1"/>
          </p:cNvSpPr>
          <p:nvPr>
            <p:ph type="title"/>
          </p:nvPr>
        </p:nvSpPr>
        <p:spPr>
          <a:xfrm>
            <a:off x="453189" y="315787"/>
            <a:ext cx="4091101" cy="1325563"/>
          </a:xfrm>
        </p:spPr>
        <p:txBody>
          <a:bodyPr/>
          <a:lstStyle/>
          <a:p>
            <a:r>
              <a:rPr lang="ca-ES" dirty="0" smtClean="0">
                <a:solidFill>
                  <a:srgbClr val="FFC000"/>
                </a:solidFill>
              </a:rPr>
              <a:t>CUESTIONARIO</a:t>
            </a:r>
            <a:endParaRPr lang="ca-ES" dirty="0">
              <a:solidFill>
                <a:srgbClr val="FFC000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9023927" y="4035510"/>
            <a:ext cx="2927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ABDOMINALES</a:t>
            </a:r>
            <a:endParaRPr lang="ca-ES" sz="2800" i="1" dirty="0">
              <a:solidFill>
                <a:srgbClr val="FFFF00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6937755" y="4035510"/>
            <a:ext cx="2971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PECTORAL</a:t>
            </a:r>
            <a:endParaRPr lang="ca-ES" i="1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1" y="6306670"/>
            <a:ext cx="1296520" cy="299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194066" y="259307"/>
            <a:ext cx="929694" cy="46577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8846051" y="2743822"/>
            <a:ext cx="683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678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3.7037E-7 L -0.05742 -0.1502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8" y="-752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6" grpId="0"/>
      <p:bldP spid="26" grpId="1"/>
      <p:bldP spid="26" grpId="2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6588" y="1397561"/>
            <a:ext cx="2205487" cy="5217553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6928276" y="4722620"/>
            <a:ext cx="2438764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ítulo 1"/>
          <p:cNvSpPr>
            <a:spLocks noGrp="1"/>
          </p:cNvSpPr>
          <p:nvPr>
            <p:ph type="title"/>
          </p:nvPr>
        </p:nvSpPr>
        <p:spPr>
          <a:xfrm>
            <a:off x="453189" y="315787"/>
            <a:ext cx="4340483" cy="1325563"/>
          </a:xfrm>
        </p:spPr>
        <p:txBody>
          <a:bodyPr/>
          <a:lstStyle/>
          <a:p>
            <a:r>
              <a:rPr lang="ca-ES" dirty="0" smtClean="0">
                <a:solidFill>
                  <a:srgbClr val="FFC000"/>
                </a:solidFill>
              </a:rPr>
              <a:t>CUESTIONARIO</a:t>
            </a:r>
            <a:endParaRPr lang="ca-ES" dirty="0">
              <a:solidFill>
                <a:srgbClr val="FFC000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7668318" y="3431747"/>
            <a:ext cx="26332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CUÁDRICEPS</a:t>
            </a:r>
            <a:endParaRPr lang="ca-ES" sz="2800" i="1" dirty="0">
              <a:solidFill>
                <a:srgbClr val="FFFF00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10205103" y="3421473"/>
            <a:ext cx="20457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GEMELOS</a:t>
            </a:r>
            <a:endParaRPr lang="ca-ES" i="1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1" y="6306670"/>
            <a:ext cx="1296520" cy="299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194066" y="259307"/>
            <a:ext cx="929694" cy="46577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9567793" y="4291733"/>
            <a:ext cx="683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0369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07407E-6 L 0.12735 0.14861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67" y="7431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6" grpId="0"/>
      <p:bldP spid="26" grpId="1"/>
      <p:bldP spid="26" grpId="2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0285" y="1407835"/>
            <a:ext cx="2205487" cy="5217553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6564807" y="5519500"/>
            <a:ext cx="2438764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ítulo 1"/>
          <p:cNvSpPr>
            <a:spLocks noGrp="1"/>
          </p:cNvSpPr>
          <p:nvPr>
            <p:ph type="title"/>
          </p:nvPr>
        </p:nvSpPr>
        <p:spPr>
          <a:xfrm>
            <a:off x="453190" y="315787"/>
            <a:ext cx="4322010" cy="1325563"/>
          </a:xfrm>
        </p:spPr>
        <p:txBody>
          <a:bodyPr/>
          <a:lstStyle/>
          <a:p>
            <a:r>
              <a:rPr lang="ca-ES" dirty="0" smtClean="0">
                <a:solidFill>
                  <a:srgbClr val="FFC000"/>
                </a:solidFill>
              </a:rPr>
              <a:t>CUESTIONARIO</a:t>
            </a:r>
            <a:endParaRPr lang="ca-ES" dirty="0">
              <a:solidFill>
                <a:srgbClr val="FFC000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10129677" y="3890393"/>
            <a:ext cx="26332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GEMELOS</a:t>
            </a:r>
            <a:endParaRPr lang="ca-ES" sz="2800" i="1" dirty="0">
              <a:solidFill>
                <a:srgbClr val="FFFF00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7530961" y="3890393"/>
            <a:ext cx="26815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CUÁDRICEPS</a:t>
            </a:r>
            <a:endParaRPr lang="ca-ES" i="1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1" y="6306670"/>
            <a:ext cx="1296520" cy="299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194066" y="259307"/>
            <a:ext cx="929694" cy="46577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9029743" y="5088613"/>
            <a:ext cx="683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1523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4.07407E-6 L -0.11185 0.1995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99" y="9977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6" grpId="0"/>
      <p:bldP spid="26" grpId="1"/>
      <p:bldP spid="26" grpId="2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6588" y="1407835"/>
            <a:ext cx="2205487" cy="5217553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6105530" y="3065058"/>
            <a:ext cx="2438764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ítulo 1"/>
          <p:cNvSpPr>
            <a:spLocks noGrp="1"/>
          </p:cNvSpPr>
          <p:nvPr>
            <p:ph type="title"/>
          </p:nvPr>
        </p:nvSpPr>
        <p:spPr>
          <a:xfrm>
            <a:off x="453189" y="315787"/>
            <a:ext cx="4248119" cy="1325563"/>
          </a:xfrm>
        </p:spPr>
        <p:txBody>
          <a:bodyPr/>
          <a:lstStyle/>
          <a:p>
            <a:r>
              <a:rPr lang="ca-ES" dirty="0" smtClean="0">
                <a:solidFill>
                  <a:srgbClr val="FFC000"/>
                </a:solidFill>
              </a:rPr>
              <a:t>CUESTIONARIO</a:t>
            </a:r>
            <a:endParaRPr lang="ca-ES" dirty="0">
              <a:solidFill>
                <a:srgbClr val="FFC000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9490528" y="3825692"/>
            <a:ext cx="1703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TRÍCEPS</a:t>
            </a:r>
            <a:endParaRPr lang="ca-ES" sz="2800" i="1" dirty="0">
              <a:solidFill>
                <a:srgbClr val="FFFF00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7774472" y="3825692"/>
            <a:ext cx="15263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>
                <a:solidFill>
                  <a:srgbClr val="FFFF00"/>
                </a:solidFill>
              </a:rPr>
              <a:t>BÍCEPS</a:t>
            </a:r>
            <a:endParaRPr lang="ca-ES" i="1" dirty="0">
              <a:solidFill>
                <a:srgbClr val="FFFF00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1" y="6306670"/>
            <a:ext cx="1296520" cy="2991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1194066" y="259307"/>
            <a:ext cx="929694" cy="46577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8544294" y="2583602"/>
            <a:ext cx="6834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8167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3.33333E-6 L 0.05573 -0.1488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6" y="-7454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5" grpId="2"/>
      <p:bldP spid="26" grpId="0"/>
      <p:bldP spid="26" grpId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8811" y="220747"/>
            <a:ext cx="10515600" cy="757822"/>
          </a:xfrm>
        </p:spPr>
        <p:txBody>
          <a:bodyPr>
            <a:normAutofit/>
          </a:bodyPr>
          <a:lstStyle/>
          <a:p>
            <a:r>
              <a:rPr lang="ca-ES" sz="4000" b="1" dirty="0" smtClean="0">
                <a:solidFill>
                  <a:srgbClr val="FFC000"/>
                </a:solidFill>
              </a:rPr>
              <a:t>LOS HUESOS  DEL  ESQUELETO</a:t>
            </a:r>
            <a:endParaRPr lang="ca-ES" sz="4000" b="1" dirty="0">
              <a:solidFill>
                <a:srgbClr val="FFC000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8" r="33525"/>
          <a:stretch/>
        </p:blipFill>
        <p:spPr>
          <a:xfrm>
            <a:off x="5116703" y="978569"/>
            <a:ext cx="1957866" cy="5813635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6127720" y="1171074"/>
            <a:ext cx="2438764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8566485" y="983874"/>
            <a:ext cx="1011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00B0F0"/>
                </a:solidFill>
              </a:rPr>
              <a:t>CRÁNEO</a:t>
            </a:r>
            <a:endParaRPr lang="ca-ES" b="1" dirty="0">
              <a:solidFill>
                <a:srgbClr val="00B0F0"/>
              </a:solidFill>
            </a:endParaRPr>
          </a:p>
        </p:txBody>
      </p:sp>
      <p:cxnSp>
        <p:nvCxnSpPr>
          <p:cNvPr id="8" name="Conector recto de flecha 7"/>
          <p:cNvCxnSpPr>
            <a:endCxn id="10" idx="1"/>
          </p:cNvCxnSpPr>
          <p:nvPr/>
        </p:nvCxnSpPr>
        <p:spPr>
          <a:xfrm flipV="1">
            <a:off x="6400436" y="2775283"/>
            <a:ext cx="1829161" cy="16042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8229597" y="2590617"/>
            <a:ext cx="1251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FFFF00"/>
                </a:solidFill>
              </a:rPr>
              <a:t>COSTILLAS</a:t>
            </a:r>
            <a:endParaRPr lang="ca-ES" b="1" dirty="0">
              <a:solidFill>
                <a:srgbClr val="FFFF00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652084" y="3050469"/>
            <a:ext cx="2711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FFFF00"/>
                </a:solidFill>
              </a:rPr>
              <a:t>COLUMNA VERTEBRAL</a:t>
            </a:r>
            <a:endParaRPr lang="ca-ES" b="1" dirty="0">
              <a:solidFill>
                <a:srgbClr val="FFFF00"/>
              </a:solidFill>
            </a:endParaRPr>
          </a:p>
        </p:txBody>
      </p:sp>
      <p:cxnSp>
        <p:nvCxnSpPr>
          <p:cNvPr id="12" name="Conector recto de flecha 11"/>
          <p:cNvCxnSpPr/>
          <p:nvPr/>
        </p:nvCxnSpPr>
        <p:spPr>
          <a:xfrm flipV="1">
            <a:off x="6272099" y="3235135"/>
            <a:ext cx="1379985" cy="16042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 flipV="1">
            <a:off x="6127720" y="2424046"/>
            <a:ext cx="2879922" cy="14353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8935451" y="2227017"/>
            <a:ext cx="1251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FFFF00"/>
                </a:solidFill>
              </a:rPr>
              <a:t>ESTERNÓN</a:t>
            </a:r>
            <a:endParaRPr lang="ca-ES" b="1" dirty="0">
              <a:solidFill>
                <a:srgbClr val="FFFF00"/>
              </a:solidFill>
            </a:endParaRPr>
          </a:p>
        </p:txBody>
      </p:sp>
      <p:cxnSp>
        <p:nvCxnSpPr>
          <p:cNvPr id="15" name="Conector recto de flecha 14"/>
          <p:cNvCxnSpPr/>
          <p:nvPr/>
        </p:nvCxnSpPr>
        <p:spPr>
          <a:xfrm flipH="1" flipV="1">
            <a:off x="3529263" y="2775283"/>
            <a:ext cx="1988494" cy="1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/>
          <p:cNvSpPr txBox="1"/>
          <p:nvPr/>
        </p:nvSpPr>
        <p:spPr>
          <a:xfrm>
            <a:off x="2405586" y="2606659"/>
            <a:ext cx="1107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00B050"/>
                </a:solidFill>
              </a:rPr>
              <a:t>HÚMERO</a:t>
            </a:r>
            <a:endParaRPr lang="ca-ES" b="1" dirty="0">
              <a:solidFill>
                <a:srgbClr val="00B050"/>
              </a:solidFill>
            </a:endParaRPr>
          </a:p>
        </p:txBody>
      </p:sp>
      <p:cxnSp>
        <p:nvCxnSpPr>
          <p:cNvPr id="22" name="Conector recto de flecha 21"/>
          <p:cNvCxnSpPr/>
          <p:nvPr/>
        </p:nvCxnSpPr>
        <p:spPr>
          <a:xfrm flipH="1" flipV="1">
            <a:off x="4249878" y="3339591"/>
            <a:ext cx="1139180" cy="1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/>
          <p:cNvSpPr txBox="1"/>
          <p:nvPr/>
        </p:nvSpPr>
        <p:spPr>
          <a:xfrm>
            <a:off x="3383247" y="3170967"/>
            <a:ext cx="963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00B050"/>
                </a:solidFill>
              </a:rPr>
              <a:t>RADIO</a:t>
            </a:r>
            <a:endParaRPr lang="ca-ES" b="1" dirty="0">
              <a:solidFill>
                <a:srgbClr val="00B050"/>
              </a:solidFill>
            </a:endParaRPr>
          </a:p>
        </p:txBody>
      </p:sp>
      <p:cxnSp>
        <p:nvCxnSpPr>
          <p:cNvPr id="25" name="Conector recto de flecha 24"/>
          <p:cNvCxnSpPr/>
          <p:nvPr/>
        </p:nvCxnSpPr>
        <p:spPr>
          <a:xfrm flipH="1" flipV="1">
            <a:off x="4819468" y="3735275"/>
            <a:ext cx="665476" cy="363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/>
          <p:cNvSpPr txBox="1"/>
          <p:nvPr/>
        </p:nvSpPr>
        <p:spPr>
          <a:xfrm>
            <a:off x="3941595" y="3556340"/>
            <a:ext cx="963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00B050"/>
                </a:solidFill>
              </a:rPr>
              <a:t>CÚBITO</a:t>
            </a:r>
            <a:endParaRPr lang="ca-ES" b="1" dirty="0">
              <a:solidFill>
                <a:srgbClr val="00B050"/>
              </a:solidFill>
            </a:endParaRPr>
          </a:p>
        </p:txBody>
      </p:sp>
      <p:cxnSp>
        <p:nvCxnSpPr>
          <p:cNvPr id="28" name="Conector recto de flecha 27"/>
          <p:cNvCxnSpPr/>
          <p:nvPr/>
        </p:nvCxnSpPr>
        <p:spPr>
          <a:xfrm flipV="1">
            <a:off x="6384576" y="3655675"/>
            <a:ext cx="793907" cy="16042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/>
          <p:cNvSpPr txBox="1"/>
          <p:nvPr/>
        </p:nvSpPr>
        <p:spPr>
          <a:xfrm>
            <a:off x="7218582" y="3516054"/>
            <a:ext cx="1251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FFFF00"/>
                </a:solidFill>
              </a:rPr>
              <a:t>PÉLVIS</a:t>
            </a:r>
            <a:endParaRPr lang="ca-ES" b="1" dirty="0">
              <a:solidFill>
                <a:srgbClr val="FFFF00"/>
              </a:solidFill>
            </a:endParaRPr>
          </a:p>
        </p:txBody>
      </p:sp>
      <p:cxnSp>
        <p:nvCxnSpPr>
          <p:cNvPr id="31" name="Conector recto de flecha 30"/>
          <p:cNvCxnSpPr/>
          <p:nvPr/>
        </p:nvCxnSpPr>
        <p:spPr>
          <a:xfrm flipV="1">
            <a:off x="6384576" y="4553817"/>
            <a:ext cx="793907" cy="16042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/>
          <p:cNvSpPr txBox="1"/>
          <p:nvPr/>
        </p:nvSpPr>
        <p:spPr>
          <a:xfrm>
            <a:off x="7194707" y="4325633"/>
            <a:ext cx="1251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FF0066"/>
                </a:solidFill>
              </a:rPr>
              <a:t>FÉMUR</a:t>
            </a:r>
            <a:endParaRPr lang="ca-ES" b="1" dirty="0">
              <a:solidFill>
                <a:srgbClr val="FF0066"/>
              </a:solidFill>
            </a:endParaRPr>
          </a:p>
        </p:txBody>
      </p:sp>
      <p:cxnSp>
        <p:nvCxnSpPr>
          <p:cNvPr id="35" name="Conector recto de flecha 34"/>
          <p:cNvCxnSpPr/>
          <p:nvPr/>
        </p:nvCxnSpPr>
        <p:spPr>
          <a:xfrm flipV="1">
            <a:off x="6280126" y="5507742"/>
            <a:ext cx="1829161" cy="16042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/>
          <p:nvPr/>
        </p:nvCxnSpPr>
        <p:spPr>
          <a:xfrm>
            <a:off x="6336266" y="6176211"/>
            <a:ext cx="2438764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uadroTexto 36"/>
          <p:cNvSpPr txBox="1"/>
          <p:nvPr/>
        </p:nvSpPr>
        <p:spPr>
          <a:xfrm>
            <a:off x="8109287" y="5323076"/>
            <a:ext cx="1251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FF0066"/>
                </a:solidFill>
              </a:rPr>
              <a:t>PERONÉ</a:t>
            </a:r>
            <a:endParaRPr lang="ca-ES" b="1" dirty="0">
              <a:solidFill>
                <a:srgbClr val="FF0066"/>
              </a:solidFill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8791431" y="5991545"/>
            <a:ext cx="1251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FF0066"/>
                </a:solidFill>
              </a:rPr>
              <a:t>TIBIA</a:t>
            </a:r>
            <a:endParaRPr lang="ca-ES" b="1" dirty="0">
              <a:solidFill>
                <a:srgbClr val="FF0066"/>
              </a:solidFill>
            </a:endParaRPr>
          </a:p>
        </p:txBody>
      </p:sp>
      <p:cxnSp>
        <p:nvCxnSpPr>
          <p:cNvPr id="39" name="Conector recto de flecha 38"/>
          <p:cNvCxnSpPr/>
          <p:nvPr/>
        </p:nvCxnSpPr>
        <p:spPr>
          <a:xfrm flipV="1">
            <a:off x="6508990" y="2078364"/>
            <a:ext cx="1042919" cy="4824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uadroTexto 39"/>
          <p:cNvSpPr txBox="1"/>
          <p:nvPr/>
        </p:nvSpPr>
        <p:spPr>
          <a:xfrm>
            <a:off x="7479630" y="1868359"/>
            <a:ext cx="1556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FFFF00"/>
                </a:solidFill>
              </a:rPr>
              <a:t>CLAVÍCULA</a:t>
            </a:r>
            <a:endParaRPr lang="ca-ES" b="1" dirty="0">
              <a:solidFill>
                <a:srgbClr val="FFFF00"/>
              </a:solidFill>
            </a:endParaRPr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45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7" grpId="1"/>
      <p:bldP spid="10" grpId="0"/>
      <p:bldP spid="10" grpId="1"/>
      <p:bldP spid="11" grpId="0"/>
      <p:bldP spid="11" grpId="1"/>
      <p:bldP spid="14" grpId="0"/>
      <p:bldP spid="14" grpId="1"/>
      <p:bldP spid="21" grpId="0"/>
      <p:bldP spid="23" grpId="0"/>
      <p:bldP spid="26" grpId="0"/>
      <p:bldP spid="30" grpId="0"/>
      <p:bldP spid="30" grpId="1"/>
      <p:bldP spid="32" grpId="0"/>
      <p:bldP spid="32" grpId="1"/>
      <p:bldP spid="37" grpId="0"/>
      <p:bldP spid="37" grpId="1"/>
      <p:bldP spid="38" grpId="0"/>
      <p:bldP spid="38" grpId="1"/>
      <p:bldP spid="40" grpId="0"/>
      <p:bldP spid="40" grpI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72299" y="3157464"/>
            <a:ext cx="3632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dirty="0" smtClean="0">
                <a:solidFill>
                  <a:srgbClr val="FFC000"/>
                </a:solidFill>
              </a:rPr>
              <a:t>2-ARTICULACIONES.</a:t>
            </a:r>
            <a:endParaRPr lang="ca-ES" sz="3200" dirty="0">
              <a:solidFill>
                <a:srgbClr val="FFC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72298" y="3682499"/>
            <a:ext cx="47748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000" dirty="0" smtClean="0"/>
              <a:t>Es el punto </a:t>
            </a:r>
            <a:r>
              <a:rPr lang="ca-ES" sz="2000" b="1" i="1" u="sng" dirty="0" err="1" smtClean="0">
                <a:solidFill>
                  <a:srgbClr val="00B0F0"/>
                </a:solidFill>
              </a:rPr>
              <a:t>donde</a:t>
            </a:r>
            <a:r>
              <a:rPr lang="ca-ES" sz="2000" b="1" i="1" u="sng" dirty="0" smtClean="0">
                <a:solidFill>
                  <a:srgbClr val="00B0F0"/>
                </a:solidFill>
              </a:rPr>
              <a:t> se </a:t>
            </a:r>
            <a:r>
              <a:rPr lang="ca-ES" sz="2000" b="1" i="1" u="sng" dirty="0" err="1" smtClean="0">
                <a:solidFill>
                  <a:srgbClr val="00B0F0"/>
                </a:solidFill>
              </a:rPr>
              <a:t>unen</a:t>
            </a:r>
            <a:r>
              <a:rPr lang="ca-ES" sz="2000" b="1" i="1" u="sng" dirty="0" smtClean="0">
                <a:solidFill>
                  <a:srgbClr val="00B0F0"/>
                </a:solidFill>
              </a:rPr>
              <a:t> </a:t>
            </a:r>
            <a:r>
              <a:rPr lang="ca-ES" sz="2000" dirty="0" smtClean="0"/>
              <a:t>dos o </a:t>
            </a:r>
            <a:r>
              <a:rPr lang="ca-ES" sz="2000" dirty="0" err="1" smtClean="0"/>
              <a:t>más</a:t>
            </a:r>
            <a:r>
              <a:rPr lang="ca-ES" sz="2000" dirty="0" smtClean="0"/>
              <a:t> </a:t>
            </a:r>
            <a:r>
              <a:rPr lang="ca-ES" sz="2000" b="1" i="1" u="sng" dirty="0" err="1" smtClean="0">
                <a:solidFill>
                  <a:srgbClr val="00B0F0"/>
                </a:solidFill>
              </a:rPr>
              <a:t>huesos</a:t>
            </a:r>
            <a:r>
              <a:rPr lang="ca-ES" sz="2000" b="1" i="1" u="sng" dirty="0" smtClean="0"/>
              <a:t>.</a:t>
            </a:r>
            <a:endParaRPr lang="ca-ES" sz="2000" b="1" i="1" u="sng" dirty="0"/>
          </a:p>
        </p:txBody>
      </p:sp>
      <p:sp>
        <p:nvSpPr>
          <p:cNvPr id="7" name="Abrir llave 6"/>
          <p:cNvSpPr/>
          <p:nvPr/>
        </p:nvSpPr>
        <p:spPr>
          <a:xfrm>
            <a:off x="5086763" y="144379"/>
            <a:ext cx="591672" cy="6412804"/>
          </a:xfrm>
          <a:prstGeom prst="leftBrace">
            <a:avLst>
              <a:gd name="adj1" fmla="val 74242"/>
              <a:gd name="adj2" fmla="val 504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987827" y="432216"/>
            <a:ext cx="5520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dirty="0" smtClean="0">
                <a:solidFill>
                  <a:srgbClr val="FFC000"/>
                </a:solidFill>
              </a:rPr>
              <a:t>ARTICULACIONES MÓVILES.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552218" y="447765"/>
            <a:ext cx="524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dirty="0" smtClean="0">
                <a:solidFill>
                  <a:srgbClr val="FFC000"/>
                </a:solidFill>
              </a:rPr>
              <a:t>1-</a:t>
            </a:r>
            <a:endParaRPr lang="ca-ES" sz="2800" dirty="0">
              <a:solidFill>
                <a:srgbClr val="FFC000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130441" y="2642446"/>
            <a:ext cx="4404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dirty="0" smtClean="0">
                <a:solidFill>
                  <a:srgbClr val="FFC000"/>
                </a:solidFill>
              </a:rPr>
              <a:t>ARTICULACIONES FIJAS.</a:t>
            </a:r>
            <a:endParaRPr lang="ca-ES" sz="2800" dirty="0">
              <a:solidFill>
                <a:srgbClr val="FFC000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548085" y="2630543"/>
            <a:ext cx="524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dirty="0">
                <a:solidFill>
                  <a:srgbClr val="FFC000"/>
                </a:solidFill>
              </a:rPr>
              <a:t>2</a:t>
            </a:r>
            <a:r>
              <a:rPr lang="ca-ES" sz="2800" dirty="0" smtClean="0">
                <a:solidFill>
                  <a:srgbClr val="FFC000"/>
                </a:solidFill>
              </a:rPr>
              <a:t>-</a:t>
            </a:r>
            <a:endParaRPr lang="ca-ES" sz="2800" dirty="0">
              <a:solidFill>
                <a:srgbClr val="FFC00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076652" y="5097878"/>
            <a:ext cx="5124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dirty="0" smtClean="0">
                <a:solidFill>
                  <a:srgbClr val="FFC000"/>
                </a:solidFill>
              </a:rPr>
              <a:t>ARTICULACIONES SEMIMÓVILES.</a:t>
            </a:r>
            <a:endParaRPr lang="ca-ES" sz="2800" dirty="0">
              <a:solidFill>
                <a:srgbClr val="FFC000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5606006" y="5097878"/>
            <a:ext cx="524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dirty="0" smtClean="0">
                <a:solidFill>
                  <a:srgbClr val="FFC000"/>
                </a:solidFill>
              </a:rPr>
              <a:t>3-</a:t>
            </a:r>
            <a:endParaRPr lang="ca-ES" sz="2800" dirty="0">
              <a:solidFill>
                <a:srgbClr val="FFC000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3048" y="1431786"/>
            <a:ext cx="565489" cy="565489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9381" y="1420161"/>
            <a:ext cx="577114" cy="577114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08894" y="3624537"/>
            <a:ext cx="639044" cy="631060"/>
          </a:xfrm>
          <a:prstGeom prst="rect">
            <a:avLst/>
          </a:prstGeom>
        </p:spPr>
      </p:pic>
      <p:pic>
        <p:nvPicPr>
          <p:cNvPr id="18" name="Picture 2" descr="http://www.arasaac.org/repositorio/thumbs/10/200/1/1661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435" y="6055171"/>
            <a:ext cx="631060" cy="631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ángulo 23"/>
          <p:cNvSpPr/>
          <p:nvPr/>
        </p:nvSpPr>
        <p:spPr>
          <a:xfrm>
            <a:off x="5942170" y="917296"/>
            <a:ext cx="3950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dirty="0" err="1" smtClean="0"/>
              <a:t>Permiten</a:t>
            </a:r>
            <a:r>
              <a:rPr lang="ca-ES" dirty="0" smtClean="0"/>
              <a:t> </a:t>
            </a:r>
            <a:r>
              <a:rPr lang="ca-ES" b="1" i="1" u="sng" dirty="0" err="1" smtClean="0">
                <a:solidFill>
                  <a:srgbClr val="00B0F0"/>
                </a:solidFill>
              </a:rPr>
              <a:t>mover</a:t>
            </a:r>
            <a:r>
              <a:rPr lang="ca-ES" b="1" i="1" u="sng" dirty="0" smtClean="0">
                <a:solidFill>
                  <a:srgbClr val="00B0F0"/>
                </a:solidFill>
              </a:rPr>
              <a:t> </a:t>
            </a:r>
            <a:r>
              <a:rPr lang="ca-ES" b="1" i="1" u="sng" dirty="0" err="1" smtClean="0">
                <a:solidFill>
                  <a:srgbClr val="00B0F0"/>
                </a:solidFill>
              </a:rPr>
              <a:t>fácilmente</a:t>
            </a:r>
            <a:r>
              <a:rPr lang="ca-ES" b="1" i="1" dirty="0" smtClean="0">
                <a:solidFill>
                  <a:srgbClr val="00B0F0"/>
                </a:solidFill>
              </a:rPr>
              <a:t> </a:t>
            </a:r>
            <a:r>
              <a:rPr lang="ca-ES" dirty="0" smtClean="0"/>
              <a:t>los </a:t>
            </a:r>
            <a:r>
              <a:rPr lang="ca-ES" dirty="0" err="1" smtClean="0"/>
              <a:t>huesos</a:t>
            </a:r>
            <a:r>
              <a:rPr lang="ca-ES" dirty="0" smtClean="0"/>
              <a:t>.</a:t>
            </a:r>
            <a:endParaRPr lang="ca-ES" dirty="0"/>
          </a:p>
        </p:txBody>
      </p:sp>
      <p:sp>
        <p:nvSpPr>
          <p:cNvPr id="25" name="Rectángulo 24"/>
          <p:cNvSpPr/>
          <p:nvPr/>
        </p:nvSpPr>
        <p:spPr>
          <a:xfrm>
            <a:off x="6022866" y="3131618"/>
            <a:ext cx="26118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b="1" i="1" u="sng" dirty="0" smtClean="0">
                <a:solidFill>
                  <a:srgbClr val="00B0F0"/>
                </a:solidFill>
              </a:rPr>
              <a:t>NO</a:t>
            </a:r>
            <a:r>
              <a:rPr lang="ca-ES" b="1" i="1" dirty="0" smtClean="0"/>
              <a:t> </a:t>
            </a:r>
            <a:r>
              <a:rPr lang="ca-ES" dirty="0" err="1" smtClean="0"/>
              <a:t>permiten</a:t>
            </a:r>
            <a:r>
              <a:rPr lang="ca-ES" dirty="0" smtClean="0"/>
              <a:t> </a:t>
            </a:r>
            <a:r>
              <a:rPr lang="ca-ES" b="1" i="1" u="sng" dirty="0" err="1" smtClean="0">
                <a:solidFill>
                  <a:srgbClr val="00B0F0"/>
                </a:solidFill>
              </a:rPr>
              <a:t>movimento</a:t>
            </a:r>
            <a:r>
              <a:rPr lang="ca-ES" dirty="0" smtClean="0"/>
              <a:t>.</a:t>
            </a:r>
            <a:endParaRPr lang="ca-ES" dirty="0"/>
          </a:p>
        </p:txBody>
      </p:sp>
      <p:sp>
        <p:nvSpPr>
          <p:cNvPr id="26" name="Rectángulo 25"/>
          <p:cNvSpPr/>
          <p:nvPr/>
        </p:nvSpPr>
        <p:spPr>
          <a:xfrm>
            <a:off x="6197678" y="5573545"/>
            <a:ext cx="321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dirty="0" err="1" smtClean="0"/>
              <a:t>Permiten</a:t>
            </a:r>
            <a:r>
              <a:rPr lang="ca-ES" dirty="0" smtClean="0"/>
              <a:t> un </a:t>
            </a:r>
            <a:r>
              <a:rPr lang="ca-ES" b="1" i="1" u="sng" dirty="0" err="1" smtClean="0">
                <a:solidFill>
                  <a:srgbClr val="00B0F0"/>
                </a:solidFill>
              </a:rPr>
              <a:t>movimento</a:t>
            </a:r>
            <a:r>
              <a:rPr lang="ca-ES" b="1" i="1" u="sng" dirty="0" smtClean="0">
                <a:solidFill>
                  <a:srgbClr val="00B0F0"/>
                </a:solidFill>
              </a:rPr>
              <a:t> </a:t>
            </a:r>
            <a:r>
              <a:rPr lang="ca-ES" b="1" i="1" u="sng" dirty="0" err="1" smtClean="0">
                <a:solidFill>
                  <a:srgbClr val="00B0F0"/>
                </a:solidFill>
              </a:rPr>
              <a:t>ligero</a:t>
            </a:r>
            <a:r>
              <a:rPr lang="ca-ES" b="1" i="1" u="sng" dirty="0" smtClean="0"/>
              <a:t>.</a:t>
            </a:r>
            <a:endParaRPr lang="ca-ES" b="1" i="1" u="sng" dirty="0"/>
          </a:p>
        </p:txBody>
      </p:sp>
      <p:sp>
        <p:nvSpPr>
          <p:cNvPr id="28" name="CuadroTexto 27"/>
          <p:cNvSpPr txBox="1"/>
          <p:nvPr/>
        </p:nvSpPr>
        <p:spPr>
          <a:xfrm>
            <a:off x="5942170" y="1531691"/>
            <a:ext cx="1357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Por </a:t>
            </a:r>
            <a:r>
              <a:rPr lang="ca-ES" dirty="0" err="1" smtClean="0"/>
              <a:t>ejemplo</a:t>
            </a:r>
            <a:endParaRPr lang="ca-ES" dirty="0"/>
          </a:p>
        </p:txBody>
      </p:sp>
      <p:sp>
        <p:nvSpPr>
          <p:cNvPr id="29" name="Flecha derecha 28"/>
          <p:cNvSpPr/>
          <p:nvPr/>
        </p:nvSpPr>
        <p:spPr>
          <a:xfrm>
            <a:off x="7351975" y="1624557"/>
            <a:ext cx="523964" cy="208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30" name="CuadroTexto 29"/>
          <p:cNvSpPr txBox="1"/>
          <p:nvPr/>
        </p:nvSpPr>
        <p:spPr>
          <a:xfrm>
            <a:off x="6037225" y="3711645"/>
            <a:ext cx="1357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Por </a:t>
            </a:r>
            <a:r>
              <a:rPr lang="ca-ES" dirty="0" err="1" smtClean="0"/>
              <a:t>ejemplo</a:t>
            </a:r>
            <a:r>
              <a:rPr lang="ca-ES" dirty="0" smtClean="0"/>
              <a:t> </a:t>
            </a:r>
            <a:endParaRPr lang="ca-ES" dirty="0"/>
          </a:p>
        </p:txBody>
      </p:sp>
      <p:sp>
        <p:nvSpPr>
          <p:cNvPr id="31" name="Flecha derecha 30"/>
          <p:cNvSpPr/>
          <p:nvPr/>
        </p:nvSpPr>
        <p:spPr>
          <a:xfrm>
            <a:off x="7447030" y="3804511"/>
            <a:ext cx="523964" cy="208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33" name="CuadroTexto 32"/>
          <p:cNvSpPr txBox="1"/>
          <p:nvPr/>
        </p:nvSpPr>
        <p:spPr>
          <a:xfrm>
            <a:off x="6209917" y="6153005"/>
            <a:ext cx="1357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Por </a:t>
            </a:r>
            <a:r>
              <a:rPr lang="ca-ES" dirty="0" err="1" smtClean="0"/>
              <a:t>ejemplo</a:t>
            </a:r>
            <a:endParaRPr lang="ca-ES" dirty="0"/>
          </a:p>
        </p:txBody>
      </p:sp>
      <p:sp>
        <p:nvSpPr>
          <p:cNvPr id="34" name="Flecha derecha 33"/>
          <p:cNvSpPr/>
          <p:nvPr/>
        </p:nvSpPr>
        <p:spPr>
          <a:xfrm>
            <a:off x="7619722" y="6245871"/>
            <a:ext cx="523964" cy="208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35" name="CuadroTexto 34"/>
          <p:cNvSpPr txBox="1"/>
          <p:nvPr/>
        </p:nvSpPr>
        <p:spPr>
          <a:xfrm>
            <a:off x="568551" y="4261516"/>
            <a:ext cx="47748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dirty="0" err="1" smtClean="0"/>
              <a:t>Hay</a:t>
            </a:r>
            <a:r>
              <a:rPr lang="ca-ES" sz="2000" dirty="0" smtClean="0"/>
              <a:t> </a:t>
            </a:r>
            <a:r>
              <a:rPr lang="ca-ES" sz="2000" dirty="0" err="1" smtClean="0"/>
              <a:t>diferentes</a:t>
            </a:r>
            <a:r>
              <a:rPr lang="ca-ES" sz="2000" dirty="0" smtClean="0"/>
              <a:t> </a:t>
            </a:r>
            <a:r>
              <a:rPr lang="ca-ES" sz="2000" b="1" i="1" dirty="0" err="1" smtClean="0">
                <a:solidFill>
                  <a:srgbClr val="00B0F0"/>
                </a:solidFill>
              </a:rPr>
              <a:t>tipos</a:t>
            </a:r>
            <a:r>
              <a:rPr lang="ca-ES" sz="2000" b="1" i="1" dirty="0" smtClean="0">
                <a:solidFill>
                  <a:srgbClr val="00B0F0"/>
                </a:solidFill>
              </a:rPr>
              <a:t> de </a:t>
            </a:r>
            <a:r>
              <a:rPr lang="ca-ES" sz="2000" b="1" i="1" dirty="0" err="1" smtClean="0">
                <a:solidFill>
                  <a:srgbClr val="00B0F0"/>
                </a:solidFill>
              </a:rPr>
              <a:t>articulaciones</a:t>
            </a:r>
            <a:r>
              <a:rPr lang="ca-ES" sz="2000" b="1" i="1" u="sng" dirty="0" smtClean="0"/>
              <a:t>.</a:t>
            </a:r>
            <a:endParaRPr lang="ca-ES" sz="2000" b="1" i="1" u="sng" dirty="0"/>
          </a:p>
        </p:txBody>
      </p:sp>
      <p:pic>
        <p:nvPicPr>
          <p:cNvPr id="32" name="Imagen 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30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24" grpId="0"/>
      <p:bldP spid="25" grpId="0"/>
      <p:bldP spid="26" grpId="0"/>
      <p:bldP spid="28" grpId="0"/>
      <p:bldP spid="29" grpId="0" animBg="1"/>
      <p:bldP spid="30" grpId="0"/>
      <p:bldP spid="31" grpId="0" animBg="1"/>
      <p:bldP spid="33" grpId="0"/>
      <p:bldP spid="34" grpId="0" animBg="1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 txBox="1">
            <a:spLocks/>
          </p:cNvSpPr>
          <p:nvPr/>
        </p:nvSpPr>
        <p:spPr>
          <a:xfrm>
            <a:off x="6452936" y="545432"/>
            <a:ext cx="6300537" cy="5743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a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325096" y="542687"/>
            <a:ext cx="3877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dirty="0" smtClean="0">
                <a:solidFill>
                  <a:srgbClr val="FFC000"/>
                </a:solidFill>
              </a:rPr>
              <a:t>3-LA MUSCULATURA.</a:t>
            </a:r>
            <a:endParaRPr lang="ca-ES" sz="3200" dirty="0">
              <a:solidFill>
                <a:srgbClr val="FFC000"/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561451" y="2192333"/>
            <a:ext cx="3802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ESTÁ </a:t>
            </a:r>
            <a:r>
              <a:rPr lang="ca-ES" b="1" i="1" u="sng" dirty="0" smtClean="0">
                <a:solidFill>
                  <a:srgbClr val="00B0F0"/>
                </a:solidFill>
              </a:rPr>
              <a:t>FORMADA</a:t>
            </a:r>
            <a:r>
              <a:rPr lang="ca-ES" b="1" i="1" dirty="0" smtClean="0">
                <a:solidFill>
                  <a:srgbClr val="00B0F0"/>
                </a:solidFill>
              </a:rPr>
              <a:t> </a:t>
            </a:r>
            <a:r>
              <a:rPr lang="ca-ES" dirty="0" smtClean="0"/>
              <a:t>POR LOS </a:t>
            </a:r>
            <a:r>
              <a:rPr lang="ca-ES" b="1" i="1" u="sng" dirty="0" smtClean="0">
                <a:solidFill>
                  <a:srgbClr val="00B0F0"/>
                </a:solidFill>
              </a:rPr>
              <a:t>MÚSCULOS</a:t>
            </a:r>
            <a:r>
              <a:rPr lang="ca-ES" dirty="0" smtClean="0"/>
              <a:t>.</a:t>
            </a:r>
            <a:endParaRPr lang="ca-ES" dirty="0"/>
          </a:p>
        </p:txBody>
      </p:sp>
      <p:sp>
        <p:nvSpPr>
          <p:cNvPr id="27" name="CuadroTexto 26"/>
          <p:cNvSpPr txBox="1"/>
          <p:nvPr/>
        </p:nvSpPr>
        <p:spPr>
          <a:xfrm>
            <a:off x="3718119" y="4509023"/>
            <a:ext cx="1888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HAY MÚSCULOS</a:t>
            </a:r>
            <a:endParaRPr lang="ca-ES" dirty="0"/>
          </a:p>
        </p:txBody>
      </p:sp>
      <p:sp>
        <p:nvSpPr>
          <p:cNvPr id="28" name="CuadroTexto 27"/>
          <p:cNvSpPr txBox="1"/>
          <p:nvPr/>
        </p:nvSpPr>
        <p:spPr>
          <a:xfrm>
            <a:off x="6335387" y="3179111"/>
            <a:ext cx="1479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A) </a:t>
            </a:r>
            <a:r>
              <a:rPr lang="ca-ES" b="1" dirty="0" smtClean="0">
                <a:solidFill>
                  <a:srgbClr val="00B0F0"/>
                </a:solidFill>
              </a:rPr>
              <a:t>AMPLIOS</a:t>
            </a:r>
            <a:r>
              <a:rPr lang="ca-ES" dirty="0" smtClean="0"/>
              <a:t>. </a:t>
            </a:r>
            <a:endParaRPr lang="ca-ES" dirty="0"/>
          </a:p>
        </p:txBody>
      </p:sp>
      <p:sp>
        <p:nvSpPr>
          <p:cNvPr id="29" name="CuadroTexto 28"/>
          <p:cNvSpPr txBox="1"/>
          <p:nvPr/>
        </p:nvSpPr>
        <p:spPr>
          <a:xfrm>
            <a:off x="6416389" y="4502404"/>
            <a:ext cx="1315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B) </a:t>
            </a:r>
            <a:r>
              <a:rPr lang="ca-ES" b="1" dirty="0" smtClean="0">
                <a:solidFill>
                  <a:srgbClr val="00B0F0"/>
                </a:solidFill>
              </a:rPr>
              <a:t>CORTOS</a:t>
            </a:r>
            <a:r>
              <a:rPr lang="ca-ES" dirty="0" smtClean="0"/>
              <a:t>.</a:t>
            </a:r>
            <a:endParaRPr lang="ca-ES" dirty="0"/>
          </a:p>
        </p:txBody>
      </p:sp>
      <p:sp>
        <p:nvSpPr>
          <p:cNvPr id="30" name="CuadroTexto 29"/>
          <p:cNvSpPr txBox="1"/>
          <p:nvPr/>
        </p:nvSpPr>
        <p:spPr>
          <a:xfrm>
            <a:off x="6462868" y="5919926"/>
            <a:ext cx="1269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/>
              <a:t>C</a:t>
            </a:r>
            <a:r>
              <a:rPr lang="ca-ES" dirty="0" smtClean="0"/>
              <a:t>) </a:t>
            </a:r>
            <a:r>
              <a:rPr lang="ca-ES" b="1" dirty="0" smtClean="0">
                <a:solidFill>
                  <a:srgbClr val="00B0F0"/>
                </a:solidFill>
              </a:rPr>
              <a:t>LARGOS</a:t>
            </a:r>
            <a:r>
              <a:rPr lang="ca-ES" dirty="0" smtClean="0"/>
              <a:t>.</a:t>
            </a:r>
            <a:endParaRPr lang="ca-ES" dirty="0"/>
          </a:p>
        </p:txBody>
      </p:sp>
      <p:sp>
        <p:nvSpPr>
          <p:cNvPr id="31" name="Abrir llave 30"/>
          <p:cNvSpPr/>
          <p:nvPr/>
        </p:nvSpPr>
        <p:spPr>
          <a:xfrm>
            <a:off x="5470907" y="2960858"/>
            <a:ext cx="591672" cy="3433578"/>
          </a:xfrm>
          <a:prstGeom prst="leftBrace">
            <a:avLst>
              <a:gd name="adj1" fmla="val 74242"/>
              <a:gd name="adj2" fmla="val 504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7595029" y="3173263"/>
            <a:ext cx="226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dirty="0" smtClean="0"/>
              <a:t>POR EJEMPLO: </a:t>
            </a:r>
            <a:r>
              <a:rPr lang="ca-ES" b="1" i="1" u="sng" dirty="0" smtClean="0"/>
              <a:t>TÓRAX</a:t>
            </a:r>
            <a:endParaRPr lang="ca-ES" b="1" i="1" u="sng" dirty="0"/>
          </a:p>
        </p:txBody>
      </p:sp>
      <p:sp>
        <p:nvSpPr>
          <p:cNvPr id="33" name="Rectángulo 32"/>
          <p:cNvSpPr/>
          <p:nvPr/>
        </p:nvSpPr>
        <p:spPr>
          <a:xfrm>
            <a:off x="7528422" y="4495576"/>
            <a:ext cx="2677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dirty="0" smtClean="0"/>
              <a:t>POR EJEMPLO:</a:t>
            </a:r>
            <a:r>
              <a:rPr lang="ca-ES" b="1" i="1" u="sng" dirty="0" smtClean="0"/>
              <a:t> LA MANO</a:t>
            </a:r>
            <a:endParaRPr lang="ca-ES" b="1" i="1" u="sng" dirty="0"/>
          </a:p>
        </p:txBody>
      </p:sp>
      <p:sp>
        <p:nvSpPr>
          <p:cNvPr id="34" name="Rectángulo 33"/>
          <p:cNvSpPr/>
          <p:nvPr/>
        </p:nvSpPr>
        <p:spPr>
          <a:xfrm>
            <a:off x="7586165" y="5929349"/>
            <a:ext cx="2830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dirty="0" smtClean="0"/>
              <a:t>POR EJEMPLO: </a:t>
            </a:r>
            <a:r>
              <a:rPr lang="ca-ES" b="1" i="1" u="sng" dirty="0" smtClean="0"/>
              <a:t>LAS PIERNAS</a:t>
            </a:r>
            <a:endParaRPr lang="ca-ES" b="1" i="1" u="sng" dirty="0"/>
          </a:p>
        </p:txBody>
      </p:sp>
      <p:sp>
        <p:nvSpPr>
          <p:cNvPr id="39" name="Flecha derecha 38"/>
          <p:cNvSpPr/>
          <p:nvPr/>
        </p:nvSpPr>
        <p:spPr>
          <a:xfrm>
            <a:off x="10080399" y="3271016"/>
            <a:ext cx="523964" cy="208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40" name="Flecha derecha 39"/>
          <p:cNvSpPr/>
          <p:nvPr/>
        </p:nvSpPr>
        <p:spPr>
          <a:xfrm>
            <a:off x="10019393" y="4589660"/>
            <a:ext cx="523964" cy="2179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41" name="Flecha derecha 40"/>
          <p:cNvSpPr/>
          <p:nvPr/>
        </p:nvSpPr>
        <p:spPr>
          <a:xfrm>
            <a:off x="10341878" y="6000903"/>
            <a:ext cx="523964" cy="208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752" y="1998011"/>
            <a:ext cx="757975" cy="757975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494" y="324899"/>
            <a:ext cx="1020350" cy="1020350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67" t="15682" r="31401" b="67252"/>
          <a:stretch/>
        </p:blipFill>
        <p:spPr>
          <a:xfrm>
            <a:off x="10850575" y="3141885"/>
            <a:ext cx="932681" cy="466341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26" t="61120" r="27113"/>
          <a:stretch/>
        </p:blipFill>
        <p:spPr>
          <a:xfrm>
            <a:off x="10954729" y="5726240"/>
            <a:ext cx="834189" cy="756703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94" t="49195" r="26868" b="37044"/>
          <a:stretch/>
        </p:blipFill>
        <p:spPr>
          <a:xfrm>
            <a:off x="10823565" y="4470684"/>
            <a:ext cx="1026696" cy="336884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63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/>
      <p:bldP spid="27" grpId="0"/>
      <p:bldP spid="28" grpId="0"/>
      <p:bldP spid="29" grpId="0"/>
      <p:bldP spid="30" grpId="0"/>
      <p:bldP spid="31" grpId="0" animBg="1"/>
      <p:bldP spid="32" grpId="0"/>
      <p:bldP spid="33" grpId="0"/>
      <p:bldP spid="34" grpId="0"/>
      <p:bldP spid="39" grpId="0" animBg="1"/>
      <p:bldP spid="40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 smtClean="0">
                <a:solidFill>
                  <a:srgbClr val="FFC000"/>
                </a:solidFill>
              </a:rPr>
              <a:t>LAS FUNCIONES DE LA MUSCULATURA.</a:t>
            </a:r>
            <a:endParaRPr lang="ca-ES" b="1" dirty="0">
              <a:solidFill>
                <a:srgbClr val="FFC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6312"/>
          </a:xfrm>
        </p:spPr>
        <p:txBody>
          <a:bodyPr>
            <a:normAutofit fontScale="92500" lnSpcReduction="10000"/>
          </a:bodyPr>
          <a:lstStyle/>
          <a:p>
            <a:r>
              <a:rPr lang="ca-ES" dirty="0" smtClean="0"/>
              <a:t>1- </a:t>
            </a:r>
            <a:r>
              <a:rPr lang="ca-ES" b="1" i="1" u="sng" dirty="0" smtClean="0">
                <a:solidFill>
                  <a:srgbClr val="00B0F0"/>
                </a:solidFill>
              </a:rPr>
              <a:t>MUEVE</a:t>
            </a:r>
            <a:r>
              <a:rPr lang="ca-ES" dirty="0" smtClean="0"/>
              <a:t> EL CUERPO </a:t>
            </a:r>
            <a:r>
              <a:rPr lang="ca-ES" b="1" i="1" u="sng" dirty="0" smtClean="0">
                <a:solidFill>
                  <a:srgbClr val="00B0F0"/>
                </a:solidFill>
              </a:rPr>
              <a:t>Y</a:t>
            </a:r>
            <a:r>
              <a:rPr lang="ca-ES" u="sng" dirty="0" smtClean="0">
                <a:solidFill>
                  <a:srgbClr val="00B0F0"/>
                </a:solidFill>
              </a:rPr>
              <a:t> </a:t>
            </a:r>
            <a:r>
              <a:rPr lang="ca-ES" b="1" i="1" u="sng" dirty="0" smtClean="0">
                <a:solidFill>
                  <a:srgbClr val="00B0F0"/>
                </a:solidFill>
              </a:rPr>
              <a:t>MANTIENE LA POSTURA</a:t>
            </a:r>
            <a:r>
              <a:rPr lang="ca-ES" dirty="0" smtClean="0"/>
              <a:t>.</a:t>
            </a:r>
            <a:endParaRPr lang="ca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838200" y="3461920"/>
            <a:ext cx="10515600" cy="436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a-ES" dirty="0"/>
              <a:t>2</a:t>
            </a:r>
            <a:r>
              <a:rPr lang="ca-ES" dirty="0" smtClean="0"/>
              <a:t>- HACE FUNCIONAR </a:t>
            </a:r>
            <a:r>
              <a:rPr lang="ca-ES" dirty="0"/>
              <a:t>Y</a:t>
            </a:r>
            <a:r>
              <a:rPr lang="ca-ES" dirty="0" smtClean="0"/>
              <a:t> </a:t>
            </a:r>
            <a:r>
              <a:rPr lang="ca-ES" b="1" i="1" u="sng" dirty="0" smtClean="0">
                <a:solidFill>
                  <a:srgbClr val="00B0F0"/>
                </a:solidFill>
              </a:rPr>
              <a:t>PROTEJE LOS ÓRGANOS</a:t>
            </a:r>
            <a:r>
              <a:rPr lang="ca-ES" b="1" i="1" dirty="0" smtClean="0">
                <a:solidFill>
                  <a:srgbClr val="00B0F0"/>
                </a:solidFill>
              </a:rPr>
              <a:t> </a:t>
            </a:r>
            <a:r>
              <a:rPr lang="ca-ES" dirty="0" smtClean="0"/>
              <a:t>VITALES.</a:t>
            </a:r>
            <a:endParaRPr lang="ca-E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838200" y="5130299"/>
            <a:ext cx="10515600" cy="436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a-ES" dirty="0" smtClean="0"/>
              <a:t>3- </a:t>
            </a:r>
            <a:r>
              <a:rPr lang="ca-ES" b="1" i="1" u="sng" dirty="0" smtClean="0">
                <a:solidFill>
                  <a:srgbClr val="00B0F0"/>
                </a:solidFill>
              </a:rPr>
              <a:t>MANTIENE EL CALOR </a:t>
            </a:r>
            <a:r>
              <a:rPr lang="ca-ES" dirty="0" smtClean="0"/>
              <a:t>DEL ORGANISMO.</a:t>
            </a:r>
            <a:endParaRPr lang="ca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0117" y="3030375"/>
            <a:ext cx="1219808" cy="121980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0802" y="1435879"/>
            <a:ext cx="1215804" cy="12158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043" y="1435879"/>
            <a:ext cx="1215804" cy="121580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108" y="4725289"/>
            <a:ext cx="1231412" cy="123141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637" y="4725289"/>
            <a:ext cx="1246331" cy="124633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71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6588" y="1407835"/>
            <a:ext cx="2205487" cy="5217553"/>
          </a:xfrm>
          <a:prstGeom prst="rect">
            <a:avLst/>
          </a:prstGeom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4000" b="1" dirty="0" smtClean="0">
                <a:solidFill>
                  <a:srgbClr val="FFC000"/>
                </a:solidFill>
              </a:rPr>
              <a:t>LA MUSCULATURA DEL CUERPO.</a:t>
            </a:r>
            <a:endParaRPr lang="ca-ES" sz="4000" b="1" dirty="0">
              <a:solidFill>
                <a:srgbClr val="FFC000"/>
              </a:solidFill>
            </a:endParaRPr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6657472" y="1690688"/>
            <a:ext cx="2438764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9048110" y="1506023"/>
            <a:ext cx="1074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00B0F0"/>
                </a:solidFill>
              </a:rPr>
              <a:t>FRONTAL</a:t>
            </a:r>
            <a:endParaRPr lang="ca-ES" b="1" dirty="0">
              <a:solidFill>
                <a:srgbClr val="00B0F0"/>
              </a:solidFill>
            </a:endParaRPr>
          </a:p>
        </p:txBody>
      </p:sp>
      <p:cxnSp>
        <p:nvCxnSpPr>
          <p:cNvPr id="8" name="Conector recto de flecha 7"/>
          <p:cNvCxnSpPr/>
          <p:nvPr/>
        </p:nvCxnSpPr>
        <p:spPr>
          <a:xfrm>
            <a:off x="6821951" y="2196487"/>
            <a:ext cx="2012936" cy="94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8834887" y="2008221"/>
            <a:ext cx="3003746" cy="376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FFFF00"/>
                </a:solidFill>
              </a:rPr>
              <a:t>ESTERNOCLEIDOMASTOIDEO</a:t>
            </a:r>
            <a:endParaRPr lang="ca-ES" b="1" dirty="0">
              <a:solidFill>
                <a:srgbClr val="FFFF00"/>
              </a:solidFill>
            </a:endParaRPr>
          </a:p>
        </p:txBody>
      </p:sp>
      <p:cxnSp>
        <p:nvCxnSpPr>
          <p:cNvPr id="11" name="Conector recto de flecha 10"/>
          <p:cNvCxnSpPr/>
          <p:nvPr/>
        </p:nvCxnSpPr>
        <p:spPr>
          <a:xfrm>
            <a:off x="6821951" y="2716950"/>
            <a:ext cx="2012936" cy="94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8834887" y="2514113"/>
            <a:ext cx="3003746" cy="376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FFFF00"/>
                </a:solidFill>
              </a:rPr>
              <a:t>PECTORAL</a:t>
            </a:r>
            <a:endParaRPr lang="ca-ES" b="1" dirty="0">
              <a:solidFill>
                <a:srgbClr val="FFFF00"/>
              </a:solidFill>
            </a:endParaRPr>
          </a:p>
        </p:txBody>
      </p:sp>
      <p:cxnSp>
        <p:nvCxnSpPr>
          <p:cNvPr id="13" name="Conector recto de flecha 12"/>
          <p:cNvCxnSpPr/>
          <p:nvPr/>
        </p:nvCxnSpPr>
        <p:spPr>
          <a:xfrm flipH="1" flipV="1">
            <a:off x="4973046" y="3075310"/>
            <a:ext cx="1139180" cy="1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4106415" y="2906686"/>
            <a:ext cx="963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00B050"/>
                </a:solidFill>
              </a:rPr>
              <a:t>BÍCEPS</a:t>
            </a:r>
            <a:endParaRPr lang="ca-ES" b="1" dirty="0">
              <a:solidFill>
                <a:srgbClr val="00B050"/>
              </a:solidFill>
            </a:endParaRPr>
          </a:p>
        </p:txBody>
      </p:sp>
      <p:cxnSp>
        <p:nvCxnSpPr>
          <p:cNvPr id="15" name="Conector recto de flecha 14"/>
          <p:cNvCxnSpPr/>
          <p:nvPr/>
        </p:nvCxnSpPr>
        <p:spPr>
          <a:xfrm>
            <a:off x="6737611" y="3486971"/>
            <a:ext cx="2012936" cy="94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8834887" y="3298705"/>
            <a:ext cx="3003746" cy="376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FFFF00"/>
                </a:solidFill>
              </a:rPr>
              <a:t>ABDOMINALES</a:t>
            </a:r>
            <a:endParaRPr lang="ca-ES" b="1" dirty="0">
              <a:solidFill>
                <a:srgbClr val="FFFF00"/>
              </a:solidFill>
            </a:endParaRPr>
          </a:p>
        </p:txBody>
      </p:sp>
      <p:cxnSp>
        <p:nvCxnSpPr>
          <p:cNvPr id="17" name="Conector recto de flecha 16"/>
          <p:cNvCxnSpPr/>
          <p:nvPr/>
        </p:nvCxnSpPr>
        <p:spPr>
          <a:xfrm flipV="1">
            <a:off x="6985554" y="4592789"/>
            <a:ext cx="1829161" cy="16042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>
            <a:off x="8798673" y="4408123"/>
            <a:ext cx="1660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FF0066"/>
                </a:solidFill>
              </a:rPr>
              <a:t>CUÁDRICEPS</a:t>
            </a:r>
            <a:endParaRPr lang="ca-ES" b="1" dirty="0">
              <a:solidFill>
                <a:srgbClr val="FF0066"/>
              </a:solidFill>
            </a:endParaRPr>
          </a:p>
        </p:txBody>
      </p:sp>
      <p:cxnSp>
        <p:nvCxnSpPr>
          <p:cNvPr id="19" name="Conector recto de flecha 18"/>
          <p:cNvCxnSpPr/>
          <p:nvPr/>
        </p:nvCxnSpPr>
        <p:spPr>
          <a:xfrm flipH="1" flipV="1">
            <a:off x="5102117" y="5459809"/>
            <a:ext cx="1667578" cy="1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/>
          <p:cNvSpPr txBox="1"/>
          <p:nvPr/>
        </p:nvSpPr>
        <p:spPr>
          <a:xfrm>
            <a:off x="4033526" y="5275143"/>
            <a:ext cx="1201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FF0066"/>
                </a:solidFill>
              </a:rPr>
              <a:t>GEMELOS</a:t>
            </a:r>
            <a:endParaRPr lang="ca-ES" b="1" dirty="0">
              <a:solidFill>
                <a:srgbClr val="FF0066"/>
              </a:solidFill>
            </a:endParaRPr>
          </a:p>
        </p:txBody>
      </p:sp>
      <p:cxnSp>
        <p:nvCxnSpPr>
          <p:cNvPr id="22" name="Conector recto de flecha 21"/>
          <p:cNvCxnSpPr/>
          <p:nvPr/>
        </p:nvCxnSpPr>
        <p:spPr>
          <a:xfrm>
            <a:off x="7294902" y="3099556"/>
            <a:ext cx="1624872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/>
          <p:cNvSpPr txBox="1"/>
          <p:nvPr/>
        </p:nvSpPr>
        <p:spPr>
          <a:xfrm>
            <a:off x="8956596" y="2901925"/>
            <a:ext cx="963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solidFill>
                  <a:srgbClr val="00B050"/>
                </a:solidFill>
              </a:rPr>
              <a:t>TRÍCEPS</a:t>
            </a:r>
            <a:endParaRPr lang="ca-ES" b="1" dirty="0">
              <a:solidFill>
                <a:srgbClr val="00B050"/>
              </a:solidFill>
            </a:endParaRPr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0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7" grpId="1"/>
      <p:bldP spid="9" grpId="0"/>
      <p:bldP spid="9" grpId="1" build="allAtOnce"/>
      <p:bldP spid="12" grpId="0"/>
      <p:bldP spid="12" grpId="1" build="allAtOnce"/>
      <p:bldP spid="14" grpId="0"/>
      <p:bldP spid="14" grpId="1"/>
      <p:bldP spid="16" grpId="0"/>
      <p:bldP spid="16" grpId="1" build="allAtOnce"/>
      <p:bldP spid="18" grpId="0"/>
      <p:bldP spid="18" grpId="1"/>
      <p:bldP spid="21" grpId="0"/>
      <p:bldP spid="21" grpId="1"/>
      <p:bldP spid="23" grpId="0"/>
      <p:bldP spid="2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43539" y="2549804"/>
            <a:ext cx="77777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1</a:t>
            </a:r>
            <a:r>
              <a:rPr lang="ca-ES" sz="2800" i="1" dirty="0" smtClean="0"/>
              <a:t>. </a:t>
            </a:r>
            <a:r>
              <a:rPr lang="ca-ES" sz="2800" i="1" dirty="0" smtClean="0">
                <a:solidFill>
                  <a:srgbClr val="00B0F0"/>
                </a:solidFill>
              </a:rPr>
              <a:t>ESQUELETO, </a:t>
            </a:r>
            <a:r>
              <a:rPr lang="ca-ES" sz="2800" i="1" dirty="0">
                <a:solidFill>
                  <a:srgbClr val="00B0F0"/>
                </a:solidFill>
              </a:rPr>
              <a:t>MUSCULATURA </a:t>
            </a:r>
            <a:r>
              <a:rPr lang="ca-ES" sz="2800" i="1" dirty="0" smtClean="0">
                <a:solidFill>
                  <a:srgbClr val="00B0F0"/>
                </a:solidFill>
              </a:rPr>
              <a:t>Y ARTICULACIONES.</a:t>
            </a:r>
            <a:endParaRPr lang="ca-ES" sz="2800" i="1" dirty="0">
              <a:solidFill>
                <a:srgbClr val="00B0F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>
                <a:solidFill>
                  <a:srgbClr val="002060"/>
                </a:solidFill>
              </a:rPr>
              <a:t>.</a:t>
            </a:r>
            <a:r>
              <a:rPr lang="ca-ES" dirty="0" smtClean="0">
                <a:solidFill>
                  <a:srgbClr val="002060"/>
                </a:solidFill>
              </a:rPr>
              <a:t>CUESTIONARIO</a:t>
            </a:r>
            <a:endParaRPr lang="ca-ES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86753"/>
            <a:ext cx="10515600" cy="484094"/>
          </a:xfrm>
        </p:spPr>
        <p:txBody>
          <a:bodyPr/>
          <a:lstStyle/>
          <a:p>
            <a:pPr marL="0" indent="0">
              <a:buNone/>
            </a:pPr>
            <a:r>
              <a:rPr lang="ca-ES" dirty="0" smtClean="0"/>
              <a:t>EL APARATO LOCOMOTOR ESTÁ FORMADO POR.</a:t>
            </a:r>
          </a:p>
          <a:p>
            <a:pPr marL="0" indent="0">
              <a:buNone/>
            </a:pPr>
            <a:endParaRPr lang="ca-ES" dirty="0" smtClean="0"/>
          </a:p>
        </p:txBody>
      </p:sp>
      <p:sp>
        <p:nvSpPr>
          <p:cNvPr id="7" name="Rectángulo 6"/>
          <p:cNvSpPr/>
          <p:nvPr/>
        </p:nvSpPr>
        <p:spPr>
          <a:xfrm>
            <a:off x="1156986" y="3777799"/>
            <a:ext cx="50718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/>
              <a:t>2</a:t>
            </a:r>
            <a:r>
              <a:rPr lang="ca-ES" sz="2800" i="1" dirty="0" smtClean="0"/>
              <a:t>. </a:t>
            </a:r>
            <a:r>
              <a:rPr lang="ca-ES" sz="2800" i="1" dirty="0" smtClean="0">
                <a:solidFill>
                  <a:srgbClr val="00B0F0"/>
                </a:solidFill>
              </a:rPr>
              <a:t>ESQUELETO Y MUSCULATURA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43539" y="5173459"/>
            <a:ext cx="2560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4625"/>
            <a:r>
              <a:rPr lang="ca-ES" sz="2800" i="1" dirty="0" smtClean="0"/>
              <a:t>3. </a:t>
            </a:r>
            <a:r>
              <a:rPr lang="ca-ES" sz="2800" i="1" dirty="0" smtClean="0">
                <a:solidFill>
                  <a:srgbClr val="00B0F0"/>
                </a:solidFill>
              </a:rPr>
              <a:t>ESQUELETO </a:t>
            </a:r>
            <a:r>
              <a:rPr lang="ca-ES" i="1" dirty="0" smtClean="0">
                <a:solidFill>
                  <a:srgbClr val="00B0F0"/>
                </a:solidFill>
              </a:rPr>
              <a:t>.</a:t>
            </a:r>
            <a:endParaRPr lang="ca-ES" i="1" dirty="0">
              <a:solidFill>
                <a:srgbClr val="00B0F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28" y="6413084"/>
            <a:ext cx="1292038" cy="29816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8504" r="4445" b="7923"/>
          <a:stretch/>
        </p:blipFill>
        <p:spPr>
          <a:xfrm>
            <a:off x="10639256" y="313111"/>
            <a:ext cx="1191971" cy="59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02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1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7" grpId="2"/>
      <p:bldP spid="7" grpId="3"/>
      <p:bldP spid="9" grpId="0"/>
      <p:bldP spid="9" grpId="1"/>
      <p:bldP spid="9" grpId="2"/>
      <p:bldP spid="9" grpId="3"/>
    </p:bldLst>
  </p:timing>
</p:sld>
</file>

<file path=ppt/theme/theme1.xml><?xml version="1.0" encoding="utf-8"?>
<a:theme xmlns:a="http://schemas.openxmlformats.org/drawingml/2006/main" name="Tema de Office">
  <a:themeElements>
    <a:clrScheme name="Verde amarill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483</Words>
  <Application>Microsoft Office PowerPoint</Application>
  <PresentationFormat>Panorámica</PresentationFormat>
  <Paragraphs>184</Paragraphs>
  <Slides>33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¿PARA QUÉ SIRVE EL ESQUELETO?</vt:lpstr>
      <vt:lpstr>LOS HUESOS  DEL  ESQUELETO</vt:lpstr>
      <vt:lpstr>Presentación de PowerPoint</vt:lpstr>
      <vt:lpstr>Presentación de PowerPoint</vt:lpstr>
      <vt:lpstr>LAS FUNCIONES DE LA MUSCULATURA.</vt:lpstr>
      <vt:lpstr>LA MUSCULATURA DEL CUERPO.</vt:lpstr>
      <vt:lpstr>.CUESTIONARIO</vt:lpstr>
      <vt:lpstr>.CUESTIONARIO</vt:lpstr>
      <vt:lpstr>.CUESTIONARIO</vt:lpstr>
      <vt:lpstr>.CUESTIONARIO</vt:lpstr>
      <vt:lpstr>.CUESTIONARIO</vt:lpstr>
      <vt:lpstr>.CUESTIONARIO</vt:lpstr>
      <vt:lpstr>.CUESTIONARIO</vt:lpstr>
      <vt:lpstr>.CUESTIONARIO</vt:lpstr>
      <vt:lpstr>.CUESTIONARIO</vt:lpstr>
      <vt:lpstr>CUESTIONARIO</vt:lpstr>
      <vt:lpstr>CUESTIONARIO</vt:lpstr>
      <vt:lpstr>CUESTIONARIO</vt:lpstr>
      <vt:lpstr>CUESTIONARIO</vt:lpstr>
      <vt:lpstr>CUESTIONARIO</vt:lpstr>
      <vt:lpstr>CUESTIONARIO</vt:lpstr>
      <vt:lpstr>CUESTIONARIO</vt:lpstr>
      <vt:lpstr>CUESTIONARIO</vt:lpstr>
      <vt:lpstr>CUESTIONARIO</vt:lpstr>
      <vt:lpstr>CUESTIONARIO</vt:lpstr>
      <vt:lpstr>CUESTIONARIO</vt:lpstr>
      <vt:lpstr>CUESTIONARIO</vt:lpstr>
      <vt:lpstr>CUESTIONARIO</vt:lpstr>
      <vt:lpstr>CUESTIONARIO</vt:lpstr>
      <vt:lpstr>CUESTIONARIO</vt:lpstr>
      <vt:lpstr>CUESTIONARIO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 VACA ROMAN</dc:creator>
  <cp:lastModifiedBy>paco</cp:lastModifiedBy>
  <cp:revision>75</cp:revision>
  <dcterms:created xsi:type="dcterms:W3CDTF">2018-12-07T09:31:44Z</dcterms:created>
  <dcterms:modified xsi:type="dcterms:W3CDTF">2020-01-09T11:07:34Z</dcterms:modified>
  <cp:contentStatus/>
</cp:coreProperties>
</file>