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6" r:id="rId4"/>
    <p:sldId id="280" r:id="rId5"/>
    <p:sldId id="266" r:id="rId6"/>
    <p:sldId id="264" r:id="rId7"/>
    <p:sldId id="265" r:id="rId8"/>
    <p:sldId id="258" r:id="rId9"/>
    <p:sldId id="259" r:id="rId10"/>
    <p:sldId id="263" r:id="rId11"/>
    <p:sldId id="261" r:id="rId12"/>
    <p:sldId id="270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W4Qx7Q6DY9vsQAqld839VA==" hashData="ToxZzzRA0nduqc3L/z23VOJMKD/EfW1GeKesUH/jWZWqyhZT0aib2FptNpRRjJUsmPoUYCMQb21KOk53f/yJd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90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B6B2-D627-499D-A09A-B19284AC53EE}" type="datetimeFigureOut">
              <a:rPr lang="es-ES" smtClean="0"/>
              <a:t>10/02/2020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8D2A-5EF9-4310-81CF-EFAEC20C5D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824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B6B2-D627-499D-A09A-B19284AC53EE}" type="datetimeFigureOut">
              <a:rPr lang="es-ES" smtClean="0"/>
              <a:t>10/02/2020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8D2A-5EF9-4310-81CF-EFAEC20C5D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6779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B6B2-D627-499D-A09A-B19284AC53EE}" type="datetimeFigureOut">
              <a:rPr lang="es-ES" smtClean="0"/>
              <a:t>10/02/2020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8D2A-5EF9-4310-81CF-EFAEC20C5D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0575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B6B2-D627-499D-A09A-B19284AC53EE}" type="datetimeFigureOut">
              <a:rPr lang="es-ES" smtClean="0"/>
              <a:t>10/02/2020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8D2A-5EF9-4310-81CF-EFAEC20C5D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1021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B6B2-D627-499D-A09A-B19284AC53EE}" type="datetimeFigureOut">
              <a:rPr lang="es-ES" smtClean="0"/>
              <a:t>10/02/2020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8D2A-5EF9-4310-81CF-EFAEC20C5D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7019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B6B2-D627-499D-A09A-B19284AC53EE}" type="datetimeFigureOut">
              <a:rPr lang="es-ES" smtClean="0"/>
              <a:t>10/02/2020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8D2A-5EF9-4310-81CF-EFAEC20C5D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946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B6B2-D627-499D-A09A-B19284AC53EE}" type="datetimeFigureOut">
              <a:rPr lang="es-ES" smtClean="0"/>
              <a:t>10/02/2020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8D2A-5EF9-4310-81CF-EFAEC20C5D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492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B6B2-D627-499D-A09A-B19284AC53EE}" type="datetimeFigureOut">
              <a:rPr lang="es-ES" smtClean="0"/>
              <a:t>10/02/2020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8D2A-5EF9-4310-81CF-EFAEC20C5D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9395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B6B2-D627-499D-A09A-B19284AC53EE}" type="datetimeFigureOut">
              <a:rPr lang="es-ES" smtClean="0"/>
              <a:t>10/02/2020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8D2A-5EF9-4310-81CF-EFAEC20C5D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184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B6B2-D627-499D-A09A-B19284AC53EE}" type="datetimeFigureOut">
              <a:rPr lang="es-ES" smtClean="0"/>
              <a:t>10/02/2020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8D2A-5EF9-4310-81CF-EFAEC20C5D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3772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B6B2-D627-499D-A09A-B19284AC53EE}" type="datetimeFigureOut">
              <a:rPr lang="es-ES" smtClean="0"/>
              <a:t>10/02/2020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8D2A-5EF9-4310-81CF-EFAEC20C5D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991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3B6B2-D627-499D-A09A-B19284AC53EE}" type="datetimeFigureOut">
              <a:rPr lang="es-ES" smtClean="0"/>
              <a:t>10/02/2020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78D2A-5EF9-4310-81CF-EFAEC20C5D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219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8.png"/><Relationship Id="rId12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50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46.png"/><Relationship Id="rId9" Type="http://schemas.openxmlformats.org/officeDocument/2006/relationships/image" Target="../media/image49.png"/><Relationship Id="rId1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12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image" Target="../media/image38.png"/><Relationship Id="rId5" Type="http://schemas.openxmlformats.org/officeDocument/2006/relationships/image" Target="../media/image48.png"/><Relationship Id="rId10" Type="http://schemas.openxmlformats.org/officeDocument/2006/relationships/image" Target="../media/image37.png"/><Relationship Id="rId4" Type="http://schemas.openxmlformats.org/officeDocument/2006/relationships/image" Target="../media/image54.png"/><Relationship Id="rId9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8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2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4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20.png"/><Relationship Id="rId4" Type="http://schemas.openxmlformats.org/officeDocument/2006/relationships/image" Target="../media/image8.png"/><Relationship Id="rId9" Type="http://schemas.openxmlformats.org/officeDocument/2006/relationships/image" Target="../media/image19.png"/><Relationship Id="rId1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23.png"/><Relationship Id="rId12" Type="http://schemas.openxmlformats.org/officeDocument/2006/relationships/image" Target="../media/image3.png"/><Relationship Id="rId2" Type="http://schemas.openxmlformats.org/officeDocument/2006/relationships/image" Target="../media/image1.pn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2.png"/><Relationship Id="rId5" Type="http://schemas.openxmlformats.org/officeDocument/2006/relationships/image" Target="../media/image16.png"/><Relationship Id="rId15" Type="http://schemas.openxmlformats.org/officeDocument/2006/relationships/image" Target="../media/image7.png"/><Relationship Id="rId10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1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1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26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4.jpeg"/><Relationship Id="rId3" Type="http://schemas.openxmlformats.org/officeDocument/2006/relationships/image" Target="../media/image29.png"/><Relationship Id="rId7" Type="http://schemas.openxmlformats.org/officeDocument/2006/relationships/image" Target="../media/image1.png"/><Relationship Id="rId12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30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12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45.png"/><Relationship Id="rId5" Type="http://schemas.openxmlformats.org/officeDocument/2006/relationships/image" Target="../media/image41.png"/><Relationship Id="rId10" Type="http://schemas.openxmlformats.org/officeDocument/2006/relationships/image" Target="../media/image44.png"/><Relationship Id="rId4" Type="http://schemas.openxmlformats.org/officeDocument/2006/relationships/image" Target="../media/image40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12185" y="939084"/>
            <a:ext cx="9369669" cy="1372698"/>
          </a:xfrm>
        </p:spPr>
        <p:txBody>
          <a:bodyPr>
            <a:noAutofit/>
          </a:bodyPr>
          <a:lstStyle/>
          <a:p>
            <a:r>
              <a:rPr lang="es-ES" sz="7200" b="1" dirty="0" smtClean="0"/>
              <a:t>LA </a:t>
            </a:r>
            <a:r>
              <a:rPr lang="es-ES" sz="7200" b="1" dirty="0" smtClean="0"/>
              <a:t>NUTRICIÓN </a:t>
            </a:r>
            <a:r>
              <a:rPr lang="es-ES" sz="7200" b="1" dirty="0" smtClean="0"/>
              <a:t>HUMANA</a:t>
            </a:r>
            <a:endParaRPr lang="es-ES" sz="72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771" y="2514773"/>
            <a:ext cx="3243036" cy="324303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710" y="3741668"/>
            <a:ext cx="720000" cy="72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739" y="3021668"/>
            <a:ext cx="720000" cy="72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710" y="2577848"/>
            <a:ext cx="720000" cy="72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710" y="4808502"/>
            <a:ext cx="720000" cy="720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739" y="4135848"/>
            <a:ext cx="720000" cy="720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853" y="3860967"/>
            <a:ext cx="751705" cy="75170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094" y="5136090"/>
            <a:ext cx="772238" cy="77223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92428" y="2755042"/>
            <a:ext cx="755970" cy="75597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393" y="4612672"/>
            <a:ext cx="1016951" cy="101695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767" y="2800358"/>
            <a:ext cx="923577" cy="923577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868" y="3736516"/>
            <a:ext cx="880583" cy="88058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346" y="310011"/>
            <a:ext cx="1353327" cy="72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81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01119" y="596140"/>
            <a:ext cx="4389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</a:rPr>
              <a:t>APARATO CIRCULATORIO</a:t>
            </a:r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258242" y="1495515"/>
            <a:ext cx="7365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/>
              <a:t>EL APARATO CIRCULATORIO</a:t>
            </a:r>
            <a:r>
              <a:rPr lang="es-ES" b="1" i="1" dirty="0" smtClean="0"/>
              <a:t> </a:t>
            </a:r>
            <a:r>
              <a:rPr lang="es-ES" dirty="0" smtClean="0"/>
              <a:t>SE ENCARGA DE LLEVAR SANGRE POR TODO EL CUERPO.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5079208" y="2637695"/>
            <a:ext cx="5936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/>
              <a:t>EL APARATO CIRCULATORIO</a:t>
            </a:r>
            <a:r>
              <a:rPr lang="es-ES" b="1" i="1" dirty="0" smtClean="0"/>
              <a:t> </a:t>
            </a:r>
            <a:r>
              <a:rPr lang="es-ES" dirty="0" smtClean="0"/>
              <a:t> TRANSPORTA LOS </a:t>
            </a:r>
            <a:r>
              <a:rPr lang="es-ES" b="1" i="1" dirty="0" smtClean="0"/>
              <a:t>NUTRIENTES</a:t>
            </a:r>
            <a:endParaRPr lang="es-ES" b="1" i="1" dirty="0" smtClean="0"/>
          </a:p>
        </p:txBody>
      </p:sp>
      <p:sp>
        <p:nvSpPr>
          <p:cNvPr id="4" name="Rectángulo 3"/>
          <p:cNvSpPr/>
          <p:nvPr/>
        </p:nvSpPr>
        <p:spPr>
          <a:xfrm>
            <a:off x="4907753" y="4493830"/>
            <a:ext cx="68421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rgbClr val="222222"/>
                </a:solidFill>
              </a:rPr>
              <a:t>TAMBIÉN RECOGEN LAS </a:t>
            </a:r>
            <a:r>
              <a:rPr lang="es-ES" b="1" i="1" dirty="0" smtClean="0">
                <a:solidFill>
                  <a:srgbClr val="222222"/>
                </a:solidFill>
              </a:rPr>
              <a:t>SUSTÁNCIAS RESIDULES </a:t>
            </a:r>
            <a:r>
              <a:rPr lang="es-ES" dirty="0" smtClean="0">
                <a:solidFill>
                  <a:srgbClr val="222222"/>
                </a:solidFill>
              </a:rPr>
              <a:t>DE TODO EL CUERPO</a:t>
            </a:r>
            <a:endParaRPr lang="es-ES" dirty="0"/>
          </a:p>
        </p:txBody>
      </p:sp>
      <p:grpSp>
        <p:nvGrpSpPr>
          <p:cNvPr id="6" name="Grupo 5"/>
          <p:cNvGrpSpPr/>
          <p:nvPr/>
        </p:nvGrpSpPr>
        <p:grpSpPr>
          <a:xfrm>
            <a:off x="6394404" y="3098165"/>
            <a:ext cx="918401" cy="1006908"/>
            <a:chOff x="7138601" y="3082763"/>
            <a:chExt cx="918401" cy="1006908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8601" y="3171270"/>
              <a:ext cx="918401" cy="918401"/>
            </a:xfrm>
            <a:prstGeom prst="rect">
              <a:avLst/>
            </a:prstGeom>
          </p:spPr>
        </p:pic>
        <p:sp>
          <p:nvSpPr>
            <p:cNvPr id="13" name="Elipse 12"/>
            <p:cNvSpPr/>
            <p:nvPr/>
          </p:nvSpPr>
          <p:spPr>
            <a:xfrm>
              <a:off x="7264008" y="3247650"/>
              <a:ext cx="150125" cy="1508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Elipse 13"/>
            <p:cNvSpPr/>
            <p:nvPr/>
          </p:nvSpPr>
          <p:spPr>
            <a:xfrm>
              <a:off x="7447677" y="3247650"/>
              <a:ext cx="150125" cy="1508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4008" y="3383735"/>
              <a:ext cx="353244" cy="353244"/>
            </a:xfrm>
            <a:prstGeom prst="rect">
              <a:avLst/>
            </a:prstGeom>
          </p:spPr>
        </p:pic>
        <p:sp>
          <p:nvSpPr>
            <p:cNvPr id="16" name="Elipse 15"/>
            <p:cNvSpPr/>
            <p:nvPr/>
          </p:nvSpPr>
          <p:spPr>
            <a:xfrm>
              <a:off x="7352718" y="3082763"/>
              <a:ext cx="150125" cy="1508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645" y="5239184"/>
            <a:ext cx="935160" cy="93516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594873" y="5136065"/>
            <a:ext cx="431482" cy="43148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276" y="5467401"/>
            <a:ext cx="406532" cy="40653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977" y="4963907"/>
            <a:ext cx="1524003" cy="152400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439" y="2969827"/>
            <a:ext cx="1524003" cy="1524003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0" y="5670667"/>
            <a:ext cx="5090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EL </a:t>
            </a:r>
            <a:r>
              <a:rPr lang="es-ES" b="1" dirty="0" smtClean="0"/>
              <a:t>CORAZÓN </a:t>
            </a:r>
            <a:r>
              <a:rPr lang="es-ES" b="1" dirty="0" smtClean="0"/>
              <a:t>IMPULSA LA </a:t>
            </a:r>
            <a:r>
              <a:rPr lang="es-ES" b="1" dirty="0" smtClean="0"/>
              <a:t>SANGRE POR LOS </a:t>
            </a:r>
            <a:r>
              <a:rPr lang="es-ES" b="1" dirty="0" smtClean="0"/>
              <a:t>VASOS </a:t>
            </a:r>
            <a:r>
              <a:rPr lang="es-ES" b="1" dirty="0" smtClean="0"/>
              <a:t>SANGUINEOS</a:t>
            </a:r>
            <a:endParaRPr lang="es-ES" b="1" dirty="0" smtClean="0"/>
          </a:p>
        </p:txBody>
      </p:sp>
      <p:sp>
        <p:nvSpPr>
          <p:cNvPr id="22" name="CuadroTexto 21"/>
          <p:cNvSpPr txBox="1"/>
          <p:nvPr/>
        </p:nvSpPr>
        <p:spPr>
          <a:xfrm>
            <a:off x="9785690" y="3424967"/>
            <a:ext cx="1194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ARTÉRIAS</a:t>
            </a:r>
            <a:endParaRPr lang="es-ES" b="1" dirty="0" smtClean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9809144" y="5497140"/>
            <a:ext cx="1194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B0F0"/>
                </a:solidFill>
              </a:rPr>
              <a:t>VENAS</a:t>
            </a:r>
            <a:endParaRPr lang="es-ES" b="1" dirty="0" smtClean="0">
              <a:solidFill>
                <a:srgbClr val="00B0F0"/>
              </a:solidFill>
            </a:endParaRPr>
          </a:p>
        </p:txBody>
      </p:sp>
      <p:grpSp>
        <p:nvGrpSpPr>
          <p:cNvPr id="26" name="Grupo 25"/>
          <p:cNvGrpSpPr/>
          <p:nvPr/>
        </p:nvGrpSpPr>
        <p:grpSpPr>
          <a:xfrm>
            <a:off x="544835" y="1772381"/>
            <a:ext cx="3960000" cy="3960000"/>
            <a:chOff x="544835" y="1772381"/>
            <a:chExt cx="3960000" cy="3960000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835" y="1772381"/>
              <a:ext cx="3960000" cy="3960000"/>
            </a:xfrm>
            <a:prstGeom prst="rect">
              <a:avLst/>
            </a:prstGeom>
          </p:spPr>
        </p:pic>
        <p:sp>
          <p:nvSpPr>
            <p:cNvPr id="25" name="Rectángulo 24"/>
            <p:cNvSpPr/>
            <p:nvPr/>
          </p:nvSpPr>
          <p:spPr>
            <a:xfrm>
              <a:off x="2279437" y="2758080"/>
              <a:ext cx="1286409" cy="14681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3" t="21701" r="25588" b="40388"/>
          <a:stretch/>
        </p:blipFill>
        <p:spPr>
          <a:xfrm>
            <a:off x="2174985" y="2648510"/>
            <a:ext cx="1173707" cy="1501254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346" y="310011"/>
            <a:ext cx="1353327" cy="72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2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6" y="1502651"/>
            <a:ext cx="4614863" cy="412908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01119" y="596140"/>
            <a:ext cx="4389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FFC000"/>
                </a:solidFill>
              </a:rPr>
              <a:t>APARATO ESCRETOR</a:t>
            </a:r>
            <a:endParaRPr lang="es-ES" sz="2800" b="1" dirty="0">
              <a:solidFill>
                <a:srgbClr val="FFC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844933" y="1201225"/>
            <a:ext cx="7365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/>
              <a:t>EL APARATO ESCRETOR </a:t>
            </a:r>
            <a:r>
              <a:rPr lang="es-ES" b="1" i="1" dirty="0" smtClean="0"/>
              <a:t> </a:t>
            </a:r>
            <a:r>
              <a:rPr lang="es-ES" i="1" dirty="0" smtClean="0"/>
              <a:t>EXPULSA </a:t>
            </a:r>
            <a:r>
              <a:rPr lang="es-ES" i="1" dirty="0" smtClean="0"/>
              <a:t>LAS SUSTANCIAS RESIDUALES </a:t>
            </a:r>
            <a:r>
              <a:rPr lang="es-ES" i="1" dirty="0" smtClean="0"/>
              <a:t>QUE </a:t>
            </a:r>
            <a:r>
              <a:rPr lang="es-ES" i="1" dirty="0" smtClean="0"/>
              <a:t>GENERA NUESTRO CUERPO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214" y="4938506"/>
            <a:ext cx="1255794" cy="125579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657848" y="5349549"/>
            <a:ext cx="431482" cy="43148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19"/>
          <a:stretch/>
        </p:blipFill>
        <p:spPr>
          <a:xfrm flipH="1">
            <a:off x="6645267" y="4626590"/>
            <a:ext cx="1764794" cy="125988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121" y="4906943"/>
            <a:ext cx="502551" cy="50255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37" y="4938506"/>
            <a:ext cx="479800" cy="4798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91" y="5517380"/>
            <a:ext cx="487878" cy="48787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672" y="5544909"/>
            <a:ext cx="432821" cy="432821"/>
          </a:xfrm>
          <a:prstGeom prst="rect">
            <a:avLst/>
          </a:prstGeom>
        </p:spPr>
      </p:pic>
      <p:sp>
        <p:nvSpPr>
          <p:cNvPr id="16" name="Flecha abajo 15"/>
          <p:cNvSpPr/>
          <p:nvPr/>
        </p:nvSpPr>
        <p:spPr>
          <a:xfrm rot="16200000">
            <a:off x="6151138" y="5226789"/>
            <a:ext cx="274077" cy="6362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21"/>
          <p:cNvSpPr txBox="1"/>
          <p:nvPr/>
        </p:nvSpPr>
        <p:spPr>
          <a:xfrm>
            <a:off x="6505126" y="3437221"/>
            <a:ext cx="2420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DIOXINO DE CARBONO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23" name="CuadroTexto 22"/>
          <p:cNvSpPr txBox="1"/>
          <p:nvPr/>
        </p:nvSpPr>
        <p:spPr>
          <a:xfrm>
            <a:off x="8414960" y="4809074"/>
            <a:ext cx="2651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SUSTANCIAS RESIDUALES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24" name="CuadroTexto 23"/>
          <p:cNvSpPr txBox="1"/>
          <p:nvPr/>
        </p:nvSpPr>
        <p:spPr>
          <a:xfrm>
            <a:off x="3844933" y="2177641"/>
            <a:ext cx="7365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/>
              <a:t>CUANDO LOS</a:t>
            </a:r>
            <a:r>
              <a:rPr lang="es-ES" i="1" dirty="0" smtClean="0"/>
              <a:t> </a:t>
            </a:r>
            <a:r>
              <a:rPr lang="es-ES" b="1" i="1" dirty="0" smtClean="0"/>
              <a:t>NUTRIENTES </a:t>
            </a:r>
            <a:r>
              <a:rPr lang="es-ES" b="1" i="1" dirty="0"/>
              <a:t>Y</a:t>
            </a:r>
            <a:r>
              <a:rPr lang="es-ES" b="1" i="1" dirty="0" smtClean="0"/>
              <a:t> EL OXIGENO SE TRANSFORMAN </a:t>
            </a:r>
            <a:r>
              <a:rPr lang="es-ES" b="1" i="1" dirty="0" smtClean="0"/>
              <a:t>EN </a:t>
            </a:r>
            <a:r>
              <a:rPr lang="es-ES" b="1" i="1" dirty="0" smtClean="0"/>
              <a:t>ENERGÍA</a:t>
            </a:r>
            <a:r>
              <a:rPr lang="es-ES" i="1" dirty="0" smtClean="0"/>
              <a:t>, EL </a:t>
            </a:r>
            <a:r>
              <a:rPr lang="es-ES" i="1" dirty="0" smtClean="0"/>
              <a:t>CUERPO </a:t>
            </a:r>
            <a:r>
              <a:rPr lang="es-ES" b="1" i="1" dirty="0" smtClean="0"/>
              <a:t>GENERA</a:t>
            </a:r>
            <a:r>
              <a:rPr lang="es-ES" i="1" dirty="0" smtClean="0"/>
              <a:t> </a:t>
            </a:r>
            <a:r>
              <a:rPr lang="es-ES" i="1" dirty="0" smtClean="0"/>
              <a:t>SUSTANCIAS </a:t>
            </a:r>
            <a:r>
              <a:rPr lang="es-ES" i="1" dirty="0" smtClean="0"/>
              <a:t>QUE </a:t>
            </a:r>
            <a:r>
              <a:rPr lang="es-ES" i="1" dirty="0" smtClean="0"/>
              <a:t>HAY QUE</a:t>
            </a:r>
            <a:r>
              <a:rPr lang="es-ES" i="1" dirty="0" smtClean="0"/>
              <a:t> </a:t>
            </a:r>
            <a:r>
              <a:rPr lang="es-ES" i="1" dirty="0" smtClean="0"/>
              <a:t>ELIMINAR </a:t>
            </a:r>
            <a:r>
              <a:rPr lang="es-ES" i="1" dirty="0" smtClean="0"/>
              <a:t>POR QUE SON </a:t>
            </a:r>
            <a:r>
              <a:rPr lang="es-ES" b="1" i="1" dirty="0" smtClean="0"/>
              <a:t>TÒXICAS.</a:t>
            </a:r>
            <a:endParaRPr lang="es-ES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51"/>
          <a:stretch/>
        </p:blipFill>
        <p:spPr>
          <a:xfrm flipH="1">
            <a:off x="6645267" y="3961815"/>
            <a:ext cx="1764794" cy="66477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523951" y="2957513"/>
            <a:ext cx="1673231" cy="26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5" t="37825" r="33829"/>
          <a:stretch/>
        </p:blipFill>
        <p:spPr>
          <a:xfrm>
            <a:off x="1571295" y="3028719"/>
            <a:ext cx="1557338" cy="256727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346" y="310011"/>
            <a:ext cx="1353327" cy="72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8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6" grpId="0" animBg="1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215640" y="2628265"/>
            <a:ext cx="6454140" cy="8539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8000" dirty="0" smtClean="0">
                <a:solidFill>
                  <a:srgbClr val="002060"/>
                </a:solidFill>
              </a:rPr>
              <a:t>CUESTIONARIO</a:t>
            </a:r>
            <a:endParaRPr lang="ca-ES" sz="8000" dirty="0">
              <a:solidFill>
                <a:srgbClr val="00206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346" y="310011"/>
            <a:ext cx="1353327" cy="72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2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19555" y="3655680"/>
            <a:ext cx="109064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2800" i="1" dirty="0"/>
              <a:t>2. </a:t>
            </a:r>
            <a:r>
              <a:rPr lang="es-ES" sz="2800" dirty="0"/>
              <a:t>MATERIA </a:t>
            </a:r>
            <a:r>
              <a:rPr lang="es-ES" sz="2800" dirty="0" smtClean="0"/>
              <a:t>PARA CONSTRUIR TEJIDOS, APORTE DE </a:t>
            </a:r>
            <a:r>
              <a:rPr lang="es-ES" sz="2800" dirty="0"/>
              <a:t>ENERGIA </a:t>
            </a:r>
            <a:r>
              <a:rPr lang="es-ES" sz="2800" dirty="0" smtClean="0"/>
              <a:t>Y SENTIRSE     SANOS</a:t>
            </a:r>
            <a:r>
              <a:rPr lang="es-ES" sz="2800" dirty="0" smtClean="0"/>
              <a:t>.</a:t>
            </a:r>
            <a:endParaRPr lang="es-ES" sz="2800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</p:spPr>
        <p:txBody>
          <a:bodyPr>
            <a:normAutofit fontScale="90000"/>
          </a:bodyPr>
          <a:lstStyle/>
          <a:p>
            <a:r>
              <a:rPr lang="ca-ES" dirty="0" smtClean="0">
                <a:solidFill>
                  <a:srgbClr val="002060"/>
                </a:solidFill>
              </a:rPr>
              <a:t>CUESTIONARIO</a:t>
            </a:r>
            <a:r>
              <a:rPr lang="ca-ES" dirty="0">
                <a:solidFill>
                  <a:srgbClr val="002060"/>
                </a:solidFill>
              </a:rPr>
              <a:t/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38711" y="5116756"/>
            <a:ext cx="29611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3. </a:t>
            </a:r>
            <a:r>
              <a:rPr lang="ca-ES" sz="2800" i="1" dirty="0" smtClean="0"/>
              <a:t>SOLO</a:t>
            </a:r>
            <a:r>
              <a:rPr lang="ca-ES" sz="2800" i="1" dirty="0" smtClean="0"/>
              <a:t> ENERGÍA</a:t>
            </a:r>
            <a:r>
              <a:rPr lang="ca-ES" sz="2800" i="1" dirty="0" smtClean="0"/>
              <a:t>.</a:t>
            </a:r>
            <a:endParaRPr lang="ca-ES" i="1" dirty="0"/>
          </a:p>
        </p:txBody>
      </p:sp>
      <p:sp>
        <p:nvSpPr>
          <p:cNvPr id="9" name="Rectángulo 8"/>
          <p:cNvSpPr/>
          <p:nvPr/>
        </p:nvSpPr>
        <p:spPr>
          <a:xfrm>
            <a:off x="1156985" y="2532157"/>
            <a:ext cx="83870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2800" i="1" dirty="0" smtClean="0"/>
              <a:t>1. </a:t>
            </a:r>
            <a:r>
              <a:rPr lang="ca-ES" sz="2800" i="1" dirty="0" smtClean="0"/>
              <a:t>NADA</a:t>
            </a:r>
            <a:r>
              <a:rPr lang="es-ES" sz="2800" dirty="0" smtClean="0"/>
              <a:t> </a:t>
            </a:r>
            <a:r>
              <a:rPr lang="ca-ES" sz="2800" i="1" dirty="0" smtClean="0"/>
              <a:t>.</a:t>
            </a:r>
            <a:endParaRPr lang="ca-ES" i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731919" y="3571844"/>
            <a:ext cx="62940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/>
            <a:r>
              <a:rPr lang="es-ES" sz="2800" dirty="0"/>
              <a:t>MATERIA PARA CONSTRUIR TEJIDOS, APORTE DE ENERGIA Y SENTIRSE SANOS.</a:t>
            </a:r>
            <a:endParaRPr lang="es-ES" sz="2800" dirty="0">
              <a:solidFill>
                <a:srgbClr val="00B0F0"/>
              </a:solidFill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769275" y="1573505"/>
            <a:ext cx="10515600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54063" indent="-571500">
              <a:buFont typeface="Arial" panose="020B0604020202020204" pitchFamily="34" charset="0"/>
              <a:buChar char="•"/>
            </a:pPr>
            <a:r>
              <a:rPr lang="es-ES" dirty="0" smtClean="0"/>
              <a:t>¿QUÉ NOS APORTAN LOS ALIMENTOS</a:t>
            </a:r>
            <a:r>
              <a:rPr lang="es-ES" dirty="0" smtClean="0"/>
              <a:t> </a:t>
            </a:r>
            <a:r>
              <a:rPr lang="es-ES" dirty="0" smtClean="0"/>
              <a:t>?</a:t>
            </a:r>
            <a:r>
              <a:rPr lang="ca-ES" dirty="0">
                <a:solidFill>
                  <a:srgbClr val="002060"/>
                </a:solidFill>
              </a:rPr>
              <a:t/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7966457" y="1653689"/>
            <a:ext cx="2187193" cy="1842888"/>
            <a:chOff x="7454313" y="2784434"/>
            <a:chExt cx="2187193" cy="1842888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6818" y="2784434"/>
              <a:ext cx="720000" cy="720000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85536" y="3848380"/>
              <a:ext cx="755970" cy="755970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4562" y="2813829"/>
              <a:ext cx="720000" cy="720000"/>
            </a:xfrm>
            <a:prstGeom prst="rect">
              <a:avLst/>
            </a:prstGeom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4313" y="3831368"/>
              <a:ext cx="795954" cy="795954"/>
            </a:xfrm>
            <a:prstGeom prst="rect">
              <a:avLst/>
            </a:prstGeom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8883" y="3331521"/>
              <a:ext cx="720000" cy="720000"/>
            </a:xfrm>
            <a:prstGeom prst="rect">
              <a:avLst/>
            </a:prstGeom>
          </p:spPr>
        </p:pic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346" y="310011"/>
            <a:ext cx="1353327" cy="72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45766" y="2427835"/>
            <a:ext cx="7619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b="1" i="1" dirty="0"/>
              <a:t>. </a:t>
            </a:r>
            <a:r>
              <a:rPr lang="ca-ES" sz="2800" i="1" dirty="0" smtClean="0"/>
              <a:t>FUNCIONES</a:t>
            </a:r>
            <a:r>
              <a:rPr lang="ca-ES" sz="2800" b="1" i="1" dirty="0" smtClean="0"/>
              <a:t> </a:t>
            </a:r>
            <a:r>
              <a:rPr lang="es-ES" sz="2800" i="1" dirty="0" smtClean="0"/>
              <a:t>DIFERENTES </a:t>
            </a:r>
            <a:r>
              <a:rPr lang="es-ES" sz="2800" i="1" dirty="0" smtClean="0"/>
              <a:t>EN </a:t>
            </a:r>
            <a:r>
              <a:rPr lang="es-ES" sz="2800" i="1" dirty="0" smtClean="0"/>
              <a:t>NUESTRO CUERPO</a:t>
            </a:r>
            <a:r>
              <a:rPr lang="es-ES" sz="2800" b="1" i="1" dirty="0" smtClean="0"/>
              <a:t>.</a:t>
            </a:r>
            <a:endParaRPr lang="es-ES" sz="2800" b="1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</p:spPr>
        <p:txBody>
          <a:bodyPr>
            <a:normAutofit fontScale="90000"/>
          </a:bodyPr>
          <a:lstStyle/>
          <a:p>
            <a:r>
              <a:rPr lang="ca-ES" dirty="0" smtClean="0">
                <a:solidFill>
                  <a:srgbClr val="002060"/>
                </a:solidFill>
              </a:rPr>
              <a:t>CUESTIONARIO</a:t>
            </a:r>
            <a:r>
              <a:rPr lang="ca-ES" dirty="0">
                <a:solidFill>
                  <a:srgbClr val="002060"/>
                </a:solidFill>
              </a:rPr>
              <a:t/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45766" y="3758514"/>
            <a:ext cx="45675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2. </a:t>
            </a:r>
            <a:r>
              <a:rPr lang="es-ES" sz="2800" i="1" dirty="0" smtClean="0"/>
              <a:t>NO </a:t>
            </a:r>
            <a:r>
              <a:rPr lang="es-ES" sz="2800" i="1" dirty="0" smtClean="0"/>
              <a:t>REALIZAN FUNCIONES</a:t>
            </a:r>
            <a:r>
              <a:rPr lang="ca-ES" sz="2800" b="1" i="1" dirty="0" smtClean="0"/>
              <a:t>.</a:t>
            </a:r>
            <a:endParaRPr lang="ca-ES" b="1" i="1" dirty="0"/>
          </a:p>
        </p:txBody>
      </p:sp>
      <p:sp>
        <p:nvSpPr>
          <p:cNvPr id="9" name="Rectángulo 8"/>
          <p:cNvSpPr/>
          <p:nvPr/>
        </p:nvSpPr>
        <p:spPr>
          <a:xfrm>
            <a:off x="545766" y="5102889"/>
            <a:ext cx="44387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3.</a:t>
            </a:r>
            <a:r>
              <a:rPr lang="es-ES" sz="2800" b="1" i="1" dirty="0"/>
              <a:t> </a:t>
            </a:r>
            <a:r>
              <a:rPr lang="es-ES" sz="2800" i="1" dirty="0" smtClean="0"/>
              <a:t>LAS MISMAS FUNCIONES</a:t>
            </a:r>
            <a:r>
              <a:rPr lang="ca-ES" sz="2800" b="1" i="1" dirty="0" smtClean="0"/>
              <a:t>.</a:t>
            </a:r>
            <a:endParaRPr lang="ca-ES" i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847435" y="4533502"/>
            <a:ext cx="574448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4800" i="1" dirty="0"/>
              <a:t> </a:t>
            </a:r>
            <a:r>
              <a:rPr lang="ca-ES" sz="2800" i="1" dirty="0" smtClean="0"/>
              <a:t>FUNCIONES</a:t>
            </a:r>
            <a:r>
              <a:rPr lang="ca-ES" sz="2800" b="1" i="1" dirty="0" smtClean="0"/>
              <a:t> </a:t>
            </a:r>
            <a:r>
              <a:rPr lang="es-ES" sz="2800" i="1" dirty="0" smtClean="0"/>
              <a:t>DIFERENTES </a:t>
            </a:r>
            <a:r>
              <a:rPr lang="es-ES" sz="2800" i="1" dirty="0"/>
              <a:t>EN </a:t>
            </a:r>
            <a:r>
              <a:rPr lang="es-ES" sz="2800" i="1" dirty="0" smtClean="0"/>
              <a:t>NUESTRO CUERPO</a:t>
            </a:r>
            <a:endParaRPr lang="es-ES" sz="2800" dirty="0">
              <a:solidFill>
                <a:srgbClr val="00B0F0"/>
              </a:solidFill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198628" y="1499820"/>
            <a:ext cx="10515600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54063" indent="-571500">
              <a:buFont typeface="Arial" panose="020B0604020202020204" pitchFamily="34" charset="0"/>
              <a:buChar char="•"/>
            </a:pPr>
            <a:r>
              <a:rPr lang="es-ES" dirty="0" smtClean="0"/>
              <a:t> LAS SUSTANCIAS NUTRITIVAS REALIZAN </a:t>
            </a:r>
            <a:r>
              <a:rPr lang="es-ES" b="1" i="1" dirty="0" smtClean="0"/>
              <a:t>…</a:t>
            </a:r>
            <a:r>
              <a:rPr lang="ca-ES" dirty="0">
                <a:solidFill>
                  <a:srgbClr val="002060"/>
                </a:solidFill>
              </a:rPr>
              <a:t/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7537287" y="1953664"/>
            <a:ext cx="2970682" cy="2838698"/>
            <a:chOff x="7537287" y="1953664"/>
            <a:chExt cx="2970682" cy="2838698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5731" y="4020124"/>
              <a:ext cx="772238" cy="772238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7287" y="3963345"/>
              <a:ext cx="716495" cy="716495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6479" y="1996293"/>
              <a:ext cx="1016951" cy="1016951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7636" y="1953664"/>
              <a:ext cx="923577" cy="923577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4726" y="3101532"/>
              <a:ext cx="1220061" cy="1220061"/>
            </a:xfrm>
            <a:prstGeom prst="rect">
              <a:avLst/>
            </a:prstGeom>
          </p:spPr>
        </p:pic>
      </p:grpSp>
      <p:pic>
        <p:nvPicPr>
          <p:cNvPr id="19" name="Imagen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346" y="310011"/>
            <a:ext cx="1353327" cy="72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7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"/>
                            </p:stCondLst>
                            <p:childTnLst>
                              <p:par>
                                <p:cTn id="2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"/>
                            </p:stCondLst>
                            <p:childTnLst>
                              <p:par>
                                <p:cTn id="30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928378" y="2594628"/>
            <a:ext cx="88088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2800" i="1" dirty="0"/>
              <a:t>1. </a:t>
            </a:r>
            <a:r>
              <a:rPr lang="es-ES" sz="2800" dirty="0" smtClean="0"/>
              <a:t>HUEVOS</a:t>
            </a:r>
            <a:r>
              <a:rPr lang="es-ES" sz="2800" dirty="0" smtClean="0"/>
              <a:t>,  PESCADO,  CARNE,  LEGUMBRES </a:t>
            </a:r>
            <a:r>
              <a:rPr lang="es-ES" sz="2800" dirty="0"/>
              <a:t>I </a:t>
            </a:r>
            <a:r>
              <a:rPr lang="es-ES" sz="2800" dirty="0" smtClean="0"/>
              <a:t>LACTEOS</a:t>
            </a:r>
            <a:r>
              <a:rPr lang="es-ES" sz="2800" b="1" i="1" dirty="0" smtClean="0"/>
              <a:t>.</a:t>
            </a:r>
            <a:endParaRPr lang="ca-ES" sz="2800" i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</p:spPr>
        <p:txBody>
          <a:bodyPr>
            <a:normAutofit fontScale="90000"/>
          </a:bodyPr>
          <a:lstStyle/>
          <a:p>
            <a:r>
              <a:rPr lang="ca-ES" dirty="0" smtClean="0">
                <a:solidFill>
                  <a:srgbClr val="002060"/>
                </a:solidFill>
              </a:rPr>
              <a:t>CUESTIONARIO</a:t>
            </a:r>
            <a:r>
              <a:rPr lang="ca-ES" dirty="0">
                <a:solidFill>
                  <a:srgbClr val="002060"/>
                </a:solidFill>
              </a:rPr>
              <a:t/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928378" y="3777799"/>
            <a:ext cx="82822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2.</a:t>
            </a:r>
            <a:r>
              <a:rPr lang="es-ES" sz="2800" b="1" i="1" dirty="0"/>
              <a:t> </a:t>
            </a:r>
            <a:r>
              <a:rPr lang="es-ES" sz="2800" dirty="0" smtClean="0"/>
              <a:t>PAN, </a:t>
            </a:r>
            <a:r>
              <a:rPr lang="es-ES" sz="2800" dirty="0"/>
              <a:t>PASTA, </a:t>
            </a:r>
            <a:r>
              <a:rPr lang="es-ES" sz="2800" dirty="0" smtClean="0"/>
              <a:t>PATATAS</a:t>
            </a:r>
            <a:r>
              <a:rPr lang="es-ES" sz="2800" dirty="0"/>
              <a:t>, </a:t>
            </a:r>
            <a:r>
              <a:rPr lang="es-ES" sz="2800" dirty="0" smtClean="0"/>
              <a:t>ARROZ, ACEITE I CHOCOLATE.</a:t>
            </a:r>
            <a:r>
              <a:rPr lang="es-ES" sz="2800" b="1" i="1" dirty="0" smtClean="0"/>
              <a:t>.</a:t>
            </a:r>
            <a:endParaRPr lang="ca-ES" i="1" dirty="0"/>
          </a:p>
        </p:txBody>
      </p:sp>
      <p:sp>
        <p:nvSpPr>
          <p:cNvPr id="9" name="Rectángulo 8"/>
          <p:cNvSpPr/>
          <p:nvPr/>
        </p:nvSpPr>
        <p:spPr>
          <a:xfrm>
            <a:off x="928378" y="4960970"/>
            <a:ext cx="39476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3.</a:t>
            </a:r>
            <a:r>
              <a:rPr lang="es-ES" sz="2800" b="1" i="1" dirty="0"/>
              <a:t> </a:t>
            </a:r>
            <a:r>
              <a:rPr lang="es-ES" sz="2800" dirty="0" smtClean="0"/>
              <a:t>FRUITAS </a:t>
            </a:r>
            <a:r>
              <a:rPr lang="es-ES" sz="2800" dirty="0"/>
              <a:t>Y</a:t>
            </a:r>
            <a:r>
              <a:rPr lang="es-ES" sz="2800" dirty="0" smtClean="0"/>
              <a:t> VERDURAS</a:t>
            </a:r>
            <a:r>
              <a:rPr lang="ca-ES" sz="2800" b="1" i="1" dirty="0" smtClean="0"/>
              <a:t>.</a:t>
            </a:r>
            <a:endParaRPr lang="ca-ES" i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614981" y="4369384"/>
            <a:ext cx="54716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HUEVOS,  </a:t>
            </a:r>
            <a:r>
              <a:rPr lang="es-ES" sz="2800" dirty="0" smtClean="0"/>
              <a:t>PESCADO,  </a:t>
            </a:r>
            <a:r>
              <a:rPr lang="es-ES" sz="2800" dirty="0"/>
              <a:t>CARNE,  LEGUMBRES I </a:t>
            </a:r>
            <a:r>
              <a:rPr lang="es-ES" sz="2800" dirty="0" smtClean="0"/>
              <a:t>LACTOS</a:t>
            </a:r>
            <a:endParaRPr lang="es-ES" sz="2800" dirty="0"/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769275" y="1573505"/>
            <a:ext cx="10515600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7713" indent="-571500">
              <a:buFont typeface="Arial" panose="020B0604020202020204" pitchFamily="34" charset="0"/>
              <a:buChar char="•"/>
            </a:pPr>
            <a:r>
              <a:rPr lang="es-ES" b="1" i="1" dirty="0" smtClean="0"/>
              <a:t>ALIMENTOS CONSTRUCTORES </a:t>
            </a:r>
            <a:r>
              <a:rPr lang="es-ES" i="1" dirty="0" smtClean="0"/>
              <a:t>…</a:t>
            </a:r>
            <a:r>
              <a:rPr lang="ca-ES" dirty="0">
                <a:solidFill>
                  <a:srgbClr val="002060"/>
                </a:solidFill>
              </a:rPr>
              <a:t/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8281603" y="2311027"/>
            <a:ext cx="2175632" cy="1951789"/>
            <a:chOff x="8567363" y="1968115"/>
            <a:chExt cx="2175632" cy="1951789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2995" y="3167026"/>
              <a:ext cx="720000" cy="720000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1651" y="3199904"/>
              <a:ext cx="720000" cy="720000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7363" y="1968115"/>
              <a:ext cx="720000" cy="720000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2995" y="2030424"/>
              <a:ext cx="720000" cy="720000"/>
            </a:xfrm>
            <a:prstGeom prst="rect">
              <a:avLst/>
            </a:prstGeom>
          </p:spPr>
        </p:pic>
      </p:grpSp>
      <p:pic>
        <p:nvPicPr>
          <p:cNvPr id="19" name="Imagen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346" y="310011"/>
            <a:ext cx="1353327" cy="72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15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728346" y="5023441"/>
            <a:ext cx="8280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</a:t>
            </a:r>
            <a:r>
              <a:rPr lang="ca-ES" sz="2800" b="1" i="1" dirty="0"/>
              <a:t>. </a:t>
            </a:r>
            <a:r>
              <a:rPr lang="es-ES" sz="2800" dirty="0" smtClean="0"/>
              <a:t>PAN, </a:t>
            </a:r>
            <a:r>
              <a:rPr lang="es-ES" sz="2800" dirty="0"/>
              <a:t>PASTA, </a:t>
            </a:r>
            <a:r>
              <a:rPr lang="es-ES" sz="2800" dirty="0" smtClean="0"/>
              <a:t>PATATAS</a:t>
            </a:r>
            <a:r>
              <a:rPr lang="es-ES" sz="2800" dirty="0"/>
              <a:t>, </a:t>
            </a:r>
            <a:r>
              <a:rPr lang="es-ES" sz="2800" dirty="0" smtClean="0"/>
              <a:t>ARROZ, ACEITE Y CHOCOLATE</a:t>
            </a:r>
            <a:r>
              <a:rPr lang="es-ES" sz="2800" b="1" i="1" dirty="0" smtClean="0"/>
              <a:t>.</a:t>
            </a:r>
            <a:endParaRPr lang="es-ES" sz="5400" b="1" i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</p:spPr>
        <p:txBody>
          <a:bodyPr>
            <a:normAutofit fontScale="90000"/>
          </a:bodyPr>
          <a:lstStyle/>
          <a:p>
            <a:r>
              <a:rPr lang="ca-ES" dirty="0" smtClean="0">
                <a:solidFill>
                  <a:srgbClr val="002060"/>
                </a:solidFill>
              </a:rPr>
              <a:t>CUESTIONARIO</a:t>
            </a:r>
            <a:r>
              <a:rPr lang="ca-ES" dirty="0">
                <a:solidFill>
                  <a:srgbClr val="002060"/>
                </a:solidFill>
              </a:rPr>
              <a:t/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28346" y="3806375"/>
            <a:ext cx="38579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2.</a:t>
            </a:r>
            <a:r>
              <a:rPr lang="es-ES" sz="2800" i="1" dirty="0"/>
              <a:t> </a:t>
            </a:r>
            <a:r>
              <a:rPr lang="es-ES" sz="2800" dirty="0" smtClean="0"/>
              <a:t>FRUTAS Y VERDURAS</a:t>
            </a:r>
            <a:r>
              <a:rPr lang="ca-ES" sz="2800" b="1" i="1" dirty="0" smtClean="0"/>
              <a:t>.</a:t>
            </a:r>
            <a:endParaRPr lang="ca-ES" sz="2800" i="1" dirty="0"/>
          </a:p>
        </p:txBody>
      </p:sp>
      <p:sp>
        <p:nvSpPr>
          <p:cNvPr id="9" name="Rectángulo 8"/>
          <p:cNvSpPr/>
          <p:nvPr/>
        </p:nvSpPr>
        <p:spPr>
          <a:xfrm>
            <a:off x="728346" y="2569479"/>
            <a:ext cx="8623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1. </a:t>
            </a:r>
            <a:r>
              <a:rPr lang="es-ES" sz="2800" dirty="0" smtClean="0"/>
              <a:t>HUEVOS</a:t>
            </a:r>
            <a:r>
              <a:rPr lang="es-ES" sz="2800" dirty="0" smtClean="0"/>
              <a:t>,  PESCADO,  CARNE,  LEGUMBRES </a:t>
            </a:r>
            <a:r>
              <a:rPr lang="es-ES" sz="2800" dirty="0"/>
              <a:t>Y</a:t>
            </a:r>
            <a:r>
              <a:rPr lang="es-ES" sz="2800" dirty="0" smtClean="0"/>
              <a:t> LACTEOS</a:t>
            </a:r>
            <a:r>
              <a:rPr lang="es-ES" sz="2800" b="1" i="1" dirty="0" smtClean="0"/>
              <a:t>.</a:t>
            </a:r>
            <a:endParaRPr lang="ca-ES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458075" y="4155188"/>
            <a:ext cx="48221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algn="ctr"/>
            <a:r>
              <a:rPr lang="es-ES" sz="2800" dirty="0"/>
              <a:t>PAN, PASTA, PATATAS, ARROZ, ACEITE </a:t>
            </a:r>
            <a:r>
              <a:rPr lang="es-ES" sz="2800" dirty="0" smtClean="0"/>
              <a:t>Y </a:t>
            </a:r>
            <a:r>
              <a:rPr lang="es-ES" sz="2800" dirty="0"/>
              <a:t>CHOCOLATE</a:t>
            </a:r>
            <a:r>
              <a:rPr lang="es-ES" sz="2800" b="1" i="1" dirty="0"/>
              <a:t>.</a:t>
            </a:r>
            <a:endParaRPr lang="es-ES" sz="5400" b="1" i="1" dirty="0"/>
          </a:p>
          <a:p>
            <a:pPr marL="174625" algn="ctr"/>
            <a:r>
              <a:rPr lang="es-ES" sz="2800" b="1" i="1" dirty="0" smtClean="0"/>
              <a:t>.</a:t>
            </a:r>
            <a:endParaRPr lang="es-ES" sz="2800" i="1" dirty="0"/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597819" y="1573505"/>
            <a:ext cx="10515600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54063" indent="-571500">
              <a:buFont typeface="Arial" panose="020B0604020202020204" pitchFamily="34" charset="0"/>
              <a:buChar char="•"/>
            </a:pPr>
            <a:r>
              <a:rPr lang="es-ES" b="1" i="1" dirty="0" smtClean="0"/>
              <a:t>ALIMENTOS ENERGÉTICOS </a:t>
            </a:r>
            <a:r>
              <a:rPr lang="es-ES" i="1" dirty="0" smtClean="0"/>
              <a:t>….</a:t>
            </a:r>
            <a:r>
              <a:rPr lang="ca-ES" b="1" dirty="0">
                <a:solidFill>
                  <a:srgbClr val="002060"/>
                </a:solidFill>
              </a:rPr>
              <a:t/>
            </a:r>
            <a:br>
              <a:rPr lang="ca-ES" b="1" dirty="0">
                <a:solidFill>
                  <a:srgbClr val="002060"/>
                </a:solidFill>
              </a:rPr>
            </a:br>
            <a:endParaRPr lang="ca-ES" b="1" dirty="0">
              <a:solidFill>
                <a:srgbClr val="002060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8567429" y="2107188"/>
            <a:ext cx="2206134" cy="1906265"/>
            <a:chOff x="8567429" y="2107188"/>
            <a:chExt cx="2206134" cy="1906265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3563" y="3276408"/>
              <a:ext cx="720000" cy="720000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1156" y="3293453"/>
              <a:ext cx="720000" cy="720000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2739" y="2107188"/>
              <a:ext cx="720000" cy="720000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7429" y="2151798"/>
              <a:ext cx="720000" cy="720000"/>
            </a:xfrm>
            <a:prstGeom prst="rect">
              <a:avLst/>
            </a:prstGeom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9033" y="2703606"/>
              <a:ext cx="684530" cy="684530"/>
            </a:xfrm>
            <a:prstGeom prst="rect">
              <a:avLst/>
            </a:prstGeom>
          </p:spPr>
        </p:pic>
      </p:grpSp>
      <p:pic>
        <p:nvPicPr>
          <p:cNvPr id="21" name="Imagen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346" y="310011"/>
            <a:ext cx="1353327" cy="72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1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9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928378" y="2594628"/>
            <a:ext cx="38579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es-ES" sz="2800" dirty="0" smtClean="0"/>
              <a:t>FRUTAS Y VERDURAS</a:t>
            </a:r>
            <a:r>
              <a:rPr lang="es-ES" sz="2800" b="1" i="1" dirty="0" smtClean="0"/>
              <a:t>.</a:t>
            </a:r>
            <a:endParaRPr lang="ca-ES" sz="2800" i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</p:spPr>
        <p:txBody>
          <a:bodyPr>
            <a:normAutofit fontScale="90000"/>
          </a:bodyPr>
          <a:lstStyle/>
          <a:p>
            <a:r>
              <a:rPr lang="ca-ES" dirty="0" smtClean="0">
                <a:solidFill>
                  <a:srgbClr val="002060"/>
                </a:solidFill>
              </a:rPr>
              <a:t>CUESTIONARIO</a:t>
            </a:r>
            <a:r>
              <a:rPr lang="ca-ES" dirty="0">
                <a:solidFill>
                  <a:srgbClr val="002060"/>
                </a:solidFill>
              </a:rPr>
              <a:t/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928378" y="3777799"/>
            <a:ext cx="8474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2.</a:t>
            </a:r>
            <a:r>
              <a:rPr lang="es-ES" sz="2800" b="1" i="1" dirty="0"/>
              <a:t> </a:t>
            </a:r>
            <a:r>
              <a:rPr lang="es-ES" sz="2800" dirty="0" smtClean="0"/>
              <a:t>PAN, </a:t>
            </a:r>
            <a:r>
              <a:rPr lang="es-ES" sz="2800" dirty="0"/>
              <a:t>PASTA, </a:t>
            </a:r>
            <a:r>
              <a:rPr lang="es-ES" sz="2800" dirty="0" smtClean="0"/>
              <a:t>PATATAS</a:t>
            </a:r>
            <a:r>
              <a:rPr lang="es-ES" sz="2800" dirty="0"/>
              <a:t>, </a:t>
            </a:r>
            <a:r>
              <a:rPr lang="es-ES" sz="2800" dirty="0" smtClean="0"/>
              <a:t>ARROZ, ACEITE Y CHOCOLATE</a:t>
            </a:r>
            <a:r>
              <a:rPr lang="es-ES" sz="2800" b="1" i="1" dirty="0" smtClean="0"/>
              <a:t>.</a:t>
            </a:r>
            <a:endParaRPr lang="ca-ES" i="1" dirty="0"/>
          </a:p>
        </p:txBody>
      </p:sp>
      <p:sp>
        <p:nvSpPr>
          <p:cNvPr id="9" name="Rectángulo 8"/>
          <p:cNvSpPr/>
          <p:nvPr/>
        </p:nvSpPr>
        <p:spPr>
          <a:xfrm>
            <a:off x="928378" y="5229913"/>
            <a:ext cx="8623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3.</a:t>
            </a:r>
            <a:r>
              <a:rPr lang="es-ES" sz="2800" b="1" i="1" dirty="0"/>
              <a:t> </a:t>
            </a:r>
            <a:r>
              <a:rPr lang="es-ES" sz="2800" dirty="0" smtClean="0"/>
              <a:t>HUEVOS</a:t>
            </a:r>
            <a:r>
              <a:rPr lang="es-ES" sz="2800" dirty="0" smtClean="0"/>
              <a:t>,  PESCADO,  CARNE,  LEGUMBRES Y LACTEOS</a:t>
            </a:r>
            <a:r>
              <a:rPr lang="ca-ES" sz="2800" b="1" i="1" dirty="0" smtClean="0"/>
              <a:t>.</a:t>
            </a:r>
            <a:endParaRPr lang="ca-ES" i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614981" y="4369384"/>
            <a:ext cx="5471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FRUTAS Y VERDURAS</a:t>
            </a:r>
            <a:endParaRPr lang="es-ES" sz="2800" dirty="0"/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769275" y="1573505"/>
            <a:ext cx="10515600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7713" indent="-571500">
              <a:buFont typeface="Arial" panose="020B0604020202020204" pitchFamily="34" charset="0"/>
              <a:buChar char="•"/>
            </a:pPr>
            <a:r>
              <a:rPr lang="es-ES" b="1" i="1" dirty="0" smtClean="0"/>
              <a:t>REGULADORES </a:t>
            </a:r>
            <a:r>
              <a:rPr lang="es-ES" b="1" i="1" dirty="0"/>
              <a:t>O </a:t>
            </a:r>
            <a:r>
              <a:rPr lang="es-ES" b="1" i="1" dirty="0" smtClean="0"/>
              <a:t>REGENERADORES </a:t>
            </a:r>
            <a:r>
              <a:rPr lang="es-ES" i="1" dirty="0" smtClean="0"/>
              <a:t>…</a:t>
            </a:r>
            <a:r>
              <a:rPr lang="ca-ES" dirty="0">
                <a:solidFill>
                  <a:srgbClr val="002060"/>
                </a:solidFill>
              </a:rPr>
              <a:t/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8117334" y="3649384"/>
            <a:ext cx="2265661" cy="720000"/>
            <a:chOff x="8117334" y="3649384"/>
            <a:chExt cx="2265661" cy="720000"/>
          </a:xfrm>
        </p:grpSpPr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7334" y="3649384"/>
              <a:ext cx="720000" cy="720000"/>
            </a:xfrm>
            <a:prstGeom prst="rect">
              <a:avLst/>
            </a:prstGeom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2995" y="3649384"/>
              <a:ext cx="720000" cy="720000"/>
            </a:xfrm>
            <a:prstGeom prst="rect">
              <a:avLst/>
            </a:prstGeom>
          </p:spPr>
        </p:pic>
      </p:grpSp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346" y="310011"/>
            <a:ext cx="1353327" cy="72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6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38711" y="3729928"/>
            <a:ext cx="105424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800" i="1" dirty="0"/>
              <a:t>2. </a:t>
            </a:r>
            <a:r>
              <a:rPr lang="es-ES" sz="2800" dirty="0" smtClean="0"/>
              <a:t>TRANSFORMAN LOS </a:t>
            </a:r>
            <a:r>
              <a:rPr lang="es-ES" sz="2800" b="1" i="1" dirty="0" smtClean="0"/>
              <a:t>ALIMENTOS </a:t>
            </a:r>
            <a:r>
              <a:rPr lang="es-ES" sz="2800" dirty="0" smtClean="0"/>
              <a:t>EN </a:t>
            </a:r>
            <a:r>
              <a:rPr lang="es-ES" sz="2800" b="1" i="1" dirty="0" smtClean="0"/>
              <a:t>SUSTANCIAS NUTRITIVAS</a:t>
            </a:r>
            <a:endParaRPr lang="es-ES" sz="2800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</p:spPr>
        <p:txBody>
          <a:bodyPr>
            <a:normAutofit fontScale="90000"/>
          </a:bodyPr>
          <a:lstStyle/>
          <a:p>
            <a:r>
              <a:rPr lang="ca-ES" dirty="0" smtClean="0">
                <a:solidFill>
                  <a:srgbClr val="002060"/>
                </a:solidFill>
              </a:rPr>
              <a:t>CUESTIONARIO</a:t>
            </a:r>
            <a:r>
              <a:rPr lang="ca-ES" dirty="0">
                <a:solidFill>
                  <a:srgbClr val="002060"/>
                </a:solidFill>
              </a:rPr>
              <a:t/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38711" y="5116756"/>
            <a:ext cx="84836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3. SE ENCARGA DE LLEVAR SANGRE A TODO EL CUERPO.</a:t>
            </a:r>
            <a:endParaRPr lang="ca-ES" i="1" dirty="0"/>
          </a:p>
        </p:txBody>
      </p:sp>
      <p:sp>
        <p:nvSpPr>
          <p:cNvPr id="9" name="Rectángulo 8"/>
          <p:cNvSpPr/>
          <p:nvPr/>
        </p:nvSpPr>
        <p:spPr>
          <a:xfrm>
            <a:off x="1156985" y="2532157"/>
            <a:ext cx="83870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2800" i="1" dirty="0" smtClean="0"/>
              <a:t>1. </a:t>
            </a:r>
            <a:r>
              <a:rPr lang="es-ES" sz="2800" dirty="0"/>
              <a:t>CAPTA </a:t>
            </a:r>
            <a:r>
              <a:rPr lang="es-ES" sz="2800" dirty="0" smtClean="0"/>
              <a:t>OXIGENO DEL AIRE </a:t>
            </a:r>
            <a:r>
              <a:rPr lang="ca-ES" sz="2800" i="1" dirty="0" smtClean="0"/>
              <a:t>.</a:t>
            </a:r>
            <a:endParaRPr lang="ca-ES" i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655168" y="3517386"/>
            <a:ext cx="53768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TRANSFORMAN LOS </a:t>
            </a:r>
            <a:r>
              <a:rPr lang="es-ES" sz="2800" b="1" i="1" dirty="0" smtClean="0"/>
              <a:t>ALIMENTOS </a:t>
            </a:r>
            <a:r>
              <a:rPr lang="es-ES" sz="2800" dirty="0"/>
              <a:t>EN </a:t>
            </a:r>
          </a:p>
          <a:p>
            <a:pPr algn="ctr"/>
            <a:r>
              <a:rPr lang="es-ES" sz="2800" b="1" i="1" dirty="0" smtClean="0"/>
              <a:t>SUSTANCIAS NUTRITIVAS</a:t>
            </a:r>
            <a:endParaRPr lang="es-ES" sz="2800" b="1" i="1" dirty="0"/>
          </a:p>
          <a:p>
            <a:pPr algn="ctr"/>
            <a:endParaRPr lang="es-ES" sz="2800" dirty="0">
              <a:solidFill>
                <a:srgbClr val="00B0F0"/>
              </a:solidFill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769275" y="1573505"/>
            <a:ext cx="10515600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54063" indent="-571500">
              <a:buFont typeface="Arial" panose="020B0604020202020204" pitchFamily="34" charset="0"/>
              <a:buChar char="•"/>
            </a:pPr>
            <a:r>
              <a:rPr lang="es-ES" dirty="0" smtClean="0"/>
              <a:t>LA </a:t>
            </a:r>
            <a:r>
              <a:rPr lang="es-ES" dirty="0" smtClean="0"/>
              <a:t>DIGESTIÓN….</a:t>
            </a:r>
            <a:r>
              <a:rPr lang="ca-ES" dirty="0">
                <a:solidFill>
                  <a:srgbClr val="002060"/>
                </a:solidFill>
              </a:rPr>
              <a:t/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5935168" y="2325724"/>
            <a:ext cx="5870668" cy="1338783"/>
            <a:chOff x="5765406" y="1458567"/>
            <a:chExt cx="5870668" cy="1338783"/>
          </a:xfrm>
        </p:grpSpPr>
        <p:sp>
          <p:nvSpPr>
            <p:cNvPr id="16" name="Flecha abajo 15"/>
            <p:cNvSpPr/>
            <p:nvPr/>
          </p:nvSpPr>
          <p:spPr>
            <a:xfrm rot="16200000">
              <a:off x="8111979" y="1665632"/>
              <a:ext cx="140905" cy="54634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9058765" y="2081025"/>
              <a:ext cx="25773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b="1" dirty="0" smtClean="0">
                  <a:solidFill>
                    <a:srgbClr val="FF0000"/>
                  </a:solidFill>
                </a:rPr>
                <a:t>SUSTANCIAS NUTRITIVAS</a:t>
              </a:r>
              <a:endParaRPr lang="es-ES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7597943" y="2035445"/>
              <a:ext cx="128965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b="1" dirty="0" smtClean="0">
                  <a:solidFill>
                    <a:srgbClr val="00B050"/>
                  </a:solidFill>
                </a:rPr>
                <a:t>DIGESTIÓN</a:t>
              </a:r>
              <a:endParaRPr lang="es-ES" b="1" dirty="0">
                <a:solidFill>
                  <a:srgbClr val="00B050"/>
                </a:solidFill>
              </a:endParaRPr>
            </a:p>
          </p:txBody>
        </p:sp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0198" y="2077350"/>
              <a:ext cx="720000" cy="720000"/>
            </a:xfrm>
            <a:prstGeom prst="rect">
              <a:avLst/>
            </a:prstGeom>
          </p:spPr>
        </p:pic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5406" y="1559784"/>
              <a:ext cx="720000" cy="720000"/>
            </a:xfrm>
            <a:prstGeom prst="rect">
              <a:avLst/>
            </a:prstGeom>
          </p:spPr>
        </p:pic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329" y="1458567"/>
              <a:ext cx="720000" cy="720000"/>
            </a:xfrm>
            <a:prstGeom prst="rect">
              <a:avLst/>
            </a:prstGeom>
          </p:spPr>
        </p:pic>
      </p:grpSp>
      <p:pic>
        <p:nvPicPr>
          <p:cNvPr id="18" name="Imagen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346" y="310011"/>
            <a:ext cx="1353327" cy="72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1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928378" y="2594628"/>
            <a:ext cx="5813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es-ES" sz="2800" dirty="0" smtClean="0"/>
              <a:t>1. CAPTA </a:t>
            </a:r>
            <a:r>
              <a:rPr lang="es-ES" sz="2800" dirty="0" smtClean="0"/>
              <a:t>OXIGENO DEL AIRE</a:t>
            </a:r>
            <a:r>
              <a:rPr lang="es-ES" sz="2800" b="1" i="1" dirty="0" smtClean="0"/>
              <a:t>.</a:t>
            </a:r>
            <a:endParaRPr lang="ca-ES" sz="2800" i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</p:spPr>
        <p:txBody>
          <a:bodyPr>
            <a:normAutofit fontScale="90000"/>
          </a:bodyPr>
          <a:lstStyle/>
          <a:p>
            <a:r>
              <a:rPr lang="ca-ES" dirty="0" smtClean="0">
                <a:solidFill>
                  <a:srgbClr val="002060"/>
                </a:solidFill>
              </a:rPr>
              <a:t>CUESTIONARIO</a:t>
            </a:r>
            <a:r>
              <a:rPr lang="ca-ES" dirty="0">
                <a:solidFill>
                  <a:srgbClr val="002060"/>
                </a:solidFill>
              </a:rPr>
              <a:t/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928378" y="3777799"/>
            <a:ext cx="6539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es-ES" sz="2800" dirty="0" smtClean="0"/>
              <a:t>2. CAPTA </a:t>
            </a:r>
            <a:r>
              <a:rPr lang="es-ES" sz="2800" dirty="0" smtClean="0"/>
              <a:t>DIOXIDO DE CARBONO DEL AIRE</a:t>
            </a:r>
            <a:r>
              <a:rPr lang="es-ES" sz="2800" b="1" i="1" dirty="0" smtClean="0"/>
              <a:t>.</a:t>
            </a:r>
            <a:endParaRPr lang="ca-ES" i="1" dirty="0"/>
          </a:p>
        </p:txBody>
      </p:sp>
      <p:sp>
        <p:nvSpPr>
          <p:cNvPr id="9" name="Rectángulo 8"/>
          <p:cNvSpPr/>
          <p:nvPr/>
        </p:nvSpPr>
        <p:spPr>
          <a:xfrm>
            <a:off x="928378" y="4960970"/>
            <a:ext cx="47570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3.</a:t>
            </a:r>
            <a:r>
              <a:rPr lang="es-ES" sz="2800" b="1" i="1" dirty="0"/>
              <a:t> </a:t>
            </a:r>
            <a:r>
              <a:rPr lang="es-ES" sz="2800" dirty="0" smtClean="0"/>
              <a:t>EXPULSA </a:t>
            </a:r>
            <a:r>
              <a:rPr lang="es-ES" sz="2800" dirty="0" smtClean="0"/>
              <a:t>OXIGENO AL AIRE</a:t>
            </a:r>
            <a:r>
              <a:rPr lang="ca-ES" sz="2800" b="1" i="1" dirty="0" smtClean="0"/>
              <a:t>.</a:t>
            </a:r>
            <a:endParaRPr lang="ca-ES" i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614981" y="4369384"/>
            <a:ext cx="5471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CAPTA </a:t>
            </a:r>
            <a:r>
              <a:rPr lang="es-ES" sz="2800" dirty="0" smtClean="0"/>
              <a:t>OXIGENO DEL AIRE</a:t>
            </a:r>
            <a:endParaRPr lang="es-ES" sz="2800" dirty="0"/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769275" y="1573505"/>
            <a:ext cx="10515600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7713" indent="-571500">
              <a:buFont typeface="Arial" panose="020B0604020202020204" pitchFamily="34" charset="0"/>
              <a:buChar char="•"/>
            </a:pPr>
            <a:r>
              <a:rPr lang="es-ES" b="1" i="1" dirty="0" smtClean="0"/>
              <a:t>INSPIRAR </a:t>
            </a:r>
            <a:r>
              <a:rPr lang="es-ES" i="1" dirty="0" smtClean="0"/>
              <a:t>…</a:t>
            </a:r>
            <a:r>
              <a:rPr lang="ca-ES" dirty="0">
                <a:solidFill>
                  <a:srgbClr val="002060"/>
                </a:solidFill>
              </a:rPr>
              <a:t/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7933567" y="2087449"/>
            <a:ext cx="2589941" cy="1524003"/>
            <a:chOff x="7933567" y="2087449"/>
            <a:chExt cx="2589941" cy="1524003"/>
          </a:xfrm>
        </p:grpSpPr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3567" y="2087449"/>
              <a:ext cx="1524003" cy="1524003"/>
            </a:xfrm>
            <a:prstGeom prst="rect">
              <a:avLst/>
            </a:prstGeom>
          </p:spPr>
        </p:pic>
        <p:sp>
          <p:nvSpPr>
            <p:cNvPr id="4" name="Rectángulo 3"/>
            <p:cNvSpPr/>
            <p:nvPr/>
          </p:nvSpPr>
          <p:spPr>
            <a:xfrm>
              <a:off x="9403521" y="2501813"/>
              <a:ext cx="11199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 smtClean="0">
                  <a:solidFill>
                    <a:srgbClr val="00B0F0"/>
                  </a:solidFill>
                </a:rPr>
                <a:t>OXIGENO</a:t>
              </a:r>
              <a:r>
                <a:rPr lang="es-ES" dirty="0" smtClean="0"/>
                <a:t> </a:t>
              </a:r>
              <a:endParaRPr lang="es-ES" dirty="0"/>
            </a:p>
          </p:txBody>
        </p:sp>
      </p:grp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346" y="310011"/>
            <a:ext cx="1353327" cy="72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4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82386" y="864866"/>
            <a:ext cx="4230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¿QUÉ NOS APORTAN LOS ALIMINTOS</a:t>
            </a:r>
            <a:r>
              <a:rPr lang="es-ES" dirty="0" smtClean="0"/>
              <a:t> 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1514905" y="2047163"/>
            <a:ext cx="571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1-MATERIA </a:t>
            </a:r>
            <a:r>
              <a:rPr lang="es-ES" b="1" dirty="0" smtClean="0"/>
              <a:t> PARA CONSTRUIR </a:t>
            </a:r>
            <a:r>
              <a:rPr lang="es-ES" dirty="0" smtClean="0"/>
              <a:t>LOS TEJIDOS DEL CUERPO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1542199" y="3596187"/>
            <a:ext cx="6479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2-</a:t>
            </a:r>
            <a:r>
              <a:rPr lang="es-ES" b="1" dirty="0" smtClean="0"/>
              <a:t>ENERGIA </a:t>
            </a:r>
            <a:r>
              <a:rPr lang="es-ES" dirty="0" smtClean="0"/>
              <a:t>PARA REALIZAR LAS ACCIONES DE LA VIDA DIARIA.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1542199" y="5254392"/>
            <a:ext cx="571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3-ELEMENTOS QUE NOS </a:t>
            </a:r>
            <a:r>
              <a:rPr lang="es-ES" b="1" dirty="0" smtClean="0"/>
              <a:t>AYUDAN </a:t>
            </a:r>
            <a:r>
              <a:rPr lang="es-ES" dirty="0" smtClean="0"/>
              <a:t>A </a:t>
            </a:r>
            <a:r>
              <a:rPr lang="es-ES" b="1" dirty="0" smtClean="0"/>
              <a:t>SENTIRNOS SANOS.</a:t>
            </a:r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318" y="565035"/>
            <a:ext cx="791575" cy="7915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746" y="2541770"/>
            <a:ext cx="751705" cy="75170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996" y="2525213"/>
            <a:ext cx="772238" cy="77223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976" y="2550366"/>
            <a:ext cx="716495" cy="71649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333" y="2477343"/>
            <a:ext cx="751765" cy="75176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736" y="3986369"/>
            <a:ext cx="893071" cy="89307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396" y="4122648"/>
            <a:ext cx="795954" cy="79595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840" y="4032996"/>
            <a:ext cx="975259" cy="97525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259" y="4033423"/>
            <a:ext cx="923577" cy="92357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094" y="4092930"/>
            <a:ext cx="864232" cy="864232"/>
          </a:xfrm>
          <a:prstGeom prst="rect">
            <a:avLst/>
          </a:prstGeom>
        </p:spPr>
      </p:pic>
      <p:sp>
        <p:nvSpPr>
          <p:cNvPr id="19" name="Flecha derecha 18"/>
          <p:cNvSpPr/>
          <p:nvPr/>
        </p:nvSpPr>
        <p:spPr>
          <a:xfrm>
            <a:off x="2881555" y="4432904"/>
            <a:ext cx="687225" cy="3304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79" y="5673031"/>
            <a:ext cx="1053027" cy="1053027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346" y="310011"/>
            <a:ext cx="1353327" cy="72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1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728346" y="5023441"/>
            <a:ext cx="6712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</a:t>
            </a:r>
            <a:r>
              <a:rPr lang="ca-ES" sz="2800" dirty="0"/>
              <a:t>. </a:t>
            </a:r>
            <a:r>
              <a:rPr lang="ca-ES" sz="2800" dirty="0" smtClean="0"/>
              <a:t>EXPULSA </a:t>
            </a:r>
            <a:r>
              <a:rPr lang="ca-ES" sz="2800" dirty="0" smtClean="0"/>
              <a:t>DIOXIDO DE CARBONO AL AIRE</a:t>
            </a:r>
            <a:r>
              <a:rPr lang="es-ES" sz="2800" b="1" i="1" dirty="0" smtClean="0"/>
              <a:t>.</a:t>
            </a:r>
            <a:endParaRPr lang="es-ES" sz="5400" b="1" i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</p:spPr>
        <p:txBody>
          <a:bodyPr>
            <a:normAutofit fontScale="90000"/>
          </a:bodyPr>
          <a:lstStyle/>
          <a:p>
            <a:r>
              <a:rPr lang="ca-ES" dirty="0" smtClean="0">
                <a:solidFill>
                  <a:srgbClr val="002060"/>
                </a:solidFill>
              </a:rPr>
              <a:t>CUESTIONARIO</a:t>
            </a:r>
            <a:r>
              <a:rPr lang="ca-ES" dirty="0">
                <a:solidFill>
                  <a:srgbClr val="002060"/>
                </a:solidFill>
              </a:rPr>
              <a:t/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28346" y="3806375"/>
            <a:ext cx="4579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2.</a:t>
            </a:r>
            <a:r>
              <a:rPr lang="es-ES" sz="2800" i="1" dirty="0"/>
              <a:t> </a:t>
            </a:r>
            <a:r>
              <a:rPr lang="es-ES" sz="2800" dirty="0"/>
              <a:t>CAPTA </a:t>
            </a:r>
            <a:r>
              <a:rPr lang="es-ES" sz="2800" dirty="0" smtClean="0"/>
              <a:t>OXIGENO DEL AIRE.</a:t>
            </a:r>
            <a:endParaRPr lang="ca-ES" sz="2800" i="1" dirty="0"/>
          </a:p>
        </p:txBody>
      </p:sp>
      <p:sp>
        <p:nvSpPr>
          <p:cNvPr id="9" name="Rectángulo 8"/>
          <p:cNvSpPr/>
          <p:nvPr/>
        </p:nvSpPr>
        <p:spPr>
          <a:xfrm>
            <a:off x="728346" y="2569479"/>
            <a:ext cx="55729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</a:t>
            </a:r>
            <a:r>
              <a:rPr lang="es-ES" sz="2800" dirty="0"/>
              <a:t> EXPULSA </a:t>
            </a:r>
            <a:r>
              <a:rPr lang="es-ES" sz="2800" dirty="0" smtClean="0"/>
              <a:t>OXIGENO </a:t>
            </a:r>
            <a:r>
              <a:rPr lang="es-ES" sz="2800" dirty="0"/>
              <a:t>DEL </a:t>
            </a:r>
            <a:r>
              <a:rPr lang="es-ES" sz="2800" dirty="0" smtClean="0"/>
              <a:t>CUERPO</a:t>
            </a:r>
            <a:r>
              <a:rPr lang="ca-ES" sz="2800" b="1" i="1" dirty="0" smtClean="0"/>
              <a:t>.</a:t>
            </a:r>
            <a:r>
              <a:rPr lang="ca-ES" sz="2800" i="1" dirty="0" smtClean="0"/>
              <a:t> </a:t>
            </a:r>
            <a:endParaRPr lang="ca-ES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291247" y="3993081"/>
            <a:ext cx="4822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algn="ctr"/>
            <a:r>
              <a:rPr lang="ca-ES" sz="2800" dirty="0" smtClean="0"/>
              <a:t>EXPULSA </a:t>
            </a:r>
            <a:r>
              <a:rPr lang="ca-ES" sz="2800" dirty="0" smtClean="0"/>
              <a:t>DIOXIDO DE CARBONO AL AIRE.</a:t>
            </a:r>
            <a:endParaRPr lang="es-ES" sz="2800" i="1" dirty="0"/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597819" y="1573505"/>
            <a:ext cx="10515600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54063" indent="-571500">
              <a:buFont typeface="Arial" panose="020B0604020202020204" pitchFamily="34" charset="0"/>
              <a:buChar char="•"/>
            </a:pPr>
            <a:r>
              <a:rPr lang="es-ES" b="1" i="1" dirty="0" smtClean="0"/>
              <a:t>EXPIRAR </a:t>
            </a:r>
            <a:r>
              <a:rPr lang="es-ES" i="1" dirty="0" smtClean="0"/>
              <a:t>….</a:t>
            </a:r>
            <a:r>
              <a:rPr lang="ca-ES" b="1" dirty="0">
                <a:solidFill>
                  <a:srgbClr val="002060"/>
                </a:solidFill>
              </a:rPr>
              <a:t/>
            </a:r>
            <a:br>
              <a:rPr lang="ca-ES" b="1" dirty="0">
                <a:solidFill>
                  <a:srgbClr val="002060"/>
                </a:solidFill>
              </a:rPr>
            </a:br>
            <a:endParaRPr lang="ca-ES" b="1" dirty="0">
              <a:solidFill>
                <a:srgbClr val="002060"/>
              </a:solidFill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7448402" y="1779816"/>
            <a:ext cx="3569463" cy="1744613"/>
            <a:chOff x="7933567" y="2087449"/>
            <a:chExt cx="3569463" cy="1744613"/>
          </a:xfrm>
        </p:grpSpPr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3567" y="2087449"/>
              <a:ext cx="1524003" cy="1524003"/>
            </a:xfrm>
            <a:prstGeom prst="rect">
              <a:avLst/>
            </a:prstGeom>
          </p:spPr>
        </p:pic>
        <p:sp>
          <p:nvSpPr>
            <p:cNvPr id="24" name="Rectángulo 23"/>
            <p:cNvSpPr/>
            <p:nvPr/>
          </p:nvSpPr>
          <p:spPr>
            <a:xfrm>
              <a:off x="9179189" y="3462730"/>
              <a:ext cx="23238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 smtClean="0">
                  <a:solidFill>
                    <a:srgbClr val="FF0000"/>
                  </a:solidFill>
                </a:rPr>
                <a:t>DIOXIDO DE CARBONO</a:t>
              </a:r>
              <a:endParaRPr lang="es-ES" dirty="0"/>
            </a:p>
          </p:txBody>
        </p:sp>
      </p:grp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346" y="310011"/>
            <a:ext cx="1353327" cy="72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0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010119" y="3710808"/>
            <a:ext cx="9825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2800" i="1" dirty="0"/>
              <a:t>2. </a:t>
            </a:r>
            <a:r>
              <a:rPr lang="es-ES" sz="2800" dirty="0" smtClean="0"/>
              <a:t>SE ENCARGA DE LLEVAR SANGRE A TODO EL CUERPO.</a:t>
            </a:r>
            <a:endParaRPr lang="es-ES" sz="2800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</p:spPr>
        <p:txBody>
          <a:bodyPr>
            <a:normAutofit fontScale="90000"/>
          </a:bodyPr>
          <a:lstStyle/>
          <a:p>
            <a:r>
              <a:rPr lang="ca-ES" dirty="0" smtClean="0">
                <a:solidFill>
                  <a:srgbClr val="002060"/>
                </a:solidFill>
              </a:rPr>
              <a:t>CUESTIONARIO</a:t>
            </a:r>
            <a:r>
              <a:rPr lang="ca-ES" dirty="0">
                <a:solidFill>
                  <a:srgbClr val="002060"/>
                </a:solidFill>
              </a:rPr>
              <a:t/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10119" y="4982840"/>
            <a:ext cx="9744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3. </a:t>
            </a:r>
            <a:r>
              <a:rPr lang="ca-ES" sz="2800" dirty="0" smtClean="0"/>
              <a:t>SE ENCARGA DE EXPULSAR SUSTANCIAS TÓXICAS DEL CUERPO.</a:t>
            </a:r>
            <a:endParaRPr lang="es-ES" sz="2800" dirty="0"/>
          </a:p>
        </p:txBody>
      </p:sp>
      <p:sp>
        <p:nvSpPr>
          <p:cNvPr id="9" name="Rectángulo 8"/>
          <p:cNvSpPr/>
          <p:nvPr/>
        </p:nvSpPr>
        <p:spPr>
          <a:xfrm>
            <a:off x="1156985" y="2532157"/>
            <a:ext cx="92260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800" i="1" dirty="0" smtClean="0"/>
              <a:t>1. </a:t>
            </a:r>
            <a:r>
              <a:rPr lang="es-ES" sz="2800" dirty="0" smtClean="0"/>
              <a:t>TRANSFORMAN ALIMIENTOS EN SUSTANCIAS NUTRITIVAS</a:t>
            </a:r>
            <a:r>
              <a:rPr lang="ca-ES" i="1" dirty="0" smtClean="0"/>
              <a:t>.</a:t>
            </a:r>
            <a:endParaRPr lang="es-ES" sz="2800" b="1" i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628414" y="4611496"/>
            <a:ext cx="5394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SE ENCARGA DE LLEVAR SANGRE A TODO EL </a:t>
            </a:r>
            <a:r>
              <a:rPr lang="es-ES" sz="2800" dirty="0" smtClean="0"/>
              <a:t>CUERPO.</a:t>
            </a:r>
            <a:endParaRPr lang="es-ES" sz="2800" dirty="0">
              <a:solidFill>
                <a:srgbClr val="00B0F0"/>
              </a:solidFill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769275" y="1573505"/>
            <a:ext cx="10515600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54063" indent="-571500">
              <a:buFont typeface="Arial" panose="020B0604020202020204" pitchFamily="34" charset="0"/>
              <a:buChar char="•"/>
            </a:pPr>
            <a:r>
              <a:rPr lang="es-ES" dirty="0" smtClean="0"/>
              <a:t>EL APARATO CIRCULATORI </a:t>
            </a:r>
            <a:r>
              <a:rPr lang="es-ES" dirty="0" smtClean="0"/>
              <a:t>…</a:t>
            </a:r>
            <a:r>
              <a:rPr lang="ca-ES" dirty="0">
                <a:solidFill>
                  <a:srgbClr val="002060"/>
                </a:solidFill>
              </a:rPr>
              <a:t/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5657850" y="3006678"/>
            <a:ext cx="5177638" cy="1570490"/>
            <a:chOff x="5957888" y="2794752"/>
            <a:chExt cx="5177638" cy="1570490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8749" y="2794752"/>
              <a:ext cx="1524003" cy="1524003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888" y="2841239"/>
              <a:ext cx="1524003" cy="1524003"/>
            </a:xfrm>
            <a:prstGeom prst="rect">
              <a:avLst/>
            </a:prstGeom>
          </p:spPr>
        </p:pic>
        <p:sp>
          <p:nvSpPr>
            <p:cNvPr id="14" name="CuadroTexto 13"/>
            <p:cNvSpPr txBox="1"/>
            <p:nvPr/>
          </p:nvSpPr>
          <p:spPr>
            <a:xfrm>
              <a:off x="7134139" y="3296379"/>
              <a:ext cx="11946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solidFill>
                    <a:srgbClr val="FF0000"/>
                  </a:solidFill>
                </a:rPr>
                <a:t>ARTÉRIAS</a:t>
              </a:r>
              <a:endParaRPr lang="es-ES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9940916" y="3327985"/>
              <a:ext cx="11946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solidFill>
                    <a:srgbClr val="00B0F0"/>
                  </a:solidFill>
                </a:rPr>
                <a:t>VENAS</a:t>
              </a:r>
              <a:endParaRPr lang="es-ES" b="1" dirty="0" smtClean="0">
                <a:solidFill>
                  <a:srgbClr val="00B0F0"/>
                </a:solidFill>
              </a:endParaRP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346" y="310011"/>
            <a:ext cx="1353327" cy="72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7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728346" y="5023441"/>
            <a:ext cx="8716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</a:t>
            </a:r>
            <a:r>
              <a:rPr lang="ca-ES" sz="2800" dirty="0"/>
              <a:t>. </a:t>
            </a:r>
            <a:r>
              <a:rPr lang="es-ES" sz="2800" dirty="0" smtClean="0">
                <a:solidFill>
                  <a:srgbClr val="222222"/>
                </a:solidFill>
              </a:rPr>
              <a:t>RECOGEN LAS SUSTANCIAS RESIDUALES DEL CUERPO</a:t>
            </a:r>
            <a:r>
              <a:rPr lang="es-ES" sz="2800" b="1" i="1" dirty="0" smtClean="0"/>
              <a:t>.</a:t>
            </a:r>
            <a:endParaRPr lang="es-ES" sz="5400" b="1" i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</p:spPr>
        <p:txBody>
          <a:bodyPr>
            <a:normAutofit fontScale="90000"/>
          </a:bodyPr>
          <a:lstStyle/>
          <a:p>
            <a:r>
              <a:rPr lang="ca-ES" dirty="0" smtClean="0">
                <a:solidFill>
                  <a:srgbClr val="002060"/>
                </a:solidFill>
              </a:rPr>
              <a:t>CUESTIONARIO</a:t>
            </a:r>
            <a:r>
              <a:rPr lang="ca-ES" dirty="0">
                <a:solidFill>
                  <a:srgbClr val="002060"/>
                </a:solidFill>
              </a:rPr>
              <a:t/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28346" y="3806375"/>
            <a:ext cx="4435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2.</a:t>
            </a:r>
            <a:r>
              <a:rPr lang="es-ES" sz="2800" i="1" dirty="0"/>
              <a:t> </a:t>
            </a:r>
            <a:r>
              <a:rPr lang="es-ES" sz="2800" dirty="0" smtClean="0"/>
              <a:t>TRANSPORTAN </a:t>
            </a:r>
            <a:r>
              <a:rPr lang="es-ES" sz="2800" dirty="0" smtClean="0"/>
              <a:t>OXIGENO</a:t>
            </a:r>
            <a:r>
              <a:rPr lang="es-ES" sz="2800" dirty="0" smtClean="0"/>
              <a:t>.</a:t>
            </a:r>
            <a:endParaRPr lang="ca-ES" sz="2800" i="1" dirty="0"/>
          </a:p>
        </p:txBody>
      </p:sp>
      <p:sp>
        <p:nvSpPr>
          <p:cNvPr id="9" name="Rectángulo 8"/>
          <p:cNvSpPr/>
          <p:nvPr/>
        </p:nvSpPr>
        <p:spPr>
          <a:xfrm>
            <a:off x="728346" y="2569479"/>
            <a:ext cx="80284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</a:t>
            </a:r>
            <a:r>
              <a:rPr lang="es-ES" sz="2800" dirty="0"/>
              <a:t> </a:t>
            </a:r>
            <a:r>
              <a:rPr lang="es-ES" sz="2800" dirty="0" smtClean="0"/>
              <a:t>TRANSPORTAN </a:t>
            </a:r>
            <a:r>
              <a:rPr lang="es-ES" sz="2800" dirty="0" smtClean="0"/>
              <a:t>LOS NUTRIENTES POR EL CUERPO</a:t>
            </a:r>
            <a:r>
              <a:rPr lang="ca-ES" sz="2800" b="1" i="1" dirty="0" smtClean="0"/>
              <a:t>.</a:t>
            </a:r>
            <a:r>
              <a:rPr lang="ca-ES" sz="2800" i="1" dirty="0" smtClean="0"/>
              <a:t> </a:t>
            </a:r>
            <a:endParaRPr lang="ca-ES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407198" y="3581017"/>
            <a:ext cx="4822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algn="ctr"/>
            <a:r>
              <a:rPr lang="es-ES" sz="2800" dirty="0" smtClean="0">
                <a:solidFill>
                  <a:srgbClr val="222222"/>
                </a:solidFill>
              </a:rPr>
              <a:t>RECOGEN LAS SUSTANCIAS RESIDUALES DEL CUERPO</a:t>
            </a:r>
            <a:r>
              <a:rPr lang="es-ES" sz="2800" b="1" i="1" dirty="0" smtClean="0"/>
              <a:t>.</a:t>
            </a:r>
            <a:endParaRPr lang="es-ES" sz="2800" i="1" dirty="0"/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597819" y="1573505"/>
            <a:ext cx="10515600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54063" indent="-571500">
              <a:buFont typeface="Arial" panose="020B0604020202020204" pitchFamily="34" charset="0"/>
              <a:buChar char="•"/>
            </a:pPr>
            <a:r>
              <a:rPr lang="es-ES" b="1" i="1" dirty="0" smtClean="0"/>
              <a:t>LAS VENAS </a:t>
            </a:r>
            <a:r>
              <a:rPr lang="es-ES" i="1" dirty="0" smtClean="0"/>
              <a:t>….</a:t>
            </a:r>
            <a:r>
              <a:rPr lang="ca-ES" b="1" dirty="0">
                <a:solidFill>
                  <a:srgbClr val="002060"/>
                </a:solidFill>
              </a:rPr>
              <a:t/>
            </a:r>
            <a:br>
              <a:rPr lang="ca-ES" b="1" dirty="0">
                <a:solidFill>
                  <a:srgbClr val="002060"/>
                </a:solidFill>
              </a:rPr>
            </a:br>
            <a:endParaRPr lang="ca-ES" b="1" dirty="0">
              <a:solidFill>
                <a:srgbClr val="00206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532" y="1890121"/>
            <a:ext cx="1524003" cy="1524003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9167699" y="2423354"/>
            <a:ext cx="1194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B0F0"/>
                </a:solidFill>
              </a:rPr>
              <a:t>VENAS</a:t>
            </a:r>
            <a:endParaRPr lang="es-ES" b="1" dirty="0" smtClean="0">
              <a:solidFill>
                <a:srgbClr val="00B0F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346" y="310011"/>
            <a:ext cx="1353327" cy="72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9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  <p:bldP spid="17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728346" y="5023441"/>
            <a:ext cx="80284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</a:t>
            </a:r>
            <a:r>
              <a:rPr lang="ca-ES" sz="2800" dirty="0" smtClean="0"/>
              <a:t>.</a:t>
            </a:r>
            <a:r>
              <a:rPr lang="es-ES" sz="2800" dirty="0"/>
              <a:t> TRANSPORTAN </a:t>
            </a:r>
            <a:r>
              <a:rPr lang="es-ES" sz="2800" dirty="0"/>
              <a:t> </a:t>
            </a:r>
            <a:r>
              <a:rPr lang="es-ES" sz="2800" dirty="0" smtClean="0"/>
              <a:t>LOS NUTRIENTES POR EL CUERPO</a:t>
            </a:r>
            <a:r>
              <a:rPr lang="es-ES" sz="2800" b="1" i="1" dirty="0" smtClean="0"/>
              <a:t>.</a:t>
            </a:r>
            <a:endParaRPr lang="es-ES" sz="5400" b="1" i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</p:spPr>
        <p:txBody>
          <a:bodyPr>
            <a:normAutofit fontScale="90000"/>
          </a:bodyPr>
          <a:lstStyle/>
          <a:p>
            <a:r>
              <a:rPr lang="ca-ES" dirty="0" smtClean="0">
                <a:solidFill>
                  <a:srgbClr val="002060"/>
                </a:solidFill>
              </a:rPr>
              <a:t>CUESTIONARIO</a:t>
            </a:r>
            <a:r>
              <a:rPr lang="ca-ES" dirty="0">
                <a:solidFill>
                  <a:srgbClr val="002060"/>
                </a:solidFill>
              </a:rPr>
              <a:t/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28346" y="3806375"/>
            <a:ext cx="6478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2.</a:t>
            </a:r>
            <a:r>
              <a:rPr lang="es-ES" sz="2800" i="1" dirty="0"/>
              <a:t> </a:t>
            </a:r>
            <a:r>
              <a:rPr lang="es-ES" sz="2800" dirty="0" smtClean="0"/>
              <a:t>TRANSPORTAN </a:t>
            </a:r>
            <a:r>
              <a:rPr lang="es-ES" sz="2800" dirty="0" smtClean="0"/>
              <a:t>DIOXIDO DE CARBONO .</a:t>
            </a:r>
            <a:endParaRPr lang="ca-ES" sz="2800" i="1" dirty="0"/>
          </a:p>
        </p:txBody>
      </p:sp>
      <p:sp>
        <p:nvSpPr>
          <p:cNvPr id="9" name="Rectángulo 8"/>
          <p:cNvSpPr/>
          <p:nvPr/>
        </p:nvSpPr>
        <p:spPr>
          <a:xfrm>
            <a:off x="728346" y="2569479"/>
            <a:ext cx="7968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</a:t>
            </a:r>
            <a:r>
              <a:rPr lang="es-ES" sz="2800" dirty="0"/>
              <a:t> </a:t>
            </a:r>
            <a:r>
              <a:rPr lang="es-ES" sz="2800" dirty="0" smtClean="0"/>
              <a:t>RECOGEN SUSTANCIAS RESIDUALES DEL CUERPO</a:t>
            </a:r>
            <a:r>
              <a:rPr lang="ca-ES" sz="2800" b="1" i="1" dirty="0" smtClean="0"/>
              <a:t>.</a:t>
            </a:r>
            <a:r>
              <a:rPr lang="ca-ES" sz="2800" i="1" dirty="0" smtClean="0"/>
              <a:t> </a:t>
            </a:r>
            <a:endParaRPr lang="ca-ES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107602" y="4546387"/>
            <a:ext cx="4822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algn="ctr"/>
            <a:r>
              <a:rPr lang="es-ES" sz="2800" dirty="0"/>
              <a:t>TRANSPORTAN </a:t>
            </a:r>
            <a:r>
              <a:rPr lang="es-ES" sz="2800" dirty="0" smtClean="0"/>
              <a:t>NUTRIENTES POR EL CUERPO</a:t>
            </a:r>
            <a:r>
              <a:rPr lang="es-ES" sz="2800" b="1" i="1" dirty="0" smtClean="0"/>
              <a:t>.</a:t>
            </a:r>
            <a:endParaRPr lang="es-ES" sz="2800" i="1" dirty="0"/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597819" y="1573505"/>
            <a:ext cx="10515600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54063" indent="-571500">
              <a:buFont typeface="Arial" panose="020B0604020202020204" pitchFamily="34" charset="0"/>
              <a:buChar char="•"/>
            </a:pPr>
            <a:r>
              <a:rPr lang="es-ES" b="1" i="1" dirty="0" smtClean="0"/>
              <a:t>LES </a:t>
            </a:r>
            <a:r>
              <a:rPr lang="es-ES" b="1" i="1" dirty="0" smtClean="0"/>
              <a:t>ARTÉRIAS </a:t>
            </a:r>
            <a:r>
              <a:rPr lang="es-ES" i="1" dirty="0" smtClean="0"/>
              <a:t>….</a:t>
            </a:r>
            <a:r>
              <a:rPr lang="ca-ES" b="1" dirty="0">
                <a:solidFill>
                  <a:srgbClr val="002060"/>
                </a:solidFill>
              </a:rPr>
              <a:t/>
            </a:r>
            <a:br>
              <a:rPr lang="ca-ES" b="1" dirty="0">
                <a:solidFill>
                  <a:srgbClr val="002060"/>
                </a:solidFill>
              </a:rPr>
            </a:br>
            <a:endParaRPr lang="ca-ES" b="1" dirty="0">
              <a:solidFill>
                <a:srgbClr val="00206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439" y="2969827"/>
            <a:ext cx="1524003" cy="1524003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9785690" y="3424967"/>
            <a:ext cx="1194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ARTÉRIAS</a:t>
            </a:r>
            <a:endParaRPr lang="es-ES" b="1" dirty="0" smtClean="0">
              <a:solidFill>
                <a:srgbClr val="FF000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346" y="310011"/>
            <a:ext cx="1353327" cy="72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9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9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  <p:bldP spid="17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38711" y="3729928"/>
            <a:ext cx="8991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800" i="1" dirty="0"/>
              <a:t>2. </a:t>
            </a:r>
            <a:r>
              <a:rPr lang="es-ES" sz="2800" dirty="0" smtClean="0"/>
              <a:t>EXPULSAN SUSTANCIAS RESIDUALES DEL CUERPO.</a:t>
            </a:r>
            <a:endParaRPr lang="es-ES" sz="2800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</p:spPr>
        <p:txBody>
          <a:bodyPr>
            <a:normAutofit fontScale="90000"/>
          </a:bodyPr>
          <a:lstStyle/>
          <a:p>
            <a:r>
              <a:rPr lang="ca-ES" dirty="0" smtClean="0">
                <a:solidFill>
                  <a:srgbClr val="002060"/>
                </a:solidFill>
              </a:rPr>
              <a:t>CUESTIONARIO</a:t>
            </a:r>
            <a:r>
              <a:rPr lang="ca-ES" dirty="0">
                <a:solidFill>
                  <a:srgbClr val="002060"/>
                </a:solidFill>
              </a:rPr>
              <a:t/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57381" y="5160234"/>
            <a:ext cx="8849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3. </a:t>
            </a:r>
            <a:r>
              <a:rPr lang="es-ES" sz="2800" dirty="0" smtClean="0"/>
              <a:t>SE ENCARGAN DE LLEVAR NUTRIENTES POR EL CUERPO</a:t>
            </a:r>
            <a:r>
              <a:rPr lang="ca-ES" sz="2800" i="1" dirty="0" smtClean="0"/>
              <a:t>.</a:t>
            </a:r>
            <a:endParaRPr lang="ca-ES" i="1" dirty="0"/>
          </a:p>
        </p:txBody>
      </p:sp>
      <p:sp>
        <p:nvSpPr>
          <p:cNvPr id="9" name="Rectángulo 8"/>
          <p:cNvSpPr/>
          <p:nvPr/>
        </p:nvSpPr>
        <p:spPr>
          <a:xfrm>
            <a:off x="1057381" y="2534785"/>
            <a:ext cx="83870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2800" i="1" dirty="0" smtClean="0"/>
              <a:t>1. </a:t>
            </a:r>
            <a:r>
              <a:rPr lang="es-ES" sz="2800" dirty="0"/>
              <a:t>CAPTA </a:t>
            </a:r>
            <a:r>
              <a:rPr lang="es-ES" sz="2800" dirty="0" smtClean="0"/>
              <a:t>OXIGENO DEL CUERPO </a:t>
            </a:r>
            <a:r>
              <a:rPr lang="ca-ES" sz="2800" i="1" dirty="0" smtClean="0"/>
              <a:t>.</a:t>
            </a:r>
            <a:endParaRPr lang="ca-ES" i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094346" y="4123056"/>
            <a:ext cx="5394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EXPULSAN SUSTANCIAS RESIDUALES DEL CUERPO</a:t>
            </a:r>
            <a:r>
              <a:rPr lang="es-ES" sz="2800" dirty="0" smtClean="0"/>
              <a:t>.</a:t>
            </a:r>
            <a:endParaRPr lang="es-ES" sz="2800" dirty="0">
              <a:solidFill>
                <a:srgbClr val="00B0F0"/>
              </a:solidFill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769275" y="1573505"/>
            <a:ext cx="10515600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54063" indent="-571500">
              <a:buFont typeface="Arial" panose="020B0604020202020204" pitchFamily="34" charset="0"/>
              <a:buChar char="•"/>
            </a:pPr>
            <a:r>
              <a:rPr lang="es-ES" dirty="0" smtClean="0"/>
              <a:t>EL APARATO EXCRETO</a:t>
            </a:r>
            <a:r>
              <a:rPr lang="es-ES" dirty="0" smtClean="0"/>
              <a:t>….</a:t>
            </a:r>
            <a:r>
              <a:rPr lang="ca-ES" dirty="0">
                <a:solidFill>
                  <a:srgbClr val="002060"/>
                </a:solidFill>
              </a:rPr>
              <a:t/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116" y="1488000"/>
            <a:ext cx="2647409" cy="236873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346" y="310011"/>
            <a:ext cx="1353327" cy="72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0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709681" y="716876"/>
            <a:ext cx="4390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i="1" dirty="0" smtClean="0"/>
              <a:t>SUSTÁNCIAS NUTRITIVAS</a:t>
            </a:r>
            <a:r>
              <a:rPr lang="es-ES" sz="2800" b="1" i="1" dirty="0" smtClean="0"/>
              <a:t>.</a:t>
            </a:r>
            <a:endParaRPr lang="es-ES" sz="2800" b="1" i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744220" y="1491066"/>
            <a:ext cx="3971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SUSTANCIAS</a:t>
            </a:r>
            <a:r>
              <a:rPr lang="es-ES" dirty="0" smtClean="0"/>
              <a:t> </a:t>
            </a:r>
            <a:r>
              <a:rPr lang="es-ES" dirty="0" smtClean="0"/>
              <a:t>QUE EL </a:t>
            </a:r>
            <a:r>
              <a:rPr lang="es-ES" b="1" dirty="0" smtClean="0"/>
              <a:t>CUERPO NECESITA</a:t>
            </a:r>
            <a:r>
              <a:rPr lang="es-ES" b="1" i="1" dirty="0" smtClean="0"/>
              <a:t>.</a:t>
            </a:r>
            <a:endParaRPr lang="es-ES" b="1" i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744220" y="4309913"/>
            <a:ext cx="8469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LAS SUSTANCIAS NUTRITIVAS REALIZAN FUNCIONES DIFERENTES </a:t>
            </a:r>
            <a:r>
              <a:rPr lang="es-ES" dirty="0" smtClean="0"/>
              <a:t>EN </a:t>
            </a:r>
            <a:r>
              <a:rPr lang="es-ES" dirty="0" smtClean="0"/>
              <a:t>NUESTRO</a:t>
            </a:r>
            <a:r>
              <a:rPr lang="es-ES" dirty="0" smtClean="0"/>
              <a:t> CUERPO.</a:t>
            </a:r>
            <a:endParaRPr lang="es-ES" dirty="0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7" y="5070939"/>
            <a:ext cx="751705" cy="751705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94" y="5041651"/>
            <a:ext cx="772238" cy="772238"/>
          </a:xfrm>
          <a:prstGeom prst="rect">
            <a:avLst/>
          </a:prstGeom>
        </p:spPr>
      </p:pic>
      <p:pic>
        <p:nvPicPr>
          <p:cNvPr id="64" name="Imagen 6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960" y="5079535"/>
            <a:ext cx="716495" cy="716495"/>
          </a:xfrm>
          <a:prstGeom prst="rect">
            <a:avLst/>
          </a:prstGeom>
        </p:spPr>
      </p:pic>
      <p:pic>
        <p:nvPicPr>
          <p:cNvPr id="65" name="Imagen 6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5041" y="5077717"/>
            <a:ext cx="755970" cy="755970"/>
          </a:xfrm>
          <a:prstGeom prst="rect">
            <a:avLst/>
          </a:prstGeom>
        </p:spPr>
      </p:pic>
      <p:pic>
        <p:nvPicPr>
          <p:cNvPr id="66" name="Imagen 6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909" y="4743474"/>
            <a:ext cx="1140844" cy="1140844"/>
          </a:xfrm>
          <a:prstGeom prst="rect">
            <a:avLst/>
          </a:prstGeom>
        </p:spPr>
      </p:pic>
      <p:pic>
        <p:nvPicPr>
          <p:cNvPr id="67" name="Imagen 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558" y="4885623"/>
            <a:ext cx="1016951" cy="1016951"/>
          </a:xfrm>
          <a:prstGeom prst="rect">
            <a:avLst/>
          </a:prstGeom>
        </p:spPr>
      </p:pic>
      <p:pic>
        <p:nvPicPr>
          <p:cNvPr id="68" name="Imagen 6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926" y="4960740"/>
            <a:ext cx="923577" cy="923577"/>
          </a:xfrm>
          <a:prstGeom prst="rect">
            <a:avLst/>
          </a:prstGeom>
        </p:spPr>
      </p:pic>
      <p:pic>
        <p:nvPicPr>
          <p:cNvPr id="69" name="Imagen 6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448" y="4767060"/>
            <a:ext cx="1220061" cy="122006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151" y="1350004"/>
            <a:ext cx="2433526" cy="243352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561" y="2331164"/>
            <a:ext cx="720000" cy="7200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17" y="2206767"/>
            <a:ext cx="720000" cy="72000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254" y="2381252"/>
            <a:ext cx="720000" cy="72000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313" y="2393016"/>
            <a:ext cx="720000" cy="720000"/>
          </a:xfrm>
          <a:prstGeom prst="rect">
            <a:avLst/>
          </a:prstGeom>
        </p:spPr>
      </p:pic>
      <p:sp>
        <p:nvSpPr>
          <p:cNvPr id="2" name="Abrir llave 1"/>
          <p:cNvSpPr/>
          <p:nvPr/>
        </p:nvSpPr>
        <p:spPr>
          <a:xfrm>
            <a:off x="7352008" y="1259384"/>
            <a:ext cx="342905" cy="2433526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Flecha derecha 21"/>
          <p:cNvSpPr/>
          <p:nvPr/>
        </p:nvSpPr>
        <p:spPr>
          <a:xfrm>
            <a:off x="4716130" y="2642316"/>
            <a:ext cx="687225" cy="1978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uadroTexto 22"/>
          <p:cNvSpPr txBox="1"/>
          <p:nvPr/>
        </p:nvSpPr>
        <p:spPr>
          <a:xfrm>
            <a:off x="7701688" y="1350004"/>
            <a:ext cx="1378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PROTEINAS</a:t>
            </a:r>
            <a:endParaRPr lang="es-ES" b="1" i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7675383" y="2343344"/>
            <a:ext cx="3865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HIDRATOS </a:t>
            </a:r>
            <a:r>
              <a:rPr lang="es-ES" b="1" dirty="0" smtClean="0"/>
              <a:t>DE </a:t>
            </a:r>
            <a:r>
              <a:rPr lang="es-ES" b="1" dirty="0" smtClean="0"/>
              <a:t>CARBONO </a:t>
            </a:r>
            <a:r>
              <a:rPr lang="es-ES" b="1" dirty="0"/>
              <a:t>Y</a:t>
            </a:r>
            <a:r>
              <a:rPr lang="es-ES" b="1" dirty="0" smtClean="0"/>
              <a:t> GRASAS</a:t>
            </a:r>
            <a:endParaRPr lang="es-ES" b="1" i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7694913" y="3273345"/>
            <a:ext cx="4055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VITAMINAS</a:t>
            </a:r>
            <a:r>
              <a:rPr lang="es-ES" b="1" dirty="0" smtClean="0"/>
              <a:t>, </a:t>
            </a:r>
            <a:r>
              <a:rPr lang="es-ES" b="1" dirty="0" smtClean="0"/>
              <a:t>MINERALES</a:t>
            </a:r>
            <a:r>
              <a:rPr lang="es-ES" b="1" dirty="0" smtClean="0"/>
              <a:t>, </a:t>
            </a:r>
            <a:r>
              <a:rPr lang="es-ES" b="1" dirty="0" smtClean="0"/>
              <a:t>AGUA </a:t>
            </a:r>
            <a:r>
              <a:rPr lang="es-ES" b="1" dirty="0"/>
              <a:t>Y</a:t>
            </a:r>
            <a:r>
              <a:rPr lang="es-ES" b="1" dirty="0" smtClean="0"/>
              <a:t> </a:t>
            </a:r>
            <a:r>
              <a:rPr lang="es-ES" b="1" dirty="0" smtClean="0"/>
              <a:t>FIBRA</a:t>
            </a:r>
            <a:endParaRPr lang="es-ES" b="1" i="1" dirty="0"/>
          </a:p>
        </p:txBody>
      </p:sp>
      <p:sp>
        <p:nvSpPr>
          <p:cNvPr id="26" name="Rectángulo 25"/>
          <p:cNvSpPr/>
          <p:nvPr/>
        </p:nvSpPr>
        <p:spPr>
          <a:xfrm>
            <a:off x="1998587" y="3264530"/>
            <a:ext cx="1321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ALIMENTOS</a:t>
            </a:r>
            <a:endParaRPr lang="es-ES" b="1" dirty="0">
              <a:solidFill>
                <a:srgbClr val="00B0F0"/>
              </a:solidFill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346" y="310011"/>
            <a:ext cx="1353327" cy="72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" grpId="0" animBg="1"/>
      <p:bldP spid="22" grpId="0" animBg="1"/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75" y="1579563"/>
            <a:ext cx="12049125" cy="3221037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/>
              <a:t>EXISTEN </a:t>
            </a:r>
            <a:r>
              <a:rPr lang="es-ES" b="1" dirty="0" smtClean="0"/>
              <a:t>TRES TIPOS </a:t>
            </a:r>
            <a:r>
              <a:rPr lang="es-ES" b="1" dirty="0" smtClean="0"/>
              <a:t>DIFERENTES </a:t>
            </a: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>DE </a:t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>ALIMENTOS</a:t>
            </a:r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346" y="310011"/>
            <a:ext cx="1353327" cy="72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3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50606" y="739759"/>
            <a:ext cx="5964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i="1" dirty="0" smtClean="0"/>
              <a:t>1- </a:t>
            </a:r>
            <a:r>
              <a:rPr lang="es-ES" sz="3200" b="1" i="1" dirty="0" smtClean="0"/>
              <a:t>ALIMENTOS CONSTRUCTOR.</a:t>
            </a:r>
            <a:endParaRPr lang="es-ES" sz="3200" b="1" i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829377" y="1573508"/>
            <a:ext cx="7957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POR EJEMPLO :</a:t>
            </a:r>
            <a:r>
              <a:rPr lang="es-ES" dirty="0" smtClean="0"/>
              <a:t>HUEVO</a:t>
            </a:r>
            <a:r>
              <a:rPr lang="es-ES" dirty="0" smtClean="0"/>
              <a:t>,  PESCADO,  CARNE,  LEGUMBRES Y LACTEOS.        </a:t>
            </a:r>
            <a:endParaRPr lang="es-ES" b="1" i="1" u="sng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334" y="3858878"/>
            <a:ext cx="720000" cy="72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23" y="3293490"/>
            <a:ext cx="720000" cy="72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23" y="2407257"/>
            <a:ext cx="720000" cy="72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334" y="2959776"/>
            <a:ext cx="720000" cy="72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23" y="4179723"/>
            <a:ext cx="720000" cy="720000"/>
          </a:xfrm>
          <a:prstGeom prst="rect">
            <a:avLst/>
          </a:prstGeom>
        </p:spPr>
      </p:pic>
      <p:sp>
        <p:nvSpPr>
          <p:cNvPr id="9" name="Cerrar llave 8"/>
          <p:cNvSpPr/>
          <p:nvPr/>
        </p:nvSpPr>
        <p:spPr>
          <a:xfrm>
            <a:off x="4186237" y="2585696"/>
            <a:ext cx="114300" cy="226945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871" y="3257809"/>
            <a:ext cx="751705" cy="75170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121" y="3241252"/>
            <a:ext cx="772238" cy="77223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101" y="3266405"/>
            <a:ext cx="716495" cy="716495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5238869" y="2415658"/>
            <a:ext cx="526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MATERIA </a:t>
            </a:r>
            <a:r>
              <a:rPr lang="es-ES" dirty="0" smtClean="0"/>
              <a:t>PARA </a:t>
            </a:r>
            <a:r>
              <a:rPr lang="es-ES" dirty="0" smtClean="0"/>
              <a:t>CONSTRUIR </a:t>
            </a:r>
            <a:r>
              <a:rPr lang="es-ES" dirty="0" smtClean="0"/>
              <a:t>LOS</a:t>
            </a:r>
            <a:r>
              <a:rPr lang="es-ES" dirty="0" smtClean="0"/>
              <a:t> TEJIDOS DEL CUERPO.</a:t>
            </a:r>
            <a:endParaRPr lang="es-ES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26934" y="3293490"/>
            <a:ext cx="755970" cy="755970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021397" y="5266758"/>
            <a:ext cx="2301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APORTAN </a:t>
            </a:r>
            <a:r>
              <a:rPr lang="es-ES" b="1" i="1" u="sng" dirty="0" smtClean="0"/>
              <a:t>PROTEINAS</a:t>
            </a:r>
            <a:endParaRPr lang="es-ES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346" y="310011"/>
            <a:ext cx="1353327" cy="72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0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396" y="4022832"/>
            <a:ext cx="720000" cy="720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83276" y="594700"/>
            <a:ext cx="5568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i="1" dirty="0" smtClean="0"/>
              <a:t>2-ALIMENTOS ENERGÉTICOS.</a:t>
            </a:r>
            <a:endParaRPr lang="es-ES" sz="3200" b="1" i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540819" y="1477542"/>
            <a:ext cx="7467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</a:t>
            </a:r>
            <a:r>
              <a:rPr lang="es-ES" dirty="0" smtClean="0"/>
              <a:t>POR EJEMPLO </a:t>
            </a:r>
            <a:r>
              <a:rPr lang="es-ES" dirty="0" smtClean="0"/>
              <a:t>:</a:t>
            </a:r>
            <a:r>
              <a:rPr lang="es-ES" dirty="0" smtClean="0"/>
              <a:t>PAN, </a:t>
            </a:r>
            <a:r>
              <a:rPr lang="es-ES" dirty="0" smtClean="0"/>
              <a:t>PASTA, </a:t>
            </a:r>
            <a:r>
              <a:rPr lang="es-ES" dirty="0" smtClean="0"/>
              <a:t>PATATAS</a:t>
            </a:r>
            <a:r>
              <a:rPr lang="es-ES" dirty="0" smtClean="0"/>
              <a:t>, </a:t>
            </a:r>
            <a:r>
              <a:rPr lang="es-ES" dirty="0" smtClean="0"/>
              <a:t>ARROZ, ACEITE Y CHOCOLATE . </a:t>
            </a:r>
            <a:endParaRPr lang="es-ES" b="1" i="1" u="sng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80" y="3676306"/>
            <a:ext cx="720000" cy="72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39" y="3009533"/>
            <a:ext cx="720000" cy="72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59" y="2746141"/>
            <a:ext cx="720000" cy="72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80" y="4560690"/>
            <a:ext cx="684530" cy="68453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80796" y="5477135"/>
            <a:ext cx="451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</a:t>
            </a:r>
            <a:r>
              <a:rPr lang="es-ES" dirty="0" smtClean="0"/>
              <a:t>APORTAN </a:t>
            </a:r>
            <a:r>
              <a:rPr lang="es-ES" b="1" i="1" u="sng" dirty="0" smtClean="0"/>
              <a:t>HIDRATOS DE CARBONO Y GRASAS</a:t>
            </a:r>
            <a:endParaRPr lang="es-ES" b="1" i="1" u="sng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917" y="3406768"/>
            <a:ext cx="975259" cy="97525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843" y="2506979"/>
            <a:ext cx="893071" cy="89307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635" y="2698781"/>
            <a:ext cx="795954" cy="79595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384" y="4321643"/>
            <a:ext cx="923577" cy="92357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635" y="4396306"/>
            <a:ext cx="864232" cy="864232"/>
          </a:xfrm>
          <a:prstGeom prst="rect">
            <a:avLst/>
          </a:prstGeom>
        </p:spPr>
      </p:pic>
      <p:sp>
        <p:nvSpPr>
          <p:cNvPr id="19" name="Cerrar llave 18"/>
          <p:cNvSpPr/>
          <p:nvPr/>
        </p:nvSpPr>
        <p:spPr>
          <a:xfrm>
            <a:off x="3940967" y="2720675"/>
            <a:ext cx="114300" cy="226945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errar llave 19"/>
          <p:cNvSpPr/>
          <p:nvPr/>
        </p:nvSpPr>
        <p:spPr>
          <a:xfrm flipH="1">
            <a:off x="6610924" y="2746141"/>
            <a:ext cx="241530" cy="226945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4902837" y="2958973"/>
            <a:ext cx="1133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</a:t>
            </a:r>
            <a:r>
              <a:rPr lang="es-ES" dirty="0" smtClean="0"/>
              <a:t>ENERGÍA</a:t>
            </a:r>
            <a:endParaRPr lang="es-ES" b="1" i="1" u="sng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346" y="310011"/>
            <a:ext cx="1353327" cy="72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3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9" grpId="0" animBg="1"/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88763" y="665364"/>
            <a:ext cx="9067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i="1" dirty="0" smtClean="0"/>
              <a:t>3-ALIMENTOS REGULADORES </a:t>
            </a:r>
            <a:r>
              <a:rPr lang="es-ES" sz="3200" b="1" i="1" dirty="0" smtClean="0"/>
              <a:t>O </a:t>
            </a:r>
            <a:r>
              <a:rPr lang="es-ES" sz="3200" b="1" i="1" dirty="0" smtClean="0"/>
              <a:t>REGENERADORES</a:t>
            </a:r>
            <a:r>
              <a:rPr lang="es-ES" sz="3200" b="1" i="1" dirty="0" smtClean="0"/>
              <a:t>.</a:t>
            </a:r>
            <a:endParaRPr lang="es-ES" sz="3200" b="1" i="1" u="sng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115" y="2640444"/>
            <a:ext cx="720000" cy="72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115" y="3879713"/>
            <a:ext cx="720000" cy="720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77489" y="1700497"/>
            <a:ext cx="4408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/>
              <a:t>POR EJEMPLO: </a:t>
            </a:r>
            <a:r>
              <a:rPr lang="es-ES" dirty="0" smtClean="0"/>
              <a:t>FRUTAS </a:t>
            </a:r>
            <a:r>
              <a:rPr lang="es-ES" dirty="0"/>
              <a:t>Y</a:t>
            </a:r>
            <a:r>
              <a:rPr lang="es-ES" dirty="0" smtClean="0"/>
              <a:t>  VERDURAS</a:t>
            </a:r>
            <a:r>
              <a:rPr lang="es-ES" dirty="0" smtClean="0"/>
              <a:t>. </a:t>
            </a:r>
            <a:endParaRPr lang="es-ES" b="1" i="1" u="sng" dirty="0"/>
          </a:p>
        </p:txBody>
      </p:sp>
      <p:sp>
        <p:nvSpPr>
          <p:cNvPr id="6" name="CuadroTexto 5"/>
          <p:cNvSpPr txBox="1"/>
          <p:nvPr/>
        </p:nvSpPr>
        <p:spPr>
          <a:xfrm>
            <a:off x="248865" y="5371612"/>
            <a:ext cx="507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APORTAN </a:t>
            </a:r>
            <a:r>
              <a:rPr lang="es-ES" b="1" i="1" u="sng" dirty="0" smtClean="0"/>
              <a:t>VITAMINAS</a:t>
            </a:r>
            <a:r>
              <a:rPr lang="es-ES" b="1" i="1" u="sng" dirty="0" smtClean="0"/>
              <a:t>, </a:t>
            </a:r>
            <a:r>
              <a:rPr lang="es-ES" b="1" i="1" u="sng" dirty="0" smtClean="0"/>
              <a:t>AGUA</a:t>
            </a:r>
            <a:r>
              <a:rPr lang="es-ES" b="1" i="1" u="sng" dirty="0" smtClean="0"/>
              <a:t>, FIBRA </a:t>
            </a:r>
            <a:r>
              <a:rPr lang="es-ES" b="1" i="1" u="sng" dirty="0" smtClean="0"/>
              <a:t>Y MINERALES</a:t>
            </a:r>
            <a:endParaRPr lang="es-ES" b="1" i="1" u="sng" dirty="0"/>
          </a:p>
        </p:txBody>
      </p:sp>
      <p:sp>
        <p:nvSpPr>
          <p:cNvPr id="7" name="Cerrar llave 6"/>
          <p:cNvSpPr/>
          <p:nvPr/>
        </p:nvSpPr>
        <p:spPr>
          <a:xfrm>
            <a:off x="3112292" y="2585993"/>
            <a:ext cx="114300" cy="226945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830" y="2740672"/>
            <a:ext cx="1859041" cy="185904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109" y="2216158"/>
            <a:ext cx="2609852" cy="260985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346" y="310011"/>
            <a:ext cx="1353327" cy="72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9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01107" y="485462"/>
            <a:ext cx="3485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00B050"/>
                </a:solidFill>
              </a:rPr>
              <a:t>APARATO DIGESTIVO</a:t>
            </a:r>
            <a:endParaRPr lang="es-ES" sz="2800" b="1" dirty="0">
              <a:solidFill>
                <a:srgbClr val="00B05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89" y="1448960"/>
            <a:ext cx="3960000" cy="3960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489303" y="1219996"/>
            <a:ext cx="608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EL APARATO</a:t>
            </a:r>
            <a:r>
              <a:rPr lang="es-ES" dirty="0" smtClean="0"/>
              <a:t> DIGESTIVO HACE LA </a:t>
            </a:r>
            <a:r>
              <a:rPr lang="es-ES" b="1" i="1" u="sng" dirty="0" smtClean="0"/>
              <a:t>DIGESTIÓN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" name="Flecha abajo 2"/>
          <p:cNvSpPr/>
          <p:nvPr/>
        </p:nvSpPr>
        <p:spPr>
          <a:xfrm>
            <a:off x="8288598" y="166254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16" y="5063234"/>
            <a:ext cx="502551" cy="50255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782" y="5831323"/>
            <a:ext cx="557219" cy="55721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633" y="5408960"/>
            <a:ext cx="487878" cy="48787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206" y="5518609"/>
            <a:ext cx="432821" cy="432821"/>
          </a:xfrm>
          <a:prstGeom prst="rect">
            <a:avLst/>
          </a:prstGeom>
        </p:spPr>
      </p:pic>
      <p:sp>
        <p:nvSpPr>
          <p:cNvPr id="14" name="Flecha abajo 13"/>
          <p:cNvSpPr/>
          <p:nvPr/>
        </p:nvSpPr>
        <p:spPr>
          <a:xfrm rot="16200000">
            <a:off x="6796883" y="5097059"/>
            <a:ext cx="227143" cy="12066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/>
          <p:cNvSpPr txBox="1"/>
          <p:nvPr/>
        </p:nvSpPr>
        <p:spPr>
          <a:xfrm>
            <a:off x="5704857" y="2770422"/>
            <a:ext cx="5254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LA </a:t>
            </a:r>
            <a:r>
              <a:rPr lang="es-ES" dirty="0" smtClean="0"/>
              <a:t>DIGESTIÓN TRANSFORMAN LOS </a:t>
            </a:r>
            <a:r>
              <a:rPr lang="es-ES" b="1" i="1" dirty="0" smtClean="0"/>
              <a:t>ALIMENTOS </a:t>
            </a:r>
            <a:r>
              <a:rPr lang="es-ES" dirty="0" smtClean="0"/>
              <a:t>EN </a:t>
            </a:r>
          </a:p>
          <a:p>
            <a:pPr algn="ctr"/>
            <a:r>
              <a:rPr lang="es-ES" b="1" i="1" dirty="0" smtClean="0"/>
              <a:t>SUSTANCIAS NUTRITIVAS</a:t>
            </a:r>
            <a:endParaRPr lang="es-ES" b="1" i="1" dirty="0"/>
          </a:p>
        </p:txBody>
      </p:sp>
      <p:sp>
        <p:nvSpPr>
          <p:cNvPr id="5" name="Rectángulo 4"/>
          <p:cNvSpPr/>
          <p:nvPr/>
        </p:nvSpPr>
        <p:spPr>
          <a:xfrm>
            <a:off x="8102507" y="4929790"/>
            <a:ext cx="1271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i="1" dirty="0" smtClean="0"/>
              <a:t>PROTEINAS</a:t>
            </a:r>
            <a:endParaRPr lang="es-ES" b="1" i="1" dirty="0"/>
          </a:p>
        </p:txBody>
      </p:sp>
      <p:sp>
        <p:nvSpPr>
          <p:cNvPr id="22" name="Rectángulo 21"/>
          <p:cNvSpPr/>
          <p:nvPr/>
        </p:nvSpPr>
        <p:spPr>
          <a:xfrm>
            <a:off x="8095514" y="5451925"/>
            <a:ext cx="3497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i="1" dirty="0" smtClean="0"/>
              <a:t>HIDRATOS DE CARBONO Y GRASAS</a:t>
            </a:r>
            <a:endParaRPr lang="es-ES" b="1" i="1" dirty="0"/>
          </a:p>
        </p:txBody>
      </p:sp>
      <p:sp>
        <p:nvSpPr>
          <p:cNvPr id="23" name="Rectángulo 22"/>
          <p:cNvSpPr/>
          <p:nvPr/>
        </p:nvSpPr>
        <p:spPr>
          <a:xfrm>
            <a:off x="7980562" y="6087204"/>
            <a:ext cx="3968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1" dirty="0" smtClean="0"/>
              <a:t>VITAMINAS</a:t>
            </a:r>
            <a:r>
              <a:rPr lang="es-ES" b="1" i="1" dirty="0"/>
              <a:t>, </a:t>
            </a:r>
            <a:r>
              <a:rPr lang="es-ES" b="1" i="1" dirty="0" smtClean="0"/>
              <a:t>AGUA</a:t>
            </a:r>
            <a:r>
              <a:rPr lang="es-ES" b="1" i="1" dirty="0"/>
              <a:t>, FIBRA </a:t>
            </a:r>
            <a:r>
              <a:rPr lang="es-ES" b="1" i="1" dirty="0" smtClean="0"/>
              <a:t>Y </a:t>
            </a:r>
            <a:r>
              <a:rPr lang="es-ES" b="1" i="1" dirty="0" smtClean="0"/>
              <a:t>MINERALES</a:t>
            </a:r>
            <a:endParaRPr lang="es-ES" b="1" i="1" dirty="0"/>
          </a:p>
        </p:txBody>
      </p:sp>
      <p:sp>
        <p:nvSpPr>
          <p:cNvPr id="7" name="Abrir llave 6"/>
          <p:cNvSpPr/>
          <p:nvPr/>
        </p:nvSpPr>
        <p:spPr>
          <a:xfrm>
            <a:off x="7772491" y="4893866"/>
            <a:ext cx="208071" cy="158007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25"/>
          <p:cNvSpPr/>
          <p:nvPr/>
        </p:nvSpPr>
        <p:spPr>
          <a:xfrm>
            <a:off x="4907884" y="4246188"/>
            <a:ext cx="1321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ALIMENTOS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8245643" y="4251493"/>
            <a:ext cx="2577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SUSTANCIAS NUTRITIVAS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6331363" y="5082593"/>
            <a:ext cx="1319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DIGESTIÓN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274619" y="3472173"/>
            <a:ext cx="1981200" cy="1992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6" t="51575" r="25025"/>
          <a:stretch/>
        </p:blipFill>
        <p:spPr>
          <a:xfrm>
            <a:off x="1260764" y="3472046"/>
            <a:ext cx="1995055" cy="1917615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346" y="310011"/>
            <a:ext cx="1353327" cy="72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2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" grpId="0" animBg="1"/>
      <p:bldP spid="14" grpId="0" animBg="1"/>
      <p:bldP spid="15" grpId="0"/>
      <p:bldP spid="5" grpId="0"/>
      <p:bldP spid="22" grpId="0"/>
      <p:bldP spid="23" grpId="0"/>
      <p:bldP spid="7" grpId="0" animBg="1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01119" y="596140"/>
            <a:ext cx="4021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00B0F0"/>
                </a:solidFill>
              </a:rPr>
              <a:t>APARATO RESPIRATORIO</a:t>
            </a:r>
            <a:endParaRPr lang="es-ES" sz="2800" b="1" dirty="0">
              <a:solidFill>
                <a:srgbClr val="00B0F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406" y="1519354"/>
            <a:ext cx="1524003" cy="152400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5979054" y="1683185"/>
            <a:ext cx="4596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LA RESPIRACIÓN </a:t>
            </a:r>
            <a:r>
              <a:rPr lang="es-ES" dirty="0" smtClean="0"/>
              <a:t>CAPTA </a:t>
            </a:r>
            <a:r>
              <a:rPr lang="es-ES" dirty="0" smtClean="0">
                <a:solidFill>
                  <a:srgbClr val="00B0F0"/>
                </a:solidFill>
              </a:rPr>
              <a:t>OXIGENO</a:t>
            </a:r>
            <a:r>
              <a:rPr lang="es-ES" dirty="0" smtClean="0"/>
              <a:t> DEL AIRE.</a:t>
            </a:r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672768" y="2856458"/>
            <a:ext cx="3312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EXPULSA </a:t>
            </a:r>
            <a:r>
              <a:rPr lang="es-ES" dirty="0" smtClean="0">
                <a:solidFill>
                  <a:srgbClr val="FF0000"/>
                </a:solidFill>
              </a:rPr>
              <a:t>DIÓXIDO DE CARBONO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7404313" y="1105470"/>
            <a:ext cx="1745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u="sng" dirty="0" smtClean="0"/>
              <a:t>INSPIRACIÓN</a:t>
            </a:r>
            <a:endParaRPr lang="es-ES" b="1" u="sng" dirty="0"/>
          </a:p>
        </p:txBody>
      </p:sp>
      <p:sp>
        <p:nvSpPr>
          <p:cNvPr id="14" name="CuadroTexto 13"/>
          <p:cNvSpPr txBox="1"/>
          <p:nvPr/>
        </p:nvSpPr>
        <p:spPr>
          <a:xfrm>
            <a:off x="7636362" y="2336236"/>
            <a:ext cx="1384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u="sng" dirty="0" smtClean="0"/>
              <a:t>EXPIRACIÓN</a:t>
            </a:r>
            <a:endParaRPr lang="es-ES" b="1" u="sng" dirty="0"/>
          </a:p>
        </p:txBody>
      </p:sp>
      <p:sp>
        <p:nvSpPr>
          <p:cNvPr id="6" name="Rectángulo 5"/>
          <p:cNvSpPr/>
          <p:nvPr/>
        </p:nvSpPr>
        <p:spPr>
          <a:xfrm>
            <a:off x="4722124" y="3773060"/>
            <a:ext cx="71290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rgbClr val="222222"/>
                </a:solidFill>
              </a:rPr>
              <a:t>EL </a:t>
            </a:r>
            <a:r>
              <a:rPr lang="es-ES" b="1" dirty="0" smtClean="0">
                <a:solidFill>
                  <a:srgbClr val="00B0F0"/>
                </a:solidFill>
              </a:rPr>
              <a:t>OXIGENO</a:t>
            </a:r>
            <a:r>
              <a:rPr lang="es-ES" dirty="0" smtClean="0">
                <a:solidFill>
                  <a:srgbClr val="222222"/>
                </a:solidFill>
              </a:rPr>
              <a:t> LLEGA A LOS PULMONES DONDE SE MEZCLA CON LA SANGRE,</a:t>
            </a:r>
            <a:endParaRPr lang="es-ES" dirty="0" smtClean="0">
              <a:solidFill>
                <a:srgbClr val="222222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337362" y="5068084"/>
            <a:ext cx="5982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rgbClr val="222222"/>
                </a:solidFill>
              </a:rPr>
              <a:t>LA </a:t>
            </a:r>
            <a:r>
              <a:rPr lang="es-ES" dirty="0" smtClean="0">
                <a:solidFill>
                  <a:srgbClr val="222222"/>
                </a:solidFill>
              </a:rPr>
              <a:t>SANGRE </a:t>
            </a:r>
            <a:r>
              <a:rPr lang="es-ES" dirty="0" smtClean="0">
                <a:solidFill>
                  <a:srgbClr val="222222"/>
                </a:solidFill>
              </a:rPr>
              <a:t>TRANSPORTA </a:t>
            </a:r>
            <a:r>
              <a:rPr lang="es-ES" dirty="0">
                <a:solidFill>
                  <a:srgbClr val="222222"/>
                </a:solidFill>
              </a:rPr>
              <a:t>EL</a:t>
            </a:r>
            <a:r>
              <a:rPr lang="es-ES" b="1" dirty="0">
                <a:solidFill>
                  <a:srgbClr val="00B0F0"/>
                </a:solidFill>
              </a:rPr>
              <a:t> OXIGEN </a:t>
            </a:r>
            <a:r>
              <a:rPr lang="es-ES" dirty="0" smtClean="0">
                <a:solidFill>
                  <a:srgbClr val="222222"/>
                </a:solidFill>
              </a:rPr>
              <a:t>POR TODO EL CUERPO</a:t>
            </a:r>
            <a:endParaRPr lang="es-ES" dirty="0" smtClean="0">
              <a:solidFill>
                <a:srgbClr val="222222"/>
              </a:solidFill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8655340" y="4463359"/>
            <a:ext cx="150125" cy="1508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550" y="5415208"/>
            <a:ext cx="938237" cy="938237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877" y="4313934"/>
            <a:ext cx="732184" cy="732184"/>
          </a:xfrm>
          <a:prstGeom prst="rect">
            <a:avLst/>
          </a:prstGeom>
        </p:spPr>
      </p:pic>
      <p:sp>
        <p:nvSpPr>
          <p:cNvPr id="36" name="Elipse 35"/>
          <p:cNvSpPr/>
          <p:nvPr/>
        </p:nvSpPr>
        <p:spPr>
          <a:xfrm>
            <a:off x="8763916" y="4645242"/>
            <a:ext cx="150125" cy="1508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Elipse 36"/>
          <p:cNvSpPr/>
          <p:nvPr/>
        </p:nvSpPr>
        <p:spPr>
          <a:xfrm>
            <a:off x="8505215" y="4625434"/>
            <a:ext cx="150125" cy="1508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" name="Grupo 1"/>
          <p:cNvGrpSpPr/>
          <p:nvPr/>
        </p:nvGrpSpPr>
        <p:grpSpPr>
          <a:xfrm>
            <a:off x="7218133" y="5481669"/>
            <a:ext cx="918401" cy="1006908"/>
            <a:chOff x="7575329" y="5581685"/>
            <a:chExt cx="918401" cy="1006908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5329" y="5670192"/>
              <a:ext cx="918401" cy="918401"/>
            </a:xfrm>
            <a:prstGeom prst="rect">
              <a:avLst/>
            </a:prstGeom>
          </p:spPr>
        </p:pic>
        <p:sp>
          <p:nvSpPr>
            <p:cNvPr id="17" name="Elipse 16"/>
            <p:cNvSpPr/>
            <p:nvPr/>
          </p:nvSpPr>
          <p:spPr>
            <a:xfrm>
              <a:off x="7700736" y="5746572"/>
              <a:ext cx="150125" cy="1508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Elipse 17"/>
            <p:cNvSpPr/>
            <p:nvPr/>
          </p:nvSpPr>
          <p:spPr>
            <a:xfrm>
              <a:off x="7884405" y="5746572"/>
              <a:ext cx="150125" cy="1508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0736" y="5882657"/>
              <a:ext cx="353244" cy="353244"/>
            </a:xfrm>
            <a:prstGeom prst="rect">
              <a:avLst/>
            </a:prstGeom>
          </p:spPr>
        </p:pic>
        <p:sp>
          <p:nvSpPr>
            <p:cNvPr id="38" name="Elipse 37"/>
            <p:cNvSpPr/>
            <p:nvPr/>
          </p:nvSpPr>
          <p:spPr>
            <a:xfrm>
              <a:off x="7789446" y="5581685"/>
              <a:ext cx="150125" cy="1508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9" name="Rectángulo 38"/>
          <p:cNvSpPr/>
          <p:nvPr/>
        </p:nvSpPr>
        <p:spPr>
          <a:xfrm>
            <a:off x="1086046" y="5610760"/>
            <a:ext cx="3139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rgbClr val="222222"/>
                </a:solidFill>
              </a:rPr>
              <a:t>SIN OXIGENO NO HAY VIDA</a:t>
            </a:r>
            <a:endParaRPr lang="es-ES" b="1" dirty="0" smtClean="0">
              <a:solidFill>
                <a:srgbClr val="222222"/>
              </a:solidFill>
            </a:endParaRPr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60" y="1474802"/>
            <a:ext cx="3853272" cy="3853272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t="42341" r="23682" b="8804"/>
          <a:stretch/>
        </p:blipFill>
        <p:spPr>
          <a:xfrm>
            <a:off x="1730739" y="3145614"/>
            <a:ext cx="1927114" cy="1756812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346" y="310011"/>
            <a:ext cx="1353327" cy="72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2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5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  <p:bldP spid="13" grpId="0"/>
      <p:bldP spid="14" grpId="0"/>
      <p:bldP spid="6" grpId="0"/>
      <p:bldP spid="16" grpId="0"/>
      <p:bldP spid="19" grpId="0" animBg="1"/>
      <p:bldP spid="36" grpId="0" animBg="1"/>
      <p:bldP spid="37" grpId="0" animBg="1"/>
      <p:bldP spid="39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3592</TotalTime>
  <Words>813</Words>
  <Application>Microsoft Office PowerPoint</Application>
  <PresentationFormat>Panorámica</PresentationFormat>
  <Paragraphs>137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Tema de Office</vt:lpstr>
      <vt:lpstr>LA NUTRICIÓN HUMANA</vt:lpstr>
      <vt:lpstr>Presentación de PowerPoint</vt:lpstr>
      <vt:lpstr>Presentación de PowerPoint</vt:lpstr>
      <vt:lpstr>EXISTEN TRES TIPOS DIFERENTES   DE   ALIMENTOS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CUESTIONARIO </vt:lpstr>
      <vt:lpstr>CUESTIONARIO </vt:lpstr>
      <vt:lpstr>CUESTIONARIO </vt:lpstr>
      <vt:lpstr>CUESTIONARIO </vt:lpstr>
      <vt:lpstr>CUESTIONARIO </vt:lpstr>
      <vt:lpstr>CUESTIONARIO </vt:lpstr>
      <vt:lpstr>CUESTIONARIO </vt:lpstr>
      <vt:lpstr>CUESTIONARIO </vt:lpstr>
      <vt:lpstr>CUESTIONARIO </vt:lpstr>
      <vt:lpstr>CUESTIONARIO </vt:lpstr>
      <vt:lpstr>CUESTIONARIO </vt:lpstr>
      <vt:lpstr>CUESTIONARIO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TERRA: AIRE, AIGUA, SÒL I ÉSSERS VIUS</dc:title>
  <dc:creator>FRANCISCO JAVIER VACA ROMAN</dc:creator>
  <cp:lastModifiedBy>FRANCISCO JAVIER VACA ROMAN</cp:lastModifiedBy>
  <cp:revision>75</cp:revision>
  <dcterms:created xsi:type="dcterms:W3CDTF">2018-10-02T15:35:11Z</dcterms:created>
  <dcterms:modified xsi:type="dcterms:W3CDTF">2020-02-10T14:44:12Z</dcterms:modified>
</cp:coreProperties>
</file>