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D2ldbOvcjhp1QrhvjWeeLw==" hashData="cavLAoGhxkIjJV3zy3VrMWyJSNAlIwJrmS1TZ6Z/skN+AdOrJ5dYyn2WJpiBgFUUBl8nNH0zK0iNhSBGI6a0CQ=="/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h5WlT2wkbNvT/D8SbiFL7glMyW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jp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496" y="6347012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43943" y="90755"/>
            <a:ext cx="895432" cy="50091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1693815" y="1241318"/>
            <a:ext cx="8804365" cy="354233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MEDI</a:t>
            </a:r>
            <a:endParaRPr lang="es-ES" sz="4800" b="0" i="1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i="1" dirty="0">
                <a:solidFill>
                  <a:srgbClr val="FFFF00"/>
                </a:solidFill>
                <a:ea typeface="Calibri"/>
              </a:rPr>
              <a:t>EL PAISATGE</a:t>
            </a:r>
            <a:endParaRPr sz="1400" b="0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7984" y="5937437"/>
            <a:ext cx="6296025" cy="4095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Autor pictogram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e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Sergio Palao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Proced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ARASAAC (http://arasaac.org) 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Lic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è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ncia: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CC (BY-NC-SA)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Propie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tat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Gobierno de Aragón </a:t>
            </a:r>
            <a:r>
              <a:rPr lang="es-ES" sz="1000" b="1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Edita</a:t>
            </a:r>
            <a:r>
              <a:rPr lang="es-ES" sz="1000" b="1" i="1"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lang="es-ES" sz="1000" b="0" i="1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 Fundación ADIMIR.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816" y="6361660"/>
            <a:ext cx="1142998" cy="26376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 txBox="1"/>
          <p:nvPr/>
        </p:nvSpPr>
        <p:spPr>
          <a:xfrm>
            <a:off x="91688" y="3196732"/>
            <a:ext cx="286960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CLIMA</a:t>
            </a:r>
            <a:endParaRPr sz="28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961290" y="297871"/>
            <a:ext cx="548639" cy="637187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91688" y="3936113"/>
            <a:ext cx="28696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SABER QUIN ÉS EL CLIMA D’UN LLOC CAL CONÈIXER...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3335118" y="278724"/>
            <a:ext cx="30405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5588" marR="0" lvl="0" indent="-255588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s-E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 temperatura</a:t>
            </a:r>
            <a:r>
              <a:rPr lang="es-E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800" i="1" u="sng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i="1" u="sng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3399560" y="3214879"/>
            <a:ext cx="322701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5588" marR="0" lvl="0" indent="-255588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s-E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Les precipitacions:</a:t>
            </a:r>
            <a:endParaRPr/>
          </a:p>
        </p:txBody>
      </p:sp>
      <p:sp>
        <p:nvSpPr>
          <p:cNvPr id="273" name="Google Shape;273;p10"/>
          <p:cNvSpPr txBox="1"/>
          <p:nvPr/>
        </p:nvSpPr>
        <p:spPr>
          <a:xfrm>
            <a:off x="3460767" y="5211389"/>
            <a:ext cx="163771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5588" marR="0" lvl="0" indent="-255588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lang="es-ES" sz="2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 vent:</a:t>
            </a:r>
            <a:endParaRPr sz="28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1491" y="3129818"/>
            <a:ext cx="444195" cy="444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3903" y="3710701"/>
            <a:ext cx="461783" cy="46178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"/>
          <p:cNvSpPr txBox="1"/>
          <p:nvPr/>
        </p:nvSpPr>
        <p:spPr>
          <a:xfrm>
            <a:off x="3551965" y="765671"/>
            <a:ext cx="57582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 indica el grau de calor o de fred que fa en un lloc.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3637633" y="3719988"/>
            <a:ext cx="3101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L’aigua que cau dels núvols</a:t>
            </a:r>
            <a:endParaRPr/>
          </a:p>
        </p:txBody>
      </p:sp>
      <p:pic>
        <p:nvPicPr>
          <p:cNvPr id="278" name="Google Shape;278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4465" y="4358993"/>
            <a:ext cx="415696" cy="53941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 txBox="1"/>
          <p:nvPr/>
        </p:nvSpPr>
        <p:spPr>
          <a:xfrm>
            <a:off x="6716605" y="3103991"/>
            <a:ext cx="895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Pluja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6716605" y="3719988"/>
            <a:ext cx="7050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Neu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6716605" y="4309172"/>
            <a:ext cx="14150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1800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Calamarsa</a:t>
            </a:r>
            <a:endParaRPr sz="1800" i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6584890" y="3111516"/>
            <a:ext cx="479969" cy="160751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6678" y="1456568"/>
            <a:ext cx="1524003" cy="152400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/>
          <p:nvPr/>
        </p:nvSpPr>
        <p:spPr>
          <a:xfrm>
            <a:off x="3743477" y="5775098"/>
            <a:ext cx="31018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 l’aire en moviment.</a:t>
            </a:r>
            <a:endParaRPr/>
          </a:p>
        </p:txBody>
      </p:sp>
      <p:pic>
        <p:nvPicPr>
          <p:cNvPr id="285" name="Google Shape;285;p10"/>
          <p:cNvPicPr preferRelativeResize="0"/>
          <p:nvPr/>
        </p:nvPicPr>
        <p:blipFill rotWithShape="1">
          <a:blip r:embed="rId8">
            <a:alphaModFix/>
          </a:blip>
          <a:srcRect r="47249"/>
          <a:stretch/>
        </p:blipFill>
        <p:spPr>
          <a:xfrm>
            <a:off x="5779569" y="1594119"/>
            <a:ext cx="371957" cy="705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6" name="Google Shape;286;p10"/>
          <p:cNvGrpSpPr/>
          <p:nvPr/>
        </p:nvGrpSpPr>
        <p:grpSpPr>
          <a:xfrm>
            <a:off x="8520968" y="1602819"/>
            <a:ext cx="487466" cy="697658"/>
            <a:chOff x="9407643" y="1203267"/>
            <a:chExt cx="811340" cy="1560281"/>
          </a:xfrm>
        </p:grpSpPr>
        <p:pic>
          <p:nvPicPr>
            <p:cNvPr id="287" name="Google Shape;287;p10"/>
            <p:cNvPicPr preferRelativeResize="0"/>
            <p:nvPr/>
          </p:nvPicPr>
          <p:blipFill rotWithShape="1">
            <a:blip r:embed="rId9">
              <a:alphaModFix/>
            </a:blip>
            <a:srcRect r="60898"/>
            <a:stretch/>
          </p:blipFill>
          <p:spPr>
            <a:xfrm>
              <a:off x="9407643" y="1203267"/>
              <a:ext cx="595925" cy="1524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10"/>
            <p:cNvPicPr preferRelativeResize="0"/>
            <p:nvPr/>
          </p:nvPicPr>
          <p:blipFill rotWithShape="1">
            <a:blip r:embed="rId10">
              <a:alphaModFix/>
            </a:blip>
            <a:srcRect l="38033" r="44511"/>
            <a:stretch/>
          </p:blipFill>
          <p:spPr>
            <a:xfrm rot="10800000">
              <a:off x="9953553" y="1239548"/>
              <a:ext cx="26543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9" name="Google Shape;289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080664" y="1572974"/>
            <a:ext cx="722993" cy="72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89633" y="1557081"/>
            <a:ext cx="789664" cy="78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943144" y="1452356"/>
            <a:ext cx="964227" cy="964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883802" y="1621851"/>
            <a:ext cx="658219" cy="65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579" y="5069937"/>
            <a:ext cx="747622" cy="74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1564942" y="681744"/>
            <a:ext cx="90621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PAISATGE</a:t>
            </a:r>
            <a:endParaRPr sz="8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869" y="4654814"/>
            <a:ext cx="1524132" cy="15241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3998" y="2352663"/>
            <a:ext cx="1524003" cy="1524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5220" y="4654943"/>
            <a:ext cx="1524003" cy="1524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87110" y="4654944"/>
            <a:ext cx="1524003" cy="1524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25220" y="2401410"/>
            <a:ext cx="1524003" cy="1524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7110" y="2450156"/>
            <a:ext cx="1524003" cy="152400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57555" y="3009948"/>
            <a:ext cx="261121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DEL PAISATGE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2781781" y="341193"/>
            <a:ext cx="600501" cy="629161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3301472" y="786964"/>
            <a:ext cx="26817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</a:t>
            </a:r>
            <a:r>
              <a:rPr lang="es-ES" sz="2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NATURALS</a:t>
            </a: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315736" y="4367682"/>
            <a:ext cx="2620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</a:t>
            </a:r>
            <a:r>
              <a:rPr lang="es-ES" sz="20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HUMANS</a:t>
            </a:r>
            <a:r>
              <a:rPr lang="es-E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093343" y="786964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107607" y="4435552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301471" y="1401113"/>
            <a:ext cx="29257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0013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troben a la natura</a:t>
            </a:r>
            <a:r>
              <a:rPr lang="es-E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672785" y="1416117"/>
            <a:ext cx="1666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-E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exemple</a:t>
            </a:r>
            <a:r>
              <a:rPr lang="es-E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8102498" y="505562"/>
            <a:ext cx="1903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vegetació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8100802" y="1458265"/>
            <a:ext cx="14108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L’aigua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8110165" y="2425458"/>
            <a:ext cx="14108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relleu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646602" y="506320"/>
            <a:ext cx="324980" cy="230647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7852590" y="511121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857710" y="1458265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7894369" y="2416527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3299094" y="5162368"/>
            <a:ext cx="336546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0013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Construïts per les humans.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169403" y="5173798"/>
            <a:ext cx="16368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exemple: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8115898" y="4255557"/>
            <a:ext cx="17516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carreteres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8114202" y="5208260"/>
            <a:ext cx="141083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cases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143193" y="6160963"/>
            <a:ext cx="21200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 de conreu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7674066" y="4277768"/>
            <a:ext cx="324980" cy="2306473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865990" y="4261116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871110" y="5208260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907769" y="6166522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3239" y="2335661"/>
            <a:ext cx="688598" cy="688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4079" y="1432726"/>
            <a:ext cx="538907" cy="53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02986" y="358727"/>
            <a:ext cx="647701" cy="64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32614" y="4072406"/>
            <a:ext cx="590551" cy="59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1831" y="5128585"/>
            <a:ext cx="604838" cy="604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6379" y="6025988"/>
            <a:ext cx="602108" cy="60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/>
          <p:nvPr/>
        </p:nvSpPr>
        <p:spPr>
          <a:xfrm>
            <a:off x="287958" y="295298"/>
            <a:ext cx="17408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RELLEU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2847536" y="2982460"/>
            <a:ext cx="2620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PLANA</a:t>
            </a: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559670" y="3050940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2960625" y="4908659"/>
            <a:ext cx="262037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COSTA</a:t>
            </a: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2713146" y="4990825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359654" y="726947"/>
            <a:ext cx="5108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Són formes diferents que hi ha en un terreny.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3733611" y="3051553"/>
            <a:ext cx="5599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Està format per extensions de terreny grans i llises</a:t>
            </a: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3789031" y="4999649"/>
            <a:ext cx="559997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formen les terres que hi ha a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 del mar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709755" y="3688609"/>
            <a:ext cx="12730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Poden ser.</a:t>
            </a:r>
            <a:endParaRPr/>
          </a:p>
        </p:txBody>
      </p:sp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5928" y="5490749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1" name="Google Shape;15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0625" y="1694527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0625" y="3548719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3" name="Google Shape;153;p4"/>
          <p:cNvSpPr txBox="1"/>
          <p:nvPr/>
        </p:nvSpPr>
        <p:spPr>
          <a:xfrm>
            <a:off x="2802717" y="1304154"/>
            <a:ext cx="17793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MUNTANYA.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544367" y="1312835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242492" y="1295473"/>
            <a:ext cx="36540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Són altes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elevacions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terreny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2217337" y="1250167"/>
            <a:ext cx="600501" cy="5401322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1-MUNTANYA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331713" y="955366"/>
            <a:ext cx="3668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Són altes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elevacions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terreny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59911" y="1504069"/>
            <a:ext cx="8116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Cim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8183" y="1580197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0396" y="4869824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90396" y="3312445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5"/>
          <p:cNvSpPr txBox="1"/>
          <p:nvPr/>
        </p:nvSpPr>
        <p:spPr>
          <a:xfrm>
            <a:off x="1081084" y="1491446"/>
            <a:ext cx="40458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 la part més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muntanya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46058" y="2906318"/>
            <a:ext cx="6350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Peu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1066796" y="2916053"/>
            <a:ext cx="404588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 la part més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baixa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muntanya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1523747" y="3709036"/>
            <a:ext cx="48970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Conjunts de muntanyes semblants entre si.</a:t>
            </a:r>
            <a:endParaRPr/>
          </a:p>
        </p:txBody>
      </p:sp>
      <p:sp>
        <p:nvSpPr>
          <p:cNvPr id="173" name="Google Shape;173;p5"/>
          <p:cNvSpPr txBox="1"/>
          <p:nvPr/>
        </p:nvSpPr>
        <p:spPr>
          <a:xfrm>
            <a:off x="559911" y="2151559"/>
            <a:ext cx="11857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Vessants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1523747" y="2175211"/>
            <a:ext cx="31286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El costats de la muntanya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560323" y="3709025"/>
            <a:ext cx="135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Serralada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 txBox="1"/>
          <p:nvPr/>
        </p:nvSpPr>
        <p:spPr>
          <a:xfrm>
            <a:off x="432597" y="5529316"/>
            <a:ext cx="11996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Valls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973388" y="5517985"/>
            <a:ext cx="4765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És el terreny que s’obren entre muntanyes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7483950" y="1414894"/>
            <a:ext cx="4765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Neixen a dalt de les muntanyes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5922756" y="1508855"/>
            <a:ext cx="201289" cy="180981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5922756" y="2767377"/>
            <a:ext cx="201289" cy="180981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5"/>
          <p:cNvCxnSpPr/>
          <p:nvPr/>
        </p:nvCxnSpPr>
        <p:spPr>
          <a:xfrm>
            <a:off x="4957763" y="2300197"/>
            <a:ext cx="6143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82" name="Google Shape;182;p5"/>
          <p:cNvCxnSpPr/>
          <p:nvPr/>
        </p:nvCxnSpPr>
        <p:spPr>
          <a:xfrm>
            <a:off x="6473858" y="2300197"/>
            <a:ext cx="614362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83" name="Google Shape;183;p5"/>
          <p:cNvSpPr txBox="1"/>
          <p:nvPr/>
        </p:nvSpPr>
        <p:spPr>
          <a:xfrm>
            <a:off x="6969437" y="1414894"/>
            <a:ext cx="8116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Riu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"/>
          <p:cNvSpPr txBox="1"/>
          <p:nvPr/>
        </p:nvSpPr>
        <p:spPr>
          <a:xfrm>
            <a:off x="410969" y="569515"/>
            <a:ext cx="30025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2-PLANA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573934" y="1535460"/>
            <a:ext cx="45866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Són  extensions de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terreny grans i llises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559911" y="3722140"/>
            <a:ext cx="963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Turons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1344329" y="3723372"/>
            <a:ext cx="46269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muntanyes baixes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de cimes arrodonits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6232155" y="3717015"/>
            <a:ext cx="9638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Altiplà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6946601" y="3726812"/>
            <a:ext cx="48737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Plana que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s’eleva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sobre les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 del costat</a:t>
            </a:r>
            <a:endParaRPr sz="2000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" name="Google Shape;196;p6"/>
          <p:cNvGrpSpPr/>
          <p:nvPr/>
        </p:nvGrpSpPr>
        <p:grpSpPr>
          <a:xfrm>
            <a:off x="1593022" y="4182180"/>
            <a:ext cx="1080000" cy="1080000"/>
            <a:chOff x="6631134" y="1753011"/>
            <a:chExt cx="3524248" cy="3524248"/>
          </a:xfrm>
        </p:grpSpPr>
        <p:pic>
          <p:nvPicPr>
            <p:cNvPr id="197" name="Google Shape;197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31134" y="1753011"/>
              <a:ext cx="3524248" cy="3524248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198" name="Google Shape;198;p6"/>
            <p:cNvPicPr preferRelativeResize="0"/>
            <p:nvPr/>
          </p:nvPicPr>
          <p:blipFill rotWithShape="1">
            <a:blip r:embed="rId4">
              <a:alphaModFix/>
            </a:blip>
            <a:srcRect l="19599" t="32426" r="13053" b="33897"/>
            <a:stretch/>
          </p:blipFill>
          <p:spPr>
            <a:xfrm>
              <a:off x="6730712" y="2992582"/>
              <a:ext cx="3325091" cy="411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/>
            <p:cNvPicPr preferRelativeResize="0"/>
            <p:nvPr/>
          </p:nvPicPr>
          <p:blipFill rotWithShape="1">
            <a:blip r:embed="rId5">
              <a:alphaModFix/>
            </a:blip>
            <a:srcRect t="44017" r="66044" b="41044"/>
            <a:stretch/>
          </p:blipFill>
          <p:spPr>
            <a:xfrm>
              <a:off x="7581905" y="3141061"/>
              <a:ext cx="1196684" cy="526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59091" y="2872655"/>
              <a:ext cx="779323" cy="37840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Google Shape;201;p6"/>
          <p:cNvSpPr txBox="1"/>
          <p:nvPr/>
        </p:nvSpPr>
        <p:spPr>
          <a:xfrm>
            <a:off x="559911" y="5819392"/>
            <a:ext cx="12778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Depressió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1648431" y="5829189"/>
            <a:ext cx="64376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Terres situada a menys altitud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les terres del voltant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p6"/>
          <p:cNvCxnSpPr/>
          <p:nvPr/>
        </p:nvCxnSpPr>
        <p:spPr>
          <a:xfrm>
            <a:off x="2022764" y="4284257"/>
            <a:ext cx="240029" cy="1727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204" name="Google Shape;204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8021" y="5547687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5991" y="4149606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06" name="Google Shape;206;p6"/>
          <p:cNvCxnSpPr/>
          <p:nvPr/>
        </p:nvCxnSpPr>
        <p:spPr>
          <a:xfrm>
            <a:off x="7248572" y="4153320"/>
            <a:ext cx="240029" cy="172796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6"/>
          <p:cNvCxnSpPr/>
          <p:nvPr/>
        </p:nvCxnSpPr>
        <p:spPr>
          <a:xfrm rot="10800000">
            <a:off x="8488021" y="6315075"/>
            <a:ext cx="0" cy="477998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8" name="Google Shape;208;p6"/>
          <p:cNvSpPr txBox="1"/>
          <p:nvPr/>
        </p:nvSpPr>
        <p:spPr>
          <a:xfrm>
            <a:off x="573934" y="2769114"/>
            <a:ext cx="82237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l’hivern són fredes i l’estius són força elevedes. A l’hivern es formin </a:t>
            </a:r>
            <a:r>
              <a:rPr lang="es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boires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09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488021" y="2401366"/>
            <a:ext cx="1080000" cy="108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0" name="Google Shape;210;p6"/>
          <p:cNvPicPr preferRelativeResize="0"/>
          <p:nvPr/>
        </p:nvPicPr>
        <p:blipFill rotWithShape="1">
          <a:blip r:embed="rId10">
            <a:alphaModFix/>
          </a:blip>
          <a:srcRect r="4799"/>
          <a:stretch/>
        </p:blipFill>
        <p:spPr>
          <a:xfrm>
            <a:off x="4765791" y="978431"/>
            <a:ext cx="2550214" cy="167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/>
        </p:nvSpPr>
        <p:spPr>
          <a:xfrm>
            <a:off x="353817" y="455211"/>
            <a:ext cx="30025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3-COSTA</a:t>
            </a:r>
            <a:endParaRPr/>
          </a:p>
        </p:txBody>
      </p:sp>
      <p:sp>
        <p:nvSpPr>
          <p:cNvPr id="218" name="Google Shape;218;p7"/>
          <p:cNvSpPr txBox="1"/>
          <p:nvPr/>
        </p:nvSpPr>
        <p:spPr>
          <a:xfrm>
            <a:off x="331713" y="1298270"/>
            <a:ext cx="36682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Terreny que hi ha a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 del mar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407939" y="4173148"/>
            <a:ext cx="2966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 dos paissatges de costa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3885000" y="2145074"/>
            <a:ext cx="1903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platja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3935394" y="4237334"/>
            <a:ext cx="20291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 penya-segats</a:t>
            </a:r>
            <a:endParaRPr sz="2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3492733" y="2145074"/>
            <a:ext cx="346968" cy="4456258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7"/>
          <p:cNvSpPr txBox="1"/>
          <p:nvPr/>
        </p:nvSpPr>
        <p:spPr>
          <a:xfrm>
            <a:off x="3635092" y="2150633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3719598" y="4228403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4949951" y="2154005"/>
            <a:ext cx="46523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Extensions planes de sorra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pedres.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 txBox="1"/>
          <p:nvPr/>
        </p:nvSpPr>
        <p:spPr>
          <a:xfrm>
            <a:off x="3885948" y="4646375"/>
            <a:ext cx="46523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Muntanyes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situades a </a:t>
            </a: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tocar del mar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3369" y="2631264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9965" y="5064347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/>
          <p:nvPr/>
        </p:nvSpPr>
        <p:spPr>
          <a:xfrm>
            <a:off x="487853" y="4652788"/>
            <a:ext cx="7041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CAP: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 txBox="1"/>
          <p:nvPr/>
        </p:nvSpPr>
        <p:spPr>
          <a:xfrm>
            <a:off x="1073137" y="4652788"/>
            <a:ext cx="307570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Terra que entra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endins.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540" y="5180382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8" name="Google Shape;238;p8"/>
          <p:cNvSpPr txBox="1"/>
          <p:nvPr/>
        </p:nvSpPr>
        <p:spPr>
          <a:xfrm>
            <a:off x="251093" y="497306"/>
            <a:ext cx="57340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COSTA PRESENTA FORMES DE RELLEU DIVERSES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487853" y="2513106"/>
            <a:ext cx="8346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GOLF: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8"/>
          <p:cNvSpPr txBox="1"/>
          <p:nvPr/>
        </p:nvSpPr>
        <p:spPr>
          <a:xfrm>
            <a:off x="1156267" y="2513106"/>
            <a:ext cx="36235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Entrant del mar </a:t>
            </a: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dins de la terra.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9540" y="3030133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8"/>
          <p:cNvSpPr/>
          <p:nvPr/>
        </p:nvSpPr>
        <p:spPr>
          <a:xfrm>
            <a:off x="4641269" y="1282824"/>
            <a:ext cx="388458" cy="293792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5137704" y="1361708"/>
            <a:ext cx="190389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Golf petit: </a:t>
            </a:r>
            <a:r>
              <a:rPr lang="es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CALA</a:t>
            </a:r>
            <a:endParaRPr sz="20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4887796" y="1367267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5137704" y="3750872"/>
            <a:ext cx="228214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Golf gran: </a:t>
            </a:r>
            <a:r>
              <a:rPr lang="es-ES" sz="20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BADIA</a:t>
            </a:r>
            <a:endParaRPr sz="2000" b="1" i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8"/>
          <p:cNvSpPr txBox="1"/>
          <p:nvPr/>
        </p:nvSpPr>
        <p:spPr>
          <a:xfrm>
            <a:off x="4887796" y="3756431"/>
            <a:ext cx="41625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050" y="903402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13050" y="3212788"/>
            <a:ext cx="1440000" cy="144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9" name="Google Shape;2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"/>
          <p:cNvSpPr txBox="1"/>
          <p:nvPr/>
        </p:nvSpPr>
        <p:spPr>
          <a:xfrm>
            <a:off x="654107" y="3308897"/>
            <a:ext cx="7041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ILLA: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1239391" y="3308897"/>
            <a:ext cx="402533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Porció de terra envoltada d’aigua.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523586" y="700059"/>
            <a:ext cx="172018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PENÍNSULA: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2012389" y="678010"/>
            <a:ext cx="78520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Porció de terra envoltada d’aigua, menys per un, que s’anomena istme.</a:t>
            </a:r>
            <a:endParaRPr sz="16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0991" y="1414429"/>
            <a:ext cx="1620000" cy="162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90991" y="3983475"/>
            <a:ext cx="1620000" cy="162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212" y="6422784"/>
            <a:ext cx="1142998" cy="2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18820" y="185197"/>
            <a:ext cx="1262238" cy="70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Panorámica</PresentationFormat>
  <Paragraphs>95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2</cp:revision>
  <dcterms:created xsi:type="dcterms:W3CDTF">2019-11-23T11:05:03Z</dcterms:created>
  <dcterms:modified xsi:type="dcterms:W3CDTF">2026-02-18T07:00:47Z</dcterms:modified>
</cp:coreProperties>
</file>