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74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9CZSEGrRRaT+pNDl6t0jTA==" hashData="ulTMIE89TSy3D/z7DAaAEWdzIG9mdfHJQ0dHYCxIgsboa9pcJ2wjAQ+19EuViEJ4Weg6GkHopq1/4phlaypxL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7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41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9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78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78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18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48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99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43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52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21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49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12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microsoft.com/office/2007/relationships/hdphoto" Target="../media/hdphoto9.wdp"/><Relationship Id="rId5" Type="http://schemas.openxmlformats.org/officeDocument/2006/relationships/image" Target="../media/image61.png"/><Relationship Id="rId15" Type="http://schemas.microsoft.com/office/2007/relationships/hdphoto" Target="../media/hdphoto10.wdp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1.wdp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71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8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7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2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78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20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4.pn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png"/><Relationship Id="rId1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7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4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9.png"/><Relationship Id="rId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openxmlformats.org/officeDocument/2006/relationships/image" Target="../media/image44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microsoft.com/office/2007/relationships/hdphoto" Target="../media/hdphoto5.wdp"/><Relationship Id="rId5" Type="http://schemas.openxmlformats.org/officeDocument/2006/relationships/image" Target="../media/image45.png"/><Relationship Id="rId1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openxmlformats.org/officeDocument/2006/relationships/image" Target="../media/image8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57.png"/><Relationship Id="rId5" Type="http://schemas.openxmlformats.org/officeDocument/2006/relationships/image" Target="../media/image55.png"/><Relationship Id="rId10" Type="http://schemas.openxmlformats.org/officeDocument/2006/relationships/image" Target="../media/image23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9635">
            <a:off x="3566832" y="1864581"/>
            <a:ext cx="4762500" cy="476250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233582" y="2659078"/>
            <a:ext cx="3364006" cy="3281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07996" y="1622100"/>
            <a:ext cx="614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LA </a:t>
            </a:r>
            <a:r>
              <a:rPr lang="es-ES" sz="2800" dirty="0" smtClean="0"/>
              <a:t>ATMÓSFERA ES </a:t>
            </a:r>
            <a:r>
              <a:rPr lang="es-ES" sz="2800" dirty="0" smtClean="0"/>
              <a:t>UNA CAPA </a:t>
            </a:r>
            <a:r>
              <a:rPr lang="es-ES" sz="2800" dirty="0" smtClean="0"/>
              <a:t>GASEOSA</a:t>
            </a:r>
            <a:endParaRPr lang="es-ES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304841" y="2397468"/>
            <a:ext cx="3887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QUE </a:t>
            </a:r>
            <a:r>
              <a:rPr lang="es-ES" sz="2800" dirty="0" smtClean="0"/>
              <a:t>RODEA </a:t>
            </a:r>
            <a:r>
              <a:rPr lang="es-ES" sz="2800" dirty="0" smtClean="0"/>
              <a:t>LA </a:t>
            </a:r>
            <a:r>
              <a:rPr lang="es-ES" sz="2800" dirty="0" smtClean="0"/>
              <a:t>TIERRA.</a:t>
            </a:r>
            <a:endParaRPr lang="es-ES" sz="2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233582" y="453183"/>
            <a:ext cx="397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0070C0"/>
                </a:solidFill>
              </a:rPr>
              <a:t>ATMÓSFERA</a:t>
            </a:r>
            <a:endParaRPr lang="es-E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45307" y="3221980"/>
            <a:ext cx="281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ZONAS FRÍAS</a:t>
            </a:r>
            <a:endParaRPr lang="es-ES" sz="5400" b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39625" y="4023079"/>
            <a:ext cx="7025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u="sng" dirty="0" smtClean="0"/>
              <a:t>NO</a:t>
            </a:r>
            <a:r>
              <a:rPr lang="es-ES" sz="2000" dirty="0" smtClean="0"/>
              <a:t>  </a:t>
            </a:r>
            <a:r>
              <a:rPr lang="es-ES" sz="2000" dirty="0" smtClean="0"/>
              <a:t>HAY </a:t>
            </a:r>
            <a:r>
              <a:rPr lang="es-ES" sz="2000" b="1" i="1" u="sng" dirty="0" smtClean="0"/>
              <a:t>VEGETACIÓN</a:t>
            </a:r>
            <a:r>
              <a:rPr lang="es-ES" sz="2000" dirty="0" smtClean="0"/>
              <a:t>.  </a:t>
            </a:r>
            <a:r>
              <a:rPr lang="es-ES" sz="2000" dirty="0" smtClean="0"/>
              <a:t>EL </a:t>
            </a:r>
            <a:r>
              <a:rPr lang="es-ES" sz="2000" b="1" i="1" u="sng" dirty="0" smtClean="0"/>
              <a:t>PAISAJE</a:t>
            </a:r>
            <a:r>
              <a:rPr lang="es-ES" sz="2000" dirty="0" smtClean="0"/>
              <a:t>  ESTÁ  </a:t>
            </a:r>
            <a:r>
              <a:rPr lang="es-ES" sz="2000" b="1" i="1" u="sng" dirty="0" smtClean="0"/>
              <a:t>CUBIERTO  </a:t>
            </a:r>
            <a:r>
              <a:rPr lang="es-ES" sz="2000" b="1" i="1" u="sng" dirty="0" smtClean="0"/>
              <a:t>DE  </a:t>
            </a:r>
            <a:r>
              <a:rPr lang="es-ES" sz="2000" b="1" i="1" u="sng" dirty="0" smtClean="0"/>
              <a:t>HIELO</a:t>
            </a:r>
            <a:r>
              <a:rPr lang="es-ES" sz="2000" dirty="0" smtClean="0"/>
              <a:t>. </a:t>
            </a:r>
            <a:endParaRPr lang="es-ES" sz="4400" b="1" i="1" u="sng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949676" y="573453"/>
            <a:ext cx="645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b="1" i="1" u="sng" dirty="0" smtClean="0"/>
              <a:t>LLUEVE</a:t>
            </a:r>
            <a:r>
              <a:rPr lang="es-ES" b="1" i="1" u="sng" dirty="0" smtClean="0"/>
              <a:t>  POCO</a:t>
            </a:r>
            <a:r>
              <a:rPr lang="es-ES" b="1" i="1" dirty="0" smtClean="0"/>
              <a:t> </a:t>
            </a:r>
            <a:r>
              <a:rPr lang="es-ES" dirty="0" smtClean="0"/>
              <a:t> </a:t>
            </a:r>
            <a:r>
              <a:rPr lang="es-ES" dirty="0"/>
              <a:t>Y</a:t>
            </a:r>
            <a:r>
              <a:rPr lang="es-ES" dirty="0" smtClean="0"/>
              <a:t>  </a:t>
            </a:r>
            <a:r>
              <a:rPr lang="es-ES" dirty="0" smtClean="0"/>
              <a:t>C</a:t>
            </a:r>
            <a:r>
              <a:rPr lang="es-ES" dirty="0" smtClean="0"/>
              <a:t>UANDO  LO  FA HACE  ES EN FORMA DE  </a:t>
            </a:r>
            <a:r>
              <a:rPr lang="es-ES" b="1" i="1" u="sng" dirty="0" smtClean="0"/>
              <a:t>NIEVE.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8" name="Abrir llave 27"/>
          <p:cNvSpPr/>
          <p:nvPr/>
        </p:nvSpPr>
        <p:spPr>
          <a:xfrm>
            <a:off x="3292113" y="430655"/>
            <a:ext cx="548639" cy="61090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12" y="1888085"/>
            <a:ext cx="1060870" cy="106087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69" y="4423189"/>
            <a:ext cx="1205455" cy="120545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45556" y="3741842"/>
            <a:ext cx="2646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u="sng" dirty="0" smtClean="0"/>
              <a:t>TEMPERATURAS</a:t>
            </a:r>
            <a:r>
              <a:rPr lang="es-ES" b="1" i="1" dirty="0" smtClean="0"/>
              <a:t> </a:t>
            </a:r>
            <a:r>
              <a:rPr lang="es-ES" b="1" i="1" u="sng" dirty="0" smtClean="0">
                <a:solidFill>
                  <a:srgbClr val="0070C0"/>
                </a:solidFill>
              </a:rPr>
              <a:t>BAJAS</a:t>
            </a:r>
            <a:r>
              <a:rPr lang="es-ES" b="1" i="1" u="sng" dirty="0" smtClean="0"/>
              <a:t>           </a:t>
            </a:r>
            <a:r>
              <a:rPr lang="es-ES" i="1" dirty="0" smtClean="0"/>
              <a:t> TODO EL AÑO</a:t>
            </a:r>
            <a:endParaRPr lang="es-ES" i="1" dirty="0"/>
          </a:p>
        </p:txBody>
      </p:sp>
      <p:sp>
        <p:nvSpPr>
          <p:cNvPr id="14" name="Flecha derecha 13"/>
          <p:cNvSpPr/>
          <p:nvPr/>
        </p:nvSpPr>
        <p:spPr>
          <a:xfrm>
            <a:off x="6272294" y="16642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2" name="Grupo 31"/>
          <p:cNvGrpSpPr/>
          <p:nvPr/>
        </p:nvGrpSpPr>
        <p:grpSpPr>
          <a:xfrm>
            <a:off x="4483105" y="1323558"/>
            <a:ext cx="1524003" cy="1524003"/>
            <a:chOff x="4369334" y="1311982"/>
            <a:chExt cx="1524003" cy="1524003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9334" y="1311982"/>
              <a:ext cx="1524003" cy="152400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1444" y1="70572" x2="90736" y2="21526"/>
                          <a14:foregroundMark x1="11444" y1="74387" x2="92643" y2="70572"/>
                          <a14:foregroundMark x1="92643" y1="31063" x2="94550" y2="72480"/>
                          <a14:foregroundMark x1="19074" y1="76294" x2="86921" y2="460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688" y="1597750"/>
              <a:ext cx="442983" cy="442983"/>
            </a:xfrm>
            <a:prstGeom prst="rect">
              <a:avLst/>
            </a:prstGeom>
          </p:spPr>
        </p:pic>
      </p:grpSp>
      <p:grpSp>
        <p:nvGrpSpPr>
          <p:cNvPr id="33" name="Grupo 32"/>
          <p:cNvGrpSpPr/>
          <p:nvPr/>
        </p:nvGrpSpPr>
        <p:grpSpPr>
          <a:xfrm>
            <a:off x="7694811" y="1323558"/>
            <a:ext cx="1524003" cy="1524003"/>
            <a:chOff x="7694811" y="1323558"/>
            <a:chExt cx="1524003" cy="1524003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11" y="1323558"/>
              <a:ext cx="1524003" cy="152400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6730" l="0" r="100000">
                          <a14:foregroundMark x1="5722" y1="76022" x2="95095" y2="24523"/>
                          <a14:foregroundMark x1="10082" y1="72752" x2="95095" y2="72752"/>
                          <a14:foregroundMark x1="94005" y1="28883" x2="94005" y2="71662"/>
                          <a14:foregroundMark x1="12262" y1="74932" x2="92916" y2="46322"/>
                          <a14:foregroundMark x1="87466" y1="36512" x2="6812" y2="71662"/>
                          <a14:foregroundMark x1="23161" y1="76022" x2="90736" y2="59673"/>
                          <a14:foregroundMark x1="90736" y1="32153" x2="88556" y2="683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553" y="1402573"/>
              <a:ext cx="729687" cy="729687"/>
            </a:xfrm>
            <a:prstGeom prst="rect">
              <a:avLst/>
            </a:prstGeom>
          </p:spPr>
        </p:pic>
      </p:grpSp>
      <p:grpSp>
        <p:nvGrpSpPr>
          <p:cNvPr id="34" name="Grupo 33"/>
          <p:cNvGrpSpPr/>
          <p:nvPr/>
        </p:nvGrpSpPr>
        <p:grpSpPr>
          <a:xfrm>
            <a:off x="4258412" y="4420676"/>
            <a:ext cx="2013882" cy="2356061"/>
            <a:chOff x="4258412" y="4420676"/>
            <a:chExt cx="2013882" cy="2356061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105" y="4794420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" name="Multiplicar 25"/>
            <p:cNvSpPr/>
            <p:nvPr/>
          </p:nvSpPr>
          <p:spPr>
            <a:xfrm>
              <a:off x="4258412" y="4420676"/>
              <a:ext cx="2013882" cy="2356061"/>
            </a:xfrm>
            <a:prstGeom prst="mathMultiply">
              <a:avLst>
                <a:gd name="adj1" fmla="val 618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7695045" y="4794420"/>
            <a:ext cx="1524003" cy="1613396"/>
            <a:chOff x="7695045" y="4794420"/>
            <a:chExt cx="1524003" cy="1613396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045" y="4794420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8964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0576" y="5781580"/>
              <a:ext cx="626236" cy="626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86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28" grpId="0" animBg="1"/>
      <p:bldP spid="11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215640" y="2628265"/>
            <a:ext cx="6454140" cy="853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8000" dirty="0" smtClean="0">
                <a:solidFill>
                  <a:srgbClr val="002060"/>
                </a:solidFill>
              </a:rPr>
              <a:t>CUESTIONARIO</a:t>
            </a:r>
            <a:endParaRPr lang="ca-ES" sz="8000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54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9635">
            <a:off x="5944294" y="606357"/>
            <a:ext cx="4762500" cy="47625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56986" y="5142488"/>
            <a:ext cx="3095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3. </a:t>
            </a:r>
            <a:r>
              <a:rPr lang="es-ES" sz="2800" b="1" i="1" dirty="0">
                <a:solidFill>
                  <a:srgbClr val="00B0F0"/>
                </a:solidFill>
              </a:rPr>
              <a:t>CAPA </a:t>
            </a:r>
            <a:r>
              <a:rPr lang="es-ES" sz="2800" b="1" i="1" dirty="0" smtClean="0">
                <a:solidFill>
                  <a:srgbClr val="00B0F0"/>
                </a:solidFill>
              </a:rPr>
              <a:t>GASEOSA.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2950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es-ES" sz="2800" b="1" i="1" dirty="0">
                <a:solidFill>
                  <a:srgbClr val="00B0F0"/>
                </a:solidFill>
              </a:rPr>
              <a:t>CAPA </a:t>
            </a:r>
            <a:r>
              <a:rPr lang="es-ES" sz="2800" b="1" i="1" dirty="0" smtClean="0">
                <a:solidFill>
                  <a:srgbClr val="00B0F0"/>
                </a:solidFill>
              </a:rPr>
              <a:t>LÍQUIDA.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2783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CAPA </a:t>
            </a:r>
            <a:r>
              <a:rPr lang="ca-ES" sz="2800" b="1" i="1" dirty="0" smtClean="0">
                <a:solidFill>
                  <a:srgbClr val="00B0F0"/>
                </a:solidFill>
              </a:rPr>
              <a:t>SÓLIDA.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27075" y="5200229"/>
            <a:ext cx="4610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i="1" dirty="0">
                <a:solidFill>
                  <a:srgbClr val="00B0F0"/>
                </a:solidFill>
              </a:rPr>
              <a:t>CAPA </a:t>
            </a:r>
            <a:r>
              <a:rPr lang="es-ES" sz="4800" b="1" i="1" dirty="0" smtClean="0">
                <a:solidFill>
                  <a:srgbClr val="00B0F0"/>
                </a:solidFill>
              </a:rPr>
              <a:t>GASEOSA</a:t>
            </a:r>
            <a:endParaRPr lang="es-ES" sz="4800" dirty="0">
              <a:solidFill>
                <a:srgbClr val="FF000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b="1" i="1" dirty="0" smtClean="0">
                <a:solidFill>
                  <a:srgbClr val="0070C0"/>
                </a:solidFill>
              </a:rPr>
              <a:t>¿QUÉ  ES  </a:t>
            </a:r>
            <a:r>
              <a:rPr lang="ca-ES" b="1" i="1" u="sng" dirty="0" smtClean="0">
                <a:solidFill>
                  <a:srgbClr val="0070C0"/>
                </a:solidFill>
              </a:rPr>
              <a:t>LA  ATMÓSFERA</a:t>
            </a:r>
            <a:r>
              <a:rPr lang="ca-ES" dirty="0" smtClean="0">
                <a:solidFill>
                  <a:srgbClr val="0070C0"/>
                </a:solidFill>
              </a:rPr>
              <a:t>?</a:t>
            </a:r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3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090141"/>
            <a:ext cx="1075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es-ES" sz="2800" b="1" i="1" dirty="0" smtClean="0">
                <a:solidFill>
                  <a:srgbClr val="00B0F0"/>
                </a:solidFill>
              </a:rPr>
              <a:t>SÍ.</a:t>
            </a:r>
            <a:endParaRPr lang="es-ES" sz="2800" b="1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46652"/>
            <a:ext cx="10515600" cy="1325563"/>
          </a:xfrm>
        </p:spPr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4439596"/>
            <a:ext cx="1283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NO.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00800" y="5393097"/>
            <a:ext cx="3680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00B0F0"/>
                </a:solidFill>
              </a:rPr>
              <a:t>           SÍ</a:t>
            </a:r>
            <a:endParaRPr lang="es-ES" sz="4400" b="1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4" y="1689880"/>
            <a:ext cx="8374725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¿LA ATMÓSFERA ES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IMPORTANTE PARA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LA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VIDA</a:t>
            </a:r>
            <a:r>
              <a:rPr lang="ca-ES" sz="3200" dirty="0" smtClean="0">
                <a:solidFill>
                  <a:srgbClr val="0070C0"/>
                </a:solidFill>
              </a:rPr>
              <a:t>?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9635">
            <a:off x="6609293" y="2510366"/>
            <a:ext cx="2800869" cy="28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270540"/>
            <a:ext cx="1075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SÍ.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849423"/>
            <a:ext cx="1283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NO.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96938" y="5006425"/>
            <a:ext cx="41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F0"/>
                </a:solidFill>
              </a:rPr>
              <a:t>SÍ</a:t>
            </a:r>
            <a:endParaRPr lang="es-ES" sz="4800" b="1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838199" y="1756605"/>
            <a:ext cx="8139545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¿LA ATMÓSFERA TIENE </a:t>
            </a:r>
            <a:r>
              <a:rPr lang="ca-ES" sz="3200" b="1" i="1" dirty="0" smtClean="0">
                <a:solidFill>
                  <a:srgbClr val="0070C0"/>
                </a:solidFill>
              </a:rPr>
              <a:t>AIRE </a:t>
            </a:r>
            <a:r>
              <a:rPr lang="ca-ES" sz="3200" b="1" i="1" dirty="0" smtClean="0">
                <a:solidFill>
                  <a:srgbClr val="0070C0"/>
                </a:solidFill>
              </a:rPr>
              <a:t>PARA </a:t>
            </a:r>
            <a:r>
              <a:rPr lang="ca-ES" sz="3200" b="1" i="1" dirty="0" smtClean="0">
                <a:solidFill>
                  <a:srgbClr val="0070C0"/>
                </a:solidFill>
              </a:rPr>
              <a:t>RESPIRAR? 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316" y="2207655"/>
            <a:ext cx="2397596" cy="239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733603"/>
            <a:ext cx="6701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b="1" i="1" dirty="0" smtClean="0"/>
              <a:t>.</a:t>
            </a:r>
            <a:r>
              <a:rPr lang="ca-ES" sz="2800" i="1" dirty="0" smtClean="0">
                <a:solidFill>
                  <a:srgbClr val="00B0F0"/>
                </a:solidFill>
              </a:rPr>
              <a:t> </a:t>
            </a:r>
            <a:r>
              <a:rPr lang="es-ES" sz="2800" dirty="0" smtClean="0"/>
              <a:t>Detiene los </a:t>
            </a:r>
            <a:r>
              <a:rPr lang="es-ES" sz="2800" i="1" dirty="0" smtClean="0">
                <a:solidFill>
                  <a:srgbClr val="00B0F0"/>
                </a:solidFill>
              </a:rPr>
              <a:t>rayos</a:t>
            </a:r>
            <a:r>
              <a:rPr lang="es-ES" sz="2800" dirty="0" smtClean="0"/>
              <a:t> </a:t>
            </a:r>
            <a:r>
              <a:rPr lang="es-ES" sz="2800" dirty="0"/>
              <a:t>de Sol que </a:t>
            </a:r>
            <a:r>
              <a:rPr lang="es-ES" sz="2800" i="1" dirty="0" smtClean="0">
                <a:solidFill>
                  <a:srgbClr val="00B0F0"/>
                </a:solidFill>
              </a:rPr>
              <a:t>hacen daño</a:t>
            </a:r>
            <a:r>
              <a:rPr lang="ca-ES" sz="2800" i="1" dirty="0" smtClean="0">
                <a:solidFill>
                  <a:srgbClr val="00B0F0"/>
                </a:solidFill>
              </a:rPr>
              <a:t>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22903"/>
            <a:ext cx="9768840" cy="921845"/>
          </a:xfrm>
        </p:spPr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CUESTIONARIO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34248" y="4063721"/>
            <a:ext cx="72448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i="1" u="sng" dirty="0" smtClean="0">
                <a:solidFill>
                  <a:srgbClr val="00B0F0"/>
                </a:solidFill>
              </a:rPr>
              <a:t>NO</a:t>
            </a:r>
            <a:r>
              <a:rPr lang="ca-ES" sz="2800" i="1" dirty="0" smtClean="0">
                <a:solidFill>
                  <a:srgbClr val="00B0F0"/>
                </a:solidFill>
              </a:rPr>
              <a:t> </a:t>
            </a:r>
            <a:r>
              <a:rPr lang="es-ES" sz="2800" dirty="0" smtClean="0"/>
              <a:t>Detiene los </a:t>
            </a:r>
            <a:r>
              <a:rPr lang="es-ES" sz="2800" i="1" dirty="0" smtClean="0">
                <a:solidFill>
                  <a:srgbClr val="00B0F0"/>
                </a:solidFill>
              </a:rPr>
              <a:t>rayos</a:t>
            </a:r>
            <a:r>
              <a:rPr lang="es-ES" sz="2800" dirty="0" smtClean="0"/>
              <a:t> </a:t>
            </a:r>
            <a:r>
              <a:rPr lang="es-ES" sz="2800" dirty="0"/>
              <a:t>de Sol que </a:t>
            </a:r>
            <a:r>
              <a:rPr lang="es-ES" sz="2800" i="1" dirty="0" smtClean="0">
                <a:solidFill>
                  <a:srgbClr val="00B0F0"/>
                </a:solidFill>
              </a:rPr>
              <a:t>hacen</a:t>
            </a:r>
            <a:r>
              <a:rPr lang="es-ES" sz="2800" i="1" dirty="0" smtClean="0">
                <a:solidFill>
                  <a:srgbClr val="00B0F0"/>
                </a:solidFill>
              </a:rPr>
              <a:t> daño.</a:t>
            </a:r>
            <a:endParaRPr lang="es-ES" sz="2800" i="1" dirty="0" smtClean="0">
              <a:solidFill>
                <a:srgbClr val="00B0F0"/>
              </a:solidFill>
            </a:endParaRPr>
          </a:p>
          <a:p>
            <a:pPr marL="174625"/>
            <a:r>
              <a:rPr lang="ca-ES" sz="2800" i="1" dirty="0" smtClean="0">
                <a:solidFill>
                  <a:srgbClr val="00B0F0"/>
                </a:solidFill>
              </a:rPr>
              <a:t> 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962548" y="1547627"/>
            <a:ext cx="6427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 smtClean="0">
                <a:solidFill>
                  <a:srgbClr val="0070C0"/>
                </a:solidFill>
              </a:rPr>
              <a:t>L</a:t>
            </a:r>
            <a:r>
              <a:rPr lang="es-ES" sz="3200" i="1" dirty="0">
                <a:solidFill>
                  <a:srgbClr val="0070C0"/>
                </a:solidFill>
              </a:rPr>
              <a:t>A</a:t>
            </a:r>
            <a:r>
              <a:rPr lang="es-ES" sz="3200" i="1" dirty="0" smtClean="0">
                <a:solidFill>
                  <a:srgbClr val="0070C0"/>
                </a:solidFill>
              </a:rPr>
              <a:t> ATMÓSFERA...</a:t>
            </a:r>
            <a:endParaRPr lang="es-ES" sz="3200" i="1" dirty="0" smtClean="0">
              <a:solidFill>
                <a:srgbClr val="0070C0"/>
              </a:solidFill>
              <a:latin typeface="+mj-lt"/>
            </a:endParaRPr>
          </a:p>
          <a:p>
            <a:endParaRPr lang="es-ES" sz="3200" b="1" i="1" dirty="0" smtClean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043" y="4727144"/>
            <a:ext cx="1464748" cy="145620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71" y="3963930"/>
            <a:ext cx="722990" cy="72299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90" y="4516132"/>
            <a:ext cx="676704" cy="67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388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</a:t>
            </a:r>
            <a:r>
              <a:rPr lang="ca-ES" sz="2800" b="1" i="1" dirty="0" smtClean="0"/>
              <a:t>. </a:t>
            </a:r>
            <a:r>
              <a:rPr lang="es-ES" sz="2800" b="1" i="1" dirty="0" smtClean="0">
                <a:solidFill>
                  <a:srgbClr val="00B0F0"/>
                </a:solidFill>
              </a:rPr>
              <a:t>EL </a:t>
            </a:r>
            <a:r>
              <a:rPr lang="es-ES" sz="2800" b="1" i="1" dirty="0" smtClean="0">
                <a:solidFill>
                  <a:srgbClr val="00B0F0"/>
                </a:solidFill>
              </a:rPr>
              <a:t>ESTADO DEL AIRE</a:t>
            </a:r>
            <a:r>
              <a:rPr lang="es-ES" sz="2800" b="1" i="1" dirty="0">
                <a:solidFill>
                  <a:srgbClr val="00B0F0"/>
                </a:solidFill>
              </a:rPr>
              <a:t>.</a:t>
            </a:r>
            <a:endParaRPr lang="es-ES" sz="54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4393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EL </a:t>
            </a:r>
            <a:r>
              <a:rPr lang="ca-ES" sz="2800" b="1" i="1" dirty="0" smtClean="0">
                <a:solidFill>
                  <a:srgbClr val="00B0F0"/>
                </a:solidFill>
              </a:rPr>
              <a:t>ESTADO </a:t>
            </a:r>
            <a:r>
              <a:rPr lang="ca-ES" sz="2800" b="1" i="1" dirty="0" smtClean="0">
                <a:solidFill>
                  <a:srgbClr val="00B0F0"/>
                </a:solidFill>
              </a:rPr>
              <a:t>DEL </a:t>
            </a:r>
            <a:r>
              <a:rPr lang="es-ES" sz="2800" b="1" i="1" dirty="0" smtClean="0">
                <a:solidFill>
                  <a:srgbClr val="00B0F0"/>
                </a:solidFill>
              </a:rPr>
              <a:t>LÍQUIDO.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4298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EL </a:t>
            </a:r>
            <a:r>
              <a:rPr lang="ca-ES" sz="2800" b="1" i="1" dirty="0" smtClean="0">
                <a:solidFill>
                  <a:srgbClr val="00B0F0"/>
                </a:solidFill>
              </a:rPr>
              <a:t>ESTADO </a:t>
            </a:r>
            <a:r>
              <a:rPr lang="ca-ES" sz="2800" b="1" i="1" dirty="0" smtClean="0">
                <a:solidFill>
                  <a:srgbClr val="00B0F0"/>
                </a:solidFill>
              </a:rPr>
              <a:t>DEL </a:t>
            </a:r>
            <a:r>
              <a:rPr lang="ca-ES" sz="2800" b="1" i="1" dirty="0" smtClean="0">
                <a:solidFill>
                  <a:srgbClr val="00B0F0"/>
                </a:solidFill>
              </a:rPr>
              <a:t>TIEMPO.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72416" y="5250209"/>
            <a:ext cx="5264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i="1" dirty="0" smtClean="0"/>
              <a:t> </a:t>
            </a:r>
            <a:r>
              <a:rPr lang="es-ES" sz="4800" dirty="0" smtClean="0">
                <a:solidFill>
                  <a:srgbClr val="00B0F0"/>
                </a:solidFill>
              </a:rPr>
              <a:t>EL </a:t>
            </a:r>
            <a:r>
              <a:rPr lang="es-ES" sz="4800" dirty="0" smtClean="0">
                <a:solidFill>
                  <a:srgbClr val="00B0F0"/>
                </a:solidFill>
              </a:rPr>
              <a:t>ESTADO  DEL </a:t>
            </a:r>
            <a:r>
              <a:rPr lang="es-ES" sz="4800" b="1" i="1" u="sng" dirty="0" smtClean="0">
                <a:solidFill>
                  <a:srgbClr val="00B0F0"/>
                </a:solidFill>
              </a:rPr>
              <a:t>AIRE</a:t>
            </a:r>
            <a:endParaRPr lang="es-ES" sz="4800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¿QUÉ ES </a:t>
            </a:r>
            <a:r>
              <a:rPr lang="es-ES" b="1" dirty="0" smtClean="0">
                <a:solidFill>
                  <a:srgbClr val="0070C0"/>
                </a:solidFill>
              </a:rPr>
              <a:t>EL </a:t>
            </a:r>
            <a:r>
              <a:rPr lang="es-ES" b="1" i="1" u="sng" dirty="0" smtClean="0">
                <a:solidFill>
                  <a:srgbClr val="0070C0"/>
                </a:solidFill>
              </a:rPr>
              <a:t>TIEMPO ATMOSFÉRICO</a:t>
            </a:r>
            <a:r>
              <a:rPr lang="es-ES" b="1" dirty="0" smtClean="0">
                <a:solidFill>
                  <a:srgbClr val="0070C0"/>
                </a:solidFill>
              </a:rPr>
              <a:t>?</a:t>
            </a:r>
            <a:r>
              <a:rPr lang="ca-ES" b="1" dirty="0" smtClean="0">
                <a:solidFill>
                  <a:srgbClr val="002060"/>
                </a:solidFill>
              </a:rPr>
              <a:t/>
            </a:r>
            <a:br>
              <a:rPr lang="ca-ES" b="1" dirty="0" smtClean="0">
                <a:solidFill>
                  <a:srgbClr val="002060"/>
                </a:solidFill>
              </a:rPr>
            </a:br>
            <a:endParaRPr lang="ca-ES" b="1" dirty="0">
              <a:solidFill>
                <a:srgbClr val="002060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6825382" y="1107224"/>
            <a:ext cx="3865348" cy="3896305"/>
            <a:chOff x="3907861" y="1301014"/>
            <a:chExt cx="3865348" cy="3896305"/>
          </a:xfrm>
        </p:grpSpPr>
        <p:sp>
          <p:nvSpPr>
            <p:cNvPr id="8" name="Elipse 7"/>
            <p:cNvSpPr/>
            <p:nvPr/>
          </p:nvSpPr>
          <p:spPr>
            <a:xfrm>
              <a:off x="3907861" y="1301014"/>
              <a:ext cx="3865348" cy="3896305"/>
            </a:xfrm>
            <a:prstGeom prst="ellipse">
              <a:avLst/>
            </a:prstGeom>
            <a:ln w="38100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0790" y1="10354" x2="6812" y2="41962"/>
                          <a14:foregroundMark x1="3542" y1="52044" x2="27520" y2="80381"/>
                          <a14:foregroundMark x1="70027" y1="16894" x2="86376" y2="43052"/>
                          <a14:foregroundMark x1="54768" y1="31063" x2="54768" y2="31063"/>
                          <a14:foregroundMark x1="66757" y1="38692" x2="66757" y2="38692"/>
                          <a14:foregroundMark x1="72207" y1="38692" x2="72207" y2="38692"/>
                          <a14:foregroundMark x1="44959" y1="25613" x2="44959" y2="25613"/>
                          <a14:foregroundMark x1="42779" y1="32153" x2="42779" y2="32153"/>
                          <a14:foregroundMark x1="47139" y1="36512" x2="47139" y2="36512"/>
                          <a14:foregroundMark x1="75477" y1="74932" x2="75477" y2="74932"/>
                          <a14:foregroundMark x1="91826" y1="56403" x2="91826" y2="56403"/>
                          <a14:foregroundMark x1="58038" y1="48501" x2="58038" y2="48501"/>
                          <a14:foregroundMark x1="48229" y1="50954" x2="48229" y2="50954"/>
                          <a14:foregroundMark x1="26431" y1="77112" x2="18801" y2="82561"/>
                          <a14:foregroundMark x1="40599" y1="60763" x2="61308" y2="82561"/>
                          <a14:foregroundMark x1="30790" y1="35422" x2="12262" y2="47411"/>
                          <a14:foregroundMark x1="29700" y1="21253" x2="63488" y2="21253"/>
                          <a14:foregroundMark x1="80926" y1="59673" x2="54768" y2="716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628" y="1518356"/>
              <a:ext cx="3512712" cy="3512712"/>
            </a:xfrm>
            <a:prstGeom prst="rect">
              <a:avLst/>
            </a:prstGeom>
          </p:spPr>
        </p:pic>
      </p:grpSp>
      <p:pic>
        <p:nvPicPr>
          <p:cNvPr id="19" name="Imagen 18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8" l="0" r="100000">
                        <a14:foregroundMark x1="85559" y1="11172" x2="70027" y2="88828"/>
                        <a14:foregroundMark x1="83106" y1="16894" x2="24251" y2="71935"/>
                        <a14:foregroundMark x1="76839" y1="18256" x2="13624" y2="61308"/>
                        <a14:foregroundMark x1="88011" y1="13079" x2="87466" y2="81744"/>
                        <a14:foregroundMark x1="84469" y1="14986" x2="9264" y2="11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5" b="21875"/>
          <a:stretch/>
        </p:blipFill>
        <p:spPr bwMode="auto">
          <a:xfrm rot="4322911">
            <a:off x="10066447" y="3828227"/>
            <a:ext cx="598175" cy="677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92141" y="3820876"/>
            <a:ext cx="493393" cy="497575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10682589" y="3884998"/>
            <a:ext cx="82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AIRE</a:t>
            </a:r>
            <a:endParaRPr lang="es-ES" i="1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23275">
            <a:off x="9673782" y="935644"/>
            <a:ext cx="661765" cy="56351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84" y="986761"/>
            <a:ext cx="461275" cy="461275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10303226" y="1032733"/>
            <a:ext cx="82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AIRE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5105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"/>
                            </p:stCondLst>
                            <p:childTnLst>
                              <p:par>
                                <p:cTn id="5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"/>
                            </p:stCondLst>
                            <p:childTnLst>
                              <p:par>
                                <p:cTn id="5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  <p:bldP spid="22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270540"/>
            <a:ext cx="1283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NO.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849423"/>
            <a:ext cx="1075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SÍ.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02382" y="5054281"/>
            <a:ext cx="41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F0"/>
                </a:solidFill>
              </a:rPr>
              <a:t>NO</a:t>
            </a:r>
            <a:endParaRPr lang="es-ES" sz="4800" b="1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838200" y="1756605"/>
            <a:ext cx="8738062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¿EL AIRE ESTÁ SIEMPRE </a:t>
            </a:r>
            <a:r>
              <a:rPr lang="ca-ES" sz="3200" b="1" i="1" dirty="0" smtClean="0">
                <a:solidFill>
                  <a:srgbClr val="0070C0"/>
                </a:solidFill>
              </a:rPr>
              <a:t>DE LA </a:t>
            </a:r>
            <a:r>
              <a:rPr lang="ca-ES" sz="3200" b="1" i="1" dirty="0" smtClean="0">
                <a:solidFill>
                  <a:srgbClr val="0070C0"/>
                </a:solidFill>
              </a:rPr>
              <a:t>MISMA </a:t>
            </a:r>
            <a:r>
              <a:rPr lang="ca-ES" sz="3200" b="1" i="1" dirty="0" smtClean="0">
                <a:solidFill>
                  <a:srgbClr val="0070C0"/>
                </a:solidFill>
              </a:rPr>
              <a:t>MANERA? 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20" y="2428083"/>
            <a:ext cx="564783" cy="56478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402" y="2468777"/>
            <a:ext cx="493393" cy="4975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90" y="3348556"/>
            <a:ext cx="1181191" cy="118119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8" r="-2282" b="18191"/>
          <a:stretch/>
        </p:blipFill>
        <p:spPr>
          <a:xfrm>
            <a:off x="6096000" y="4049058"/>
            <a:ext cx="695094" cy="40341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1" b="18072"/>
          <a:stretch/>
        </p:blipFill>
        <p:spPr>
          <a:xfrm flipH="1">
            <a:off x="9916527" y="3984095"/>
            <a:ext cx="702076" cy="446166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746527" y="4615028"/>
            <a:ext cx="17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AIRE  </a:t>
            </a:r>
            <a:r>
              <a:rPr lang="es-ES" b="1" i="1" u="sng" dirty="0" smtClean="0"/>
              <a:t>VIENTOOSO</a:t>
            </a:r>
            <a:endParaRPr lang="es-ES" b="1" i="1" u="sng" dirty="0"/>
          </a:p>
        </p:txBody>
      </p:sp>
      <p:sp>
        <p:nvSpPr>
          <p:cNvPr id="21" name="CuadroTexto 20"/>
          <p:cNvSpPr txBox="1"/>
          <p:nvPr/>
        </p:nvSpPr>
        <p:spPr>
          <a:xfrm>
            <a:off x="9669152" y="4552327"/>
            <a:ext cx="206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AIRE </a:t>
            </a:r>
            <a:r>
              <a:rPr lang="es-ES" i="1" dirty="0" smtClean="0"/>
              <a:t>EN </a:t>
            </a:r>
            <a:r>
              <a:rPr lang="es-ES" b="1" i="1" u="sng" dirty="0" smtClean="0"/>
              <a:t>CALMA</a:t>
            </a:r>
            <a:endParaRPr lang="es-ES" b="1" i="1" u="sng" dirty="0"/>
          </a:p>
        </p:txBody>
      </p:sp>
      <p:sp>
        <p:nvSpPr>
          <p:cNvPr id="22" name="CuadroTexto 21"/>
          <p:cNvSpPr txBox="1"/>
          <p:nvPr/>
        </p:nvSpPr>
        <p:spPr>
          <a:xfrm>
            <a:off x="9861081" y="2992866"/>
            <a:ext cx="90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0070C0"/>
                </a:solidFill>
              </a:rPr>
              <a:t>FRÍO</a:t>
            </a:r>
            <a:endParaRPr lang="es-ES" b="1" i="1" u="sng" dirty="0">
              <a:solidFill>
                <a:srgbClr val="0070C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105908" y="2979224"/>
            <a:ext cx="90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CÁLIDO</a:t>
            </a:r>
            <a:endParaRPr lang="es-ES" b="1" i="1" u="sng" dirty="0">
              <a:solidFill>
                <a:srgbClr val="FF0000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23275">
            <a:off x="8060580" y="2529415"/>
            <a:ext cx="1327224" cy="11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4622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</a:t>
            </a:r>
            <a:r>
              <a:rPr lang="ca-ES" sz="2800" b="1" i="1" dirty="0" smtClean="0"/>
              <a:t>. </a:t>
            </a:r>
            <a:r>
              <a:rPr lang="es-ES" sz="2800" b="1" i="1" dirty="0" smtClean="0">
                <a:solidFill>
                  <a:srgbClr val="00B0F0"/>
                </a:solidFill>
              </a:rPr>
              <a:t>MEDIR </a:t>
            </a:r>
            <a:r>
              <a:rPr lang="es-ES" sz="2800" b="1" i="1" dirty="0" smtClean="0">
                <a:solidFill>
                  <a:srgbClr val="00B0F0"/>
                </a:solidFill>
              </a:rPr>
              <a:t>LA TEMPERATURA.</a:t>
            </a:r>
            <a:endParaRPr lang="es-ES" sz="54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5756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SABER LA </a:t>
            </a:r>
            <a:r>
              <a:rPr lang="ca-ES" sz="2800" b="1" i="1" dirty="0" smtClean="0">
                <a:solidFill>
                  <a:srgbClr val="00B0F0"/>
                </a:solidFill>
              </a:rPr>
              <a:t>DIRECCIÓN </a:t>
            </a:r>
            <a:r>
              <a:rPr lang="ca-ES" sz="2800" b="1" i="1" dirty="0" smtClean="0">
                <a:solidFill>
                  <a:srgbClr val="00B0F0"/>
                </a:solidFill>
              </a:rPr>
              <a:t>DEL </a:t>
            </a:r>
            <a:r>
              <a:rPr lang="ca-ES" sz="2800" b="1" i="1" dirty="0" smtClean="0">
                <a:solidFill>
                  <a:srgbClr val="00B0F0"/>
                </a:solidFill>
              </a:rPr>
              <a:t>VIENTO</a:t>
            </a:r>
            <a:r>
              <a:rPr lang="ca-ES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591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MEDIR LA VELOCIDAD </a:t>
            </a:r>
            <a:r>
              <a:rPr lang="ca-ES" sz="2800" b="1" i="1" dirty="0" smtClean="0">
                <a:solidFill>
                  <a:srgbClr val="00B0F0"/>
                </a:solidFill>
              </a:rPr>
              <a:t>DEL </a:t>
            </a:r>
            <a:r>
              <a:rPr lang="ca-ES" sz="2800" b="1" i="1" dirty="0" smtClean="0">
                <a:solidFill>
                  <a:srgbClr val="00B0F0"/>
                </a:solidFill>
              </a:rPr>
              <a:t>VIENTO.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i="1" dirty="0" smtClean="0"/>
              <a:t> </a:t>
            </a:r>
            <a:r>
              <a:rPr lang="es-ES" sz="4800" dirty="0" smtClean="0">
                <a:solidFill>
                  <a:srgbClr val="00B0F0"/>
                </a:solidFill>
              </a:rPr>
              <a:t>MEDIR </a:t>
            </a:r>
            <a:r>
              <a:rPr lang="es-ES" sz="4800" dirty="0" smtClean="0">
                <a:solidFill>
                  <a:srgbClr val="00B0F0"/>
                </a:solidFill>
              </a:rPr>
              <a:t>LA TEMPERATURA</a:t>
            </a:r>
            <a:endParaRPr lang="es-ES" sz="4800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EL </a:t>
            </a:r>
            <a:r>
              <a:rPr lang="es-ES" b="1" i="1" u="sng" dirty="0" smtClean="0">
                <a:solidFill>
                  <a:srgbClr val="0070C0"/>
                </a:solidFill>
              </a:rPr>
              <a:t>TERMÒMETRE </a:t>
            </a:r>
            <a:r>
              <a:rPr lang="es-ES" b="1" i="1" u="sng" dirty="0" smtClean="0">
                <a:solidFill>
                  <a:srgbClr val="0070C0"/>
                </a:solidFill>
              </a:rPr>
              <a:t>SIRVE PARA</a:t>
            </a:r>
            <a:r>
              <a:rPr lang="es-ES" b="1" i="1" dirty="0" smtClean="0">
                <a:solidFill>
                  <a:srgbClr val="0070C0"/>
                </a:solidFill>
              </a:rPr>
              <a:t>…</a:t>
            </a:r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31"/>
          <a:stretch/>
        </p:blipFill>
        <p:spPr>
          <a:xfrm>
            <a:off x="8561774" y="2438381"/>
            <a:ext cx="845047" cy="210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6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791807"/>
            <a:ext cx="3418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b="1" i="1" dirty="0" smtClean="0"/>
              <a:t>. </a:t>
            </a:r>
            <a:r>
              <a:rPr lang="es-ES" sz="2800" b="1" i="1" dirty="0" smtClean="0">
                <a:solidFill>
                  <a:srgbClr val="00B0F0"/>
                </a:solidFill>
              </a:rPr>
              <a:t>MEDIR </a:t>
            </a:r>
            <a:r>
              <a:rPr lang="es-ES" sz="2800" b="1" i="1" dirty="0" smtClean="0">
                <a:solidFill>
                  <a:srgbClr val="00B0F0"/>
                </a:solidFill>
              </a:rPr>
              <a:t>LA </a:t>
            </a:r>
            <a:r>
              <a:rPr lang="es-ES" sz="2800" b="1" i="1" dirty="0" smtClean="0">
                <a:solidFill>
                  <a:srgbClr val="00B0F0"/>
                </a:solidFill>
              </a:rPr>
              <a:t>LLUVIA</a:t>
            </a:r>
            <a:r>
              <a:rPr lang="es-ES" sz="2800" b="1" i="1" dirty="0" smtClean="0">
                <a:solidFill>
                  <a:srgbClr val="00B0F0"/>
                </a:solidFill>
              </a:rPr>
              <a:t>.</a:t>
            </a:r>
            <a:endParaRPr lang="es-ES" sz="54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38711" y="5116756"/>
            <a:ext cx="5786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SABER LA </a:t>
            </a:r>
            <a:r>
              <a:rPr lang="ca-ES" sz="2800" b="1" i="1" dirty="0" smtClean="0">
                <a:solidFill>
                  <a:srgbClr val="00B0F0"/>
                </a:solidFill>
              </a:rPr>
              <a:t>DIRECCIÓN </a:t>
            </a:r>
            <a:r>
              <a:rPr lang="ca-ES" sz="2800" b="1" i="1" dirty="0" smtClean="0">
                <a:solidFill>
                  <a:srgbClr val="00B0F0"/>
                </a:solidFill>
              </a:rPr>
              <a:t>DEL </a:t>
            </a:r>
            <a:r>
              <a:rPr lang="ca-ES" sz="2800" b="1" i="1" dirty="0" smtClean="0">
                <a:solidFill>
                  <a:srgbClr val="00B0F0"/>
                </a:solidFill>
              </a:rPr>
              <a:t>VIENTO.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591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MEDIR </a:t>
            </a:r>
            <a:r>
              <a:rPr lang="ca-ES" sz="2800" b="1" i="1" dirty="0" smtClean="0">
                <a:solidFill>
                  <a:srgbClr val="00B0F0"/>
                </a:solidFill>
              </a:rPr>
              <a:t>LA </a:t>
            </a:r>
            <a:r>
              <a:rPr lang="ca-ES" sz="2800" b="1" i="1" dirty="0" smtClean="0">
                <a:solidFill>
                  <a:srgbClr val="00B0F0"/>
                </a:solidFill>
              </a:rPr>
              <a:t>VELOCIDAD </a:t>
            </a:r>
            <a:r>
              <a:rPr lang="ca-ES" sz="2800" b="1" i="1" dirty="0" smtClean="0">
                <a:solidFill>
                  <a:srgbClr val="00B0F0"/>
                </a:solidFill>
              </a:rPr>
              <a:t>DEL </a:t>
            </a:r>
            <a:r>
              <a:rPr lang="ca-ES" sz="2800" b="1" i="1" dirty="0" smtClean="0">
                <a:solidFill>
                  <a:srgbClr val="00B0F0"/>
                </a:solidFill>
              </a:rPr>
              <a:t>VIENTO.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i="1" dirty="0" smtClean="0"/>
              <a:t> </a:t>
            </a:r>
            <a:r>
              <a:rPr lang="es-ES" sz="4800" dirty="0" smtClean="0">
                <a:solidFill>
                  <a:srgbClr val="00B0F0"/>
                </a:solidFill>
              </a:rPr>
              <a:t>MEDIR </a:t>
            </a:r>
            <a:r>
              <a:rPr lang="es-ES" sz="4800" dirty="0" smtClean="0">
                <a:solidFill>
                  <a:srgbClr val="00B0F0"/>
                </a:solidFill>
              </a:rPr>
              <a:t>LA </a:t>
            </a:r>
            <a:r>
              <a:rPr lang="es-ES" sz="4800" dirty="0" smtClean="0">
                <a:solidFill>
                  <a:srgbClr val="00B0F0"/>
                </a:solidFill>
              </a:rPr>
              <a:t>LLUVIA</a:t>
            </a:r>
            <a:endParaRPr lang="es-ES" sz="4800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EL </a:t>
            </a:r>
            <a:r>
              <a:rPr lang="es-ES" b="1" i="1" u="sng" dirty="0" smtClean="0">
                <a:solidFill>
                  <a:srgbClr val="0070C0"/>
                </a:solidFill>
              </a:rPr>
              <a:t>PLUVIÓMETRE SIRVE PARA</a:t>
            </a:r>
            <a:r>
              <a:rPr lang="es-ES" b="1" i="1" dirty="0" smtClean="0">
                <a:solidFill>
                  <a:srgbClr val="0070C0"/>
                </a:solidFill>
              </a:rPr>
              <a:t>…</a:t>
            </a:r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7873678" y="803539"/>
            <a:ext cx="2412450" cy="3843282"/>
            <a:chOff x="7873678" y="803539"/>
            <a:chExt cx="2412450" cy="3843282"/>
          </a:xfrm>
        </p:grpSpPr>
        <p:grpSp>
          <p:nvGrpSpPr>
            <p:cNvPr id="27" name="Grupo 26"/>
            <p:cNvGrpSpPr/>
            <p:nvPr/>
          </p:nvGrpSpPr>
          <p:grpSpPr>
            <a:xfrm>
              <a:off x="7873678" y="803539"/>
              <a:ext cx="2412450" cy="3843282"/>
              <a:chOff x="7873678" y="803539"/>
              <a:chExt cx="2412450" cy="3843282"/>
            </a:xfrm>
          </p:grpSpPr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73678" y="2234371"/>
                <a:ext cx="2412450" cy="2412450"/>
              </a:xfrm>
              <a:prstGeom prst="rect">
                <a:avLst/>
              </a:prstGeom>
            </p:spPr>
          </p:pic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5617" y="803539"/>
                <a:ext cx="1328571" cy="1328571"/>
              </a:xfrm>
              <a:prstGeom prst="rect">
                <a:avLst/>
              </a:prstGeom>
            </p:spPr>
          </p:pic>
        </p:grpSp>
        <p:cxnSp>
          <p:nvCxnSpPr>
            <p:cNvPr id="8" name="Conector recto 7"/>
            <p:cNvCxnSpPr/>
            <p:nvPr/>
          </p:nvCxnSpPr>
          <p:spPr>
            <a:xfrm flipV="1">
              <a:off x="9079902" y="2842949"/>
              <a:ext cx="0" cy="16689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>
              <a:off x="8861367" y="3055377"/>
              <a:ext cx="4322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8863771" y="3321384"/>
              <a:ext cx="4322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8861367" y="3623845"/>
              <a:ext cx="4322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8861367" y="3891053"/>
              <a:ext cx="4322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8861367" y="4153864"/>
              <a:ext cx="4322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691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1688" y="3196732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LA ATMÓSFERA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2961290" y="698269"/>
            <a:ext cx="548639" cy="557766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91687" y="3936113"/>
            <a:ext cx="3085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/>
              <a:t>ES MUY </a:t>
            </a:r>
            <a:r>
              <a:rPr lang="es-ES" sz="2000" i="1" dirty="0" smtClean="0"/>
              <a:t>IMPORTANT </a:t>
            </a:r>
            <a:r>
              <a:rPr lang="es-ES" sz="2000" i="1" dirty="0" smtClean="0"/>
              <a:t>PARA LA </a:t>
            </a:r>
            <a:r>
              <a:rPr lang="es-ES" sz="2000" i="1" dirty="0" smtClean="0"/>
              <a:t>VIDA </a:t>
            </a:r>
            <a:r>
              <a:rPr lang="es-ES" sz="2000" i="1" dirty="0" smtClean="0"/>
              <a:t>EN</a:t>
            </a:r>
            <a:r>
              <a:rPr lang="es-ES" sz="2000" i="1" dirty="0" smtClean="0"/>
              <a:t> </a:t>
            </a:r>
            <a:r>
              <a:rPr lang="es-ES" sz="2000" i="1" dirty="0" smtClean="0"/>
              <a:t>LA </a:t>
            </a:r>
            <a:r>
              <a:rPr lang="es-ES" sz="2000" i="1" dirty="0" smtClean="0"/>
              <a:t>TIERRA.</a:t>
            </a:r>
            <a:endParaRPr lang="es-ES" sz="2000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359196" y="784702"/>
            <a:ext cx="642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dirty="0" smtClean="0"/>
              <a:t>Tiene </a:t>
            </a:r>
            <a:r>
              <a:rPr lang="es-ES" sz="2800" i="1" u="sng" dirty="0" smtClean="0">
                <a:solidFill>
                  <a:srgbClr val="00B0F0"/>
                </a:solidFill>
              </a:rPr>
              <a:t>aire</a:t>
            </a:r>
            <a:r>
              <a:rPr lang="es-ES" sz="2800" dirty="0" smtClean="0"/>
              <a:t> que </a:t>
            </a:r>
            <a:r>
              <a:rPr lang="ca-ES" sz="2800" dirty="0" err="1" smtClean="0"/>
              <a:t>necesitamos</a:t>
            </a:r>
            <a:r>
              <a:rPr lang="es-ES" sz="2800" dirty="0" smtClean="0"/>
              <a:t> </a:t>
            </a:r>
            <a:r>
              <a:rPr lang="es-ES" sz="2800" i="1" u="sng" dirty="0" smtClean="0">
                <a:solidFill>
                  <a:srgbClr val="00B0F0"/>
                </a:solidFill>
              </a:rPr>
              <a:t>para </a:t>
            </a:r>
            <a:r>
              <a:rPr lang="es-ES" sz="2800" i="1" u="sng" dirty="0" smtClean="0">
                <a:solidFill>
                  <a:srgbClr val="00B0F0"/>
                </a:solidFill>
              </a:rPr>
              <a:t>respirar.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920" y="1362900"/>
            <a:ext cx="952164" cy="95216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24933" y="2766428"/>
            <a:ext cx="642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ca-ES" sz="2800" dirty="0" err="1" smtClean="0"/>
              <a:t>Detiene</a:t>
            </a:r>
            <a:r>
              <a:rPr lang="es-ES" sz="2800" dirty="0" smtClean="0"/>
              <a:t> </a:t>
            </a:r>
            <a:r>
              <a:rPr lang="ca-ES" sz="2800" dirty="0" smtClean="0"/>
              <a:t>los</a:t>
            </a:r>
            <a:r>
              <a:rPr lang="es-ES" sz="2800" dirty="0" smtClean="0"/>
              <a:t> </a:t>
            </a:r>
            <a:r>
              <a:rPr lang="es-ES" sz="2800" i="1" dirty="0" smtClean="0">
                <a:solidFill>
                  <a:srgbClr val="00B0F0"/>
                </a:solidFill>
              </a:rPr>
              <a:t>rayos</a:t>
            </a:r>
            <a:r>
              <a:rPr lang="es-ES" sz="2800" dirty="0" smtClean="0"/>
              <a:t> </a:t>
            </a:r>
            <a:r>
              <a:rPr lang="es-ES" sz="2800" dirty="0" smtClean="0"/>
              <a:t>de Sol que </a:t>
            </a:r>
            <a:r>
              <a:rPr lang="es-ES" sz="2800" i="1" dirty="0" smtClean="0">
                <a:solidFill>
                  <a:srgbClr val="00B0F0"/>
                </a:solidFill>
              </a:rPr>
              <a:t>hacen</a:t>
            </a:r>
            <a:r>
              <a:rPr lang="es-ES" sz="2800" i="1" dirty="0" smtClean="0">
                <a:solidFill>
                  <a:srgbClr val="00B0F0"/>
                </a:solidFill>
              </a:rPr>
              <a:t> daño.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24932" y="5334814"/>
            <a:ext cx="642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i="1" dirty="0" smtClean="0">
                <a:solidFill>
                  <a:srgbClr val="00B0F0"/>
                </a:solidFill>
              </a:rPr>
              <a:t>Retiene</a:t>
            </a:r>
            <a:r>
              <a:rPr lang="es-ES" sz="2800" dirty="0" smtClean="0"/>
              <a:t> </a:t>
            </a:r>
            <a:r>
              <a:rPr lang="ca-ES" sz="2800" dirty="0" err="1" smtClean="0"/>
              <a:t>parte</a:t>
            </a:r>
            <a:r>
              <a:rPr lang="es-ES" sz="2800" dirty="0" smtClean="0"/>
              <a:t> de </a:t>
            </a:r>
            <a:r>
              <a:rPr lang="ca-ES" sz="2800" i="1" dirty="0" smtClean="0">
                <a:solidFill>
                  <a:srgbClr val="00B0F0"/>
                </a:solidFill>
              </a:rPr>
              <a:t>la </a:t>
            </a:r>
            <a:r>
              <a:rPr lang="ca-ES" sz="2800" i="1" dirty="0" smtClean="0">
                <a:solidFill>
                  <a:srgbClr val="00B0F0"/>
                </a:solidFill>
              </a:rPr>
              <a:t>c</a:t>
            </a:r>
            <a:r>
              <a:rPr lang="ca-ES" sz="2800" i="1" dirty="0" smtClean="0">
                <a:solidFill>
                  <a:srgbClr val="00B0F0"/>
                </a:solidFill>
              </a:rPr>
              <a:t>alor</a:t>
            </a:r>
            <a:r>
              <a:rPr lang="es-ES" sz="2800" i="1" dirty="0" smtClean="0">
                <a:solidFill>
                  <a:srgbClr val="00B0F0"/>
                </a:solidFill>
              </a:rPr>
              <a:t> </a:t>
            </a:r>
            <a:r>
              <a:rPr lang="es-ES" sz="2800" i="1" dirty="0" smtClean="0">
                <a:solidFill>
                  <a:srgbClr val="00B0F0"/>
                </a:solidFill>
              </a:rPr>
              <a:t>del Sol.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525" y="3359210"/>
            <a:ext cx="1464748" cy="1456202"/>
          </a:xfrm>
          <a:prstGeom prst="rect">
            <a:avLst/>
          </a:prstGeom>
        </p:spPr>
      </p:pic>
      <p:cxnSp>
        <p:nvCxnSpPr>
          <p:cNvPr id="15" name="Conector recto de flecha 14"/>
          <p:cNvCxnSpPr>
            <a:endCxn id="12" idx="1"/>
          </p:cNvCxnSpPr>
          <p:nvPr/>
        </p:nvCxnSpPr>
        <p:spPr>
          <a:xfrm>
            <a:off x="5172690" y="3579644"/>
            <a:ext cx="890835" cy="5076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05" y="3218149"/>
            <a:ext cx="722990" cy="72299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7757" y="3462037"/>
            <a:ext cx="1123161" cy="1123161"/>
          </a:xfrm>
          <a:prstGeom prst="rect">
            <a:avLst/>
          </a:prstGeom>
        </p:spPr>
      </p:pic>
      <p:cxnSp>
        <p:nvCxnSpPr>
          <p:cNvPr id="20" name="Conector recto de flecha 19"/>
          <p:cNvCxnSpPr/>
          <p:nvPr/>
        </p:nvCxnSpPr>
        <p:spPr>
          <a:xfrm>
            <a:off x="5647765" y="3684494"/>
            <a:ext cx="415760" cy="2322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0143" y="5083499"/>
            <a:ext cx="1464748" cy="1456202"/>
          </a:xfrm>
          <a:prstGeom prst="rect">
            <a:avLst/>
          </a:prstGeom>
        </p:spPr>
      </p:pic>
      <p:cxnSp>
        <p:nvCxnSpPr>
          <p:cNvPr id="26" name="Conector recto de flecha 25"/>
          <p:cNvCxnSpPr>
            <a:endCxn id="25" idx="1"/>
          </p:cNvCxnSpPr>
          <p:nvPr/>
        </p:nvCxnSpPr>
        <p:spPr>
          <a:xfrm>
            <a:off x="8979308" y="5303933"/>
            <a:ext cx="890835" cy="5076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59" y="4936064"/>
            <a:ext cx="722990" cy="722990"/>
          </a:xfrm>
          <a:prstGeom prst="rect">
            <a:avLst/>
          </a:prstGeom>
        </p:spPr>
      </p:pic>
      <p:cxnSp>
        <p:nvCxnSpPr>
          <p:cNvPr id="28" name="Conector recto de flecha 27"/>
          <p:cNvCxnSpPr/>
          <p:nvPr/>
        </p:nvCxnSpPr>
        <p:spPr>
          <a:xfrm>
            <a:off x="9512732" y="5303933"/>
            <a:ext cx="445417" cy="2247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8048" y="5811600"/>
            <a:ext cx="874684" cy="8746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47" y="3466077"/>
            <a:ext cx="676704" cy="67670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89635">
            <a:off x="810161" y="1639323"/>
            <a:ext cx="1432655" cy="143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45766" y="2427835"/>
            <a:ext cx="6246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b="1" i="1" dirty="0" smtClean="0"/>
              <a:t>. </a:t>
            </a:r>
            <a:r>
              <a:rPr lang="es-ES" sz="2800" b="1" i="1" dirty="0" smtClean="0">
                <a:solidFill>
                  <a:srgbClr val="00B0F0"/>
                </a:solidFill>
              </a:rPr>
              <a:t>MEDIR  </a:t>
            </a:r>
            <a:r>
              <a:rPr lang="es-ES" sz="2800" b="1" i="1" dirty="0" smtClean="0">
                <a:solidFill>
                  <a:srgbClr val="00B0F0"/>
                </a:solidFill>
              </a:rPr>
              <a:t>LA  </a:t>
            </a:r>
            <a:r>
              <a:rPr lang="es-ES" sz="2800" b="1" i="1" dirty="0" smtClean="0">
                <a:solidFill>
                  <a:srgbClr val="00B0F0"/>
                </a:solidFill>
              </a:rPr>
              <a:t>VELOCIDAD  </a:t>
            </a:r>
            <a:r>
              <a:rPr lang="es-ES" sz="2800" b="1" i="1" dirty="0" smtClean="0">
                <a:solidFill>
                  <a:srgbClr val="00B0F0"/>
                </a:solidFill>
              </a:rPr>
              <a:t>DEL  </a:t>
            </a:r>
            <a:r>
              <a:rPr lang="es-ES" sz="2800" b="1" i="1" dirty="0" smtClean="0">
                <a:solidFill>
                  <a:srgbClr val="00B0F0"/>
                </a:solidFill>
              </a:rPr>
              <a:t>VIENTO.</a:t>
            </a:r>
            <a:endParaRPr lang="es-ES" sz="54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5766" y="3758514"/>
            <a:ext cx="5786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SABER LA </a:t>
            </a:r>
            <a:r>
              <a:rPr lang="ca-ES" sz="2800" b="1" i="1" dirty="0" smtClean="0">
                <a:solidFill>
                  <a:srgbClr val="00B0F0"/>
                </a:solidFill>
              </a:rPr>
              <a:t>DIRECCIÓN </a:t>
            </a:r>
            <a:r>
              <a:rPr lang="ca-ES" sz="2800" b="1" i="1" dirty="0" smtClean="0">
                <a:solidFill>
                  <a:srgbClr val="00B0F0"/>
                </a:solidFill>
              </a:rPr>
              <a:t>DEL </a:t>
            </a:r>
            <a:r>
              <a:rPr lang="ca-ES" sz="2800" b="1" i="1" dirty="0" smtClean="0">
                <a:solidFill>
                  <a:srgbClr val="00B0F0"/>
                </a:solidFill>
              </a:rPr>
              <a:t>VIENTO.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45766" y="5102889"/>
            <a:ext cx="4617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MEDIR </a:t>
            </a:r>
            <a:r>
              <a:rPr lang="ca-ES" sz="2800" b="1" i="1" dirty="0" smtClean="0">
                <a:solidFill>
                  <a:srgbClr val="00B0F0"/>
                </a:solidFill>
              </a:rPr>
              <a:t>LA TEMPERATURA.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88364" y="4430994"/>
            <a:ext cx="55239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i="1" dirty="0" smtClean="0"/>
              <a:t> </a:t>
            </a:r>
            <a:r>
              <a:rPr lang="es-ES" sz="4800" dirty="0" smtClean="0">
                <a:solidFill>
                  <a:srgbClr val="00B0F0"/>
                </a:solidFill>
              </a:rPr>
              <a:t>MEDIR </a:t>
            </a:r>
            <a:r>
              <a:rPr lang="es-ES" sz="4800" dirty="0" smtClean="0">
                <a:solidFill>
                  <a:srgbClr val="00B0F0"/>
                </a:solidFill>
              </a:rPr>
              <a:t>LA </a:t>
            </a:r>
            <a:r>
              <a:rPr lang="es-ES" sz="4800" dirty="0" smtClean="0">
                <a:solidFill>
                  <a:srgbClr val="00B0F0"/>
                </a:solidFill>
              </a:rPr>
              <a:t>VELOCIDAD </a:t>
            </a:r>
            <a:r>
              <a:rPr lang="es-ES" sz="4800" dirty="0" smtClean="0">
                <a:solidFill>
                  <a:srgbClr val="00B0F0"/>
                </a:solidFill>
              </a:rPr>
              <a:t>DEL </a:t>
            </a:r>
            <a:r>
              <a:rPr lang="es-ES" sz="4800" dirty="0" smtClean="0">
                <a:solidFill>
                  <a:srgbClr val="00B0F0"/>
                </a:solidFill>
              </a:rPr>
              <a:t>VIENTO</a:t>
            </a:r>
            <a:endParaRPr lang="es-ES" sz="4800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EL </a:t>
            </a:r>
            <a:r>
              <a:rPr lang="es-ES" b="1" i="1" u="sng" dirty="0" smtClean="0">
                <a:solidFill>
                  <a:srgbClr val="0070C0"/>
                </a:solidFill>
              </a:rPr>
              <a:t>ANEMÓMETRE</a:t>
            </a:r>
            <a:r>
              <a:rPr lang="es-ES" b="1" i="1" dirty="0" smtClean="0">
                <a:solidFill>
                  <a:srgbClr val="0070C0"/>
                </a:solidFill>
              </a:rPr>
              <a:t> SIRVE PARA</a:t>
            </a:r>
            <a:r>
              <a:rPr lang="es-ES" b="1" i="1" dirty="0" smtClean="0">
                <a:solidFill>
                  <a:srgbClr val="0070C0"/>
                </a:solidFill>
              </a:rPr>
              <a:t>…</a:t>
            </a:r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8030094" y="1840957"/>
            <a:ext cx="2030710" cy="492866"/>
            <a:chOff x="8030094" y="1840957"/>
            <a:chExt cx="2030710" cy="492866"/>
          </a:xfrm>
        </p:grpSpPr>
        <p:grpSp>
          <p:nvGrpSpPr>
            <p:cNvPr id="24" name="Grupo 23"/>
            <p:cNvGrpSpPr/>
            <p:nvPr/>
          </p:nvGrpSpPr>
          <p:grpSpPr>
            <a:xfrm>
              <a:off x="8030094" y="1840957"/>
              <a:ext cx="2030710" cy="492866"/>
              <a:chOff x="8595360" y="1573505"/>
              <a:chExt cx="2030710" cy="492866"/>
            </a:xfrm>
          </p:grpSpPr>
          <p:sp>
            <p:nvSpPr>
              <p:cNvPr id="11" name="Elipse 10"/>
              <p:cNvSpPr/>
              <p:nvPr/>
            </p:nvSpPr>
            <p:spPr>
              <a:xfrm>
                <a:off x="8595360" y="1573505"/>
                <a:ext cx="484543" cy="49286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10141527" y="1573505"/>
                <a:ext cx="484543" cy="49286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5" name="Conector recto 14"/>
              <p:cNvCxnSpPr>
                <a:stCxn id="11" idx="6"/>
                <a:endCxn id="18" idx="2"/>
              </p:cNvCxnSpPr>
              <p:nvPr/>
            </p:nvCxnSpPr>
            <p:spPr>
              <a:xfrm>
                <a:off x="9079903" y="1819938"/>
                <a:ext cx="106162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/>
            <p:cNvSpPr/>
            <p:nvPr/>
          </p:nvSpPr>
          <p:spPr>
            <a:xfrm>
              <a:off x="9668903" y="1934786"/>
              <a:ext cx="299258" cy="30520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Imagen 28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8" l="0" r="100000">
                        <a14:foregroundMark x1="85559" y1="11172" x2="70027" y2="88828"/>
                        <a14:foregroundMark x1="83106" y1="16894" x2="24251" y2="71935"/>
                        <a14:foregroundMark x1="76839" y1="18256" x2="13624" y2="61308"/>
                        <a14:foregroundMark x1="88011" y1="13079" x2="87466" y2="81744"/>
                        <a14:foregroundMark x1="84469" y1="14986" x2="9264" y2="11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5" b="21875"/>
          <a:stretch/>
        </p:blipFill>
        <p:spPr bwMode="auto">
          <a:xfrm rot="1703973">
            <a:off x="10182663" y="1732757"/>
            <a:ext cx="1176638" cy="893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upo 34"/>
          <p:cNvGrpSpPr/>
          <p:nvPr/>
        </p:nvGrpSpPr>
        <p:grpSpPr>
          <a:xfrm>
            <a:off x="8212272" y="1090551"/>
            <a:ext cx="1639165" cy="3155021"/>
            <a:chOff x="8212272" y="1090551"/>
            <a:chExt cx="1639165" cy="3155021"/>
          </a:xfrm>
        </p:grpSpPr>
        <p:sp>
          <p:nvSpPr>
            <p:cNvPr id="23" name="Triángulo isósceles 22"/>
            <p:cNvSpPr/>
            <p:nvPr/>
          </p:nvSpPr>
          <p:spPr>
            <a:xfrm>
              <a:off x="8837327" y="2118145"/>
              <a:ext cx="427106" cy="500973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4" name="Grupo 33"/>
            <p:cNvGrpSpPr/>
            <p:nvPr/>
          </p:nvGrpSpPr>
          <p:grpSpPr>
            <a:xfrm>
              <a:off x="8212272" y="1090551"/>
              <a:ext cx="1639165" cy="3155021"/>
              <a:chOff x="8212272" y="1090551"/>
              <a:chExt cx="1639165" cy="3155021"/>
            </a:xfrm>
          </p:grpSpPr>
          <p:sp>
            <p:nvSpPr>
              <p:cNvPr id="22" name="Rectángulo 21"/>
              <p:cNvSpPr/>
              <p:nvPr/>
            </p:nvSpPr>
            <p:spPr>
              <a:xfrm>
                <a:off x="8837631" y="2619450"/>
                <a:ext cx="415636" cy="162612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Arco 27"/>
              <p:cNvSpPr/>
              <p:nvPr/>
            </p:nvSpPr>
            <p:spPr>
              <a:xfrm>
                <a:off x="8904132" y="1155307"/>
                <a:ext cx="914400" cy="914400"/>
              </a:xfrm>
              <a:prstGeom prst="arc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Arco 29"/>
              <p:cNvSpPr/>
              <p:nvPr/>
            </p:nvSpPr>
            <p:spPr>
              <a:xfrm rot="15857392">
                <a:off x="8395410" y="1090551"/>
                <a:ext cx="914400" cy="914400"/>
              </a:xfrm>
              <a:prstGeom prst="arc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Arco 30"/>
              <p:cNvSpPr/>
              <p:nvPr/>
            </p:nvSpPr>
            <p:spPr>
              <a:xfrm rot="10800000">
                <a:off x="8212272" y="2070904"/>
                <a:ext cx="914400" cy="914400"/>
              </a:xfrm>
              <a:prstGeom prst="arc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Arco 31"/>
              <p:cNvSpPr/>
              <p:nvPr/>
            </p:nvSpPr>
            <p:spPr>
              <a:xfrm rot="5188955">
                <a:off x="8937037" y="2169750"/>
                <a:ext cx="914400" cy="914400"/>
              </a:xfrm>
              <a:prstGeom prst="arc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88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791807"/>
            <a:ext cx="6176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b="1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INDICAR LA </a:t>
            </a:r>
            <a:r>
              <a:rPr lang="ca-ES" sz="2800" b="1" i="1" dirty="0" smtClean="0">
                <a:solidFill>
                  <a:srgbClr val="00B0F0"/>
                </a:solidFill>
              </a:rPr>
              <a:t>DIRECCIÓN </a:t>
            </a:r>
            <a:r>
              <a:rPr lang="ca-ES" sz="2800" b="1" i="1" dirty="0" smtClean="0">
                <a:solidFill>
                  <a:srgbClr val="00B0F0"/>
                </a:solidFill>
              </a:rPr>
              <a:t>DEL </a:t>
            </a:r>
            <a:r>
              <a:rPr lang="ca-ES" sz="2800" b="1" i="1" dirty="0" smtClean="0">
                <a:solidFill>
                  <a:srgbClr val="00B0F0"/>
                </a:solidFill>
              </a:rPr>
              <a:t>VIENTO</a:t>
            </a:r>
            <a:r>
              <a:rPr lang="es-ES" sz="2800" b="1" i="1" dirty="0" smtClean="0">
                <a:solidFill>
                  <a:srgbClr val="00B0F0"/>
                </a:solidFill>
              </a:rPr>
              <a:t>.</a:t>
            </a:r>
            <a:endParaRPr lang="es-ES" sz="54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38711" y="5116756"/>
            <a:ext cx="4678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MEDIR </a:t>
            </a:r>
            <a:r>
              <a:rPr lang="ca-ES" sz="2800" b="1" i="1" dirty="0" smtClean="0">
                <a:solidFill>
                  <a:srgbClr val="00B0F0"/>
                </a:solidFill>
              </a:rPr>
              <a:t>LA </a:t>
            </a:r>
            <a:r>
              <a:rPr lang="ca-ES" sz="2800" b="1" i="1" dirty="0" smtClean="0">
                <a:solidFill>
                  <a:srgbClr val="00B0F0"/>
                </a:solidFill>
              </a:rPr>
              <a:t>TEMPERATURA.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3577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MEDIR  </a:t>
            </a:r>
            <a:r>
              <a:rPr lang="ca-ES" sz="2800" b="1" i="1" dirty="0" smtClean="0">
                <a:solidFill>
                  <a:srgbClr val="00B0F0"/>
                </a:solidFill>
              </a:rPr>
              <a:t>LA  </a:t>
            </a:r>
            <a:r>
              <a:rPr lang="ca-ES" sz="2800" b="1" i="1" dirty="0" smtClean="0">
                <a:solidFill>
                  <a:srgbClr val="00B0F0"/>
                </a:solidFill>
              </a:rPr>
              <a:t>LL</a:t>
            </a:r>
            <a:r>
              <a:rPr lang="ca-ES" sz="2800" b="1" i="1" dirty="0" smtClean="0">
                <a:solidFill>
                  <a:srgbClr val="00B0F0"/>
                </a:solidFill>
              </a:rPr>
              <a:t>UVIA</a:t>
            </a:r>
            <a:r>
              <a:rPr lang="ca-ES" sz="2800" b="1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i="1" dirty="0" smtClean="0">
                <a:solidFill>
                  <a:srgbClr val="00B0F0"/>
                </a:solidFill>
              </a:rPr>
              <a:t>INDICAR LA </a:t>
            </a:r>
            <a:r>
              <a:rPr lang="ca-ES" sz="4800" i="1" dirty="0" smtClean="0">
                <a:solidFill>
                  <a:srgbClr val="00B0F0"/>
                </a:solidFill>
              </a:rPr>
              <a:t>DIRECCIÓN </a:t>
            </a:r>
            <a:r>
              <a:rPr lang="ca-ES" sz="4800" i="1" dirty="0" smtClean="0">
                <a:solidFill>
                  <a:srgbClr val="00B0F0"/>
                </a:solidFill>
              </a:rPr>
              <a:t>DEL </a:t>
            </a:r>
            <a:r>
              <a:rPr lang="ca-ES" sz="4800" i="1" dirty="0" smtClean="0">
                <a:solidFill>
                  <a:srgbClr val="00B0F0"/>
                </a:solidFill>
              </a:rPr>
              <a:t>VIENTO</a:t>
            </a:r>
            <a:endParaRPr lang="es-ES" sz="4800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LA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i="1" u="sng" dirty="0" smtClean="0">
                <a:solidFill>
                  <a:srgbClr val="0070C0"/>
                </a:solidFill>
              </a:rPr>
              <a:t>VELETA</a:t>
            </a:r>
            <a:r>
              <a:rPr lang="es-ES" b="1" i="1" dirty="0" smtClean="0">
                <a:solidFill>
                  <a:srgbClr val="0070C0"/>
                </a:solidFill>
              </a:rPr>
              <a:t> SIRVE PARA</a:t>
            </a:r>
            <a:r>
              <a:rPr lang="es-ES" b="1" i="1" dirty="0" smtClean="0">
                <a:solidFill>
                  <a:srgbClr val="0070C0"/>
                </a:solidFill>
              </a:rPr>
              <a:t>…</a:t>
            </a:r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71" y="2204665"/>
            <a:ext cx="2471863" cy="2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5695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</a:t>
            </a:r>
            <a:r>
              <a:rPr lang="ca-ES" sz="2800" b="1" i="1" dirty="0" smtClean="0"/>
              <a:t>. </a:t>
            </a:r>
            <a:r>
              <a:rPr lang="es-ES" sz="2800" b="1" i="1" dirty="0" smtClean="0">
                <a:solidFill>
                  <a:srgbClr val="00B0F0"/>
                </a:solidFill>
              </a:rPr>
              <a:t>EL AGUA </a:t>
            </a:r>
            <a:r>
              <a:rPr lang="es-ES" sz="2800" b="1" i="1" dirty="0" smtClean="0">
                <a:solidFill>
                  <a:srgbClr val="00B0F0"/>
                </a:solidFill>
              </a:rPr>
              <a:t>QUE </a:t>
            </a:r>
            <a:r>
              <a:rPr lang="es-ES" sz="2800" b="1" i="1" dirty="0" smtClean="0">
                <a:solidFill>
                  <a:srgbClr val="00B0F0"/>
                </a:solidFill>
              </a:rPr>
              <a:t>CAE DE LAS NUBES.</a:t>
            </a:r>
            <a:endParaRPr lang="es-E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492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LA </a:t>
            </a:r>
            <a:r>
              <a:rPr lang="ca-ES" sz="2800" b="1" i="1" dirty="0" smtClean="0">
                <a:solidFill>
                  <a:srgbClr val="00B0F0"/>
                </a:solidFill>
              </a:rPr>
              <a:t>TEMPERATURA DEL AIRE</a:t>
            </a:r>
            <a:r>
              <a:rPr lang="ca-ES" sz="2800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3758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UN </a:t>
            </a:r>
            <a:r>
              <a:rPr lang="ca-ES" sz="2800" b="1" i="1" dirty="0" smtClean="0">
                <a:solidFill>
                  <a:srgbClr val="00B0F0"/>
                </a:solidFill>
              </a:rPr>
              <a:t>TIPO </a:t>
            </a:r>
            <a:r>
              <a:rPr lang="ca-ES" sz="2800" b="1" i="1" dirty="0" smtClean="0">
                <a:solidFill>
                  <a:srgbClr val="00B0F0"/>
                </a:solidFill>
              </a:rPr>
              <a:t>DE </a:t>
            </a:r>
            <a:r>
              <a:rPr lang="ca-ES" sz="2800" b="1" i="1" dirty="0" smtClean="0">
                <a:solidFill>
                  <a:srgbClr val="00B0F0"/>
                </a:solidFill>
              </a:rPr>
              <a:t>VIENTO.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LAS </a:t>
            </a:r>
            <a:r>
              <a:rPr lang="es-ES" b="1" u="sng" dirty="0" smtClean="0">
                <a:solidFill>
                  <a:srgbClr val="0070C0"/>
                </a:solidFill>
              </a:rPr>
              <a:t>PRECIPITACIONES</a:t>
            </a:r>
            <a:r>
              <a:rPr lang="es-ES" b="1" dirty="0" smtClean="0">
                <a:solidFill>
                  <a:srgbClr val="0070C0"/>
                </a:solidFill>
              </a:rPr>
              <a:t> SON</a:t>
            </a:r>
            <a:r>
              <a:rPr lang="es-ES" b="1" dirty="0" smtClean="0">
                <a:solidFill>
                  <a:srgbClr val="0070C0"/>
                </a:solidFill>
              </a:rPr>
              <a:t>…</a:t>
            </a:r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626727" y="3777799"/>
            <a:ext cx="5193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rgbClr val="00B0F0"/>
                </a:solidFill>
              </a:rPr>
              <a:t>  </a:t>
            </a:r>
            <a:r>
              <a:rPr lang="es-ES" sz="4000" b="1" i="1" dirty="0" smtClean="0">
                <a:solidFill>
                  <a:srgbClr val="00B0F0"/>
                </a:solidFill>
              </a:rPr>
              <a:t>EL </a:t>
            </a:r>
            <a:r>
              <a:rPr lang="es-ES" sz="4000" b="1" i="1" dirty="0">
                <a:solidFill>
                  <a:srgbClr val="00B0F0"/>
                </a:solidFill>
              </a:rPr>
              <a:t>A</a:t>
            </a:r>
            <a:r>
              <a:rPr lang="es-ES" sz="4000" b="1" i="1" dirty="0" smtClean="0">
                <a:solidFill>
                  <a:srgbClr val="00B0F0"/>
                </a:solidFill>
              </a:rPr>
              <a:t>GUA </a:t>
            </a:r>
            <a:r>
              <a:rPr lang="es-ES" sz="4000" b="1" i="1" dirty="0" smtClean="0">
                <a:solidFill>
                  <a:srgbClr val="00B0F0"/>
                </a:solidFill>
              </a:rPr>
              <a:t>QUE </a:t>
            </a:r>
            <a:r>
              <a:rPr lang="es-ES" sz="4000" b="1" i="1" dirty="0" smtClean="0">
                <a:solidFill>
                  <a:srgbClr val="00B0F0"/>
                </a:solidFill>
              </a:rPr>
              <a:t>CAE  DE LAS NUBES</a:t>
            </a:r>
            <a:endParaRPr lang="es-ES" sz="4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11" y="1036715"/>
            <a:ext cx="2594216" cy="25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17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1599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BRISA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5093157"/>
            <a:ext cx="2228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HURACÁN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16923"/>
            <a:ext cx="2316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VENDAVAL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49441" y="4785380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BRISA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 smtClean="0">
                <a:solidFill>
                  <a:srgbClr val="0070C0"/>
                </a:solidFill>
              </a:rPr>
              <a:t>EL </a:t>
            </a:r>
            <a:r>
              <a:rPr lang="es-ES" sz="3200" i="1" dirty="0" smtClean="0">
                <a:solidFill>
                  <a:srgbClr val="0070C0"/>
                </a:solidFill>
              </a:rPr>
              <a:t>VIENTO SUAVE SE LLAMA…</a:t>
            </a:r>
            <a:endParaRPr lang="es-ES" sz="3200" i="1" dirty="0">
              <a:solidFill>
                <a:srgbClr val="0070C0"/>
              </a:solidFill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dirty="0" smtClean="0">
              <a:solidFill>
                <a:srgbClr val="0070C0"/>
              </a:solidFill>
              <a:latin typeface="+mj-lt"/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012" y="1960386"/>
            <a:ext cx="2367874" cy="236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2412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VENDAVAL.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2611580"/>
            <a:ext cx="2385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HURACÁN.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4998500"/>
            <a:ext cx="1698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BRISA.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49441" y="4785380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VENDAVAL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53311" y="1549250"/>
            <a:ext cx="8929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 smtClean="0">
                <a:solidFill>
                  <a:srgbClr val="0070C0"/>
                </a:solidFill>
              </a:rPr>
              <a:t>EL </a:t>
            </a:r>
            <a:r>
              <a:rPr lang="es-ES" sz="3200" i="1" dirty="0" smtClean="0">
                <a:solidFill>
                  <a:srgbClr val="0070C0"/>
                </a:solidFill>
              </a:rPr>
              <a:t>VIENTO </a:t>
            </a:r>
            <a:r>
              <a:rPr lang="es-ES" sz="3200" i="1" u="sng" dirty="0" smtClean="0">
                <a:solidFill>
                  <a:srgbClr val="0070C0"/>
                </a:solidFill>
              </a:rPr>
              <a:t>FUERTE</a:t>
            </a:r>
            <a:r>
              <a:rPr lang="es-ES" sz="3200" i="1" dirty="0" smtClean="0">
                <a:solidFill>
                  <a:srgbClr val="0070C0"/>
                </a:solidFill>
              </a:rPr>
              <a:t> SE LLAMA...</a:t>
            </a:r>
            <a:endParaRPr lang="es-ES" sz="3200" i="1" u="sng" dirty="0">
              <a:solidFill>
                <a:srgbClr val="0070C0"/>
              </a:solidFill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46" y="2279967"/>
            <a:ext cx="2548863" cy="23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611580"/>
            <a:ext cx="2324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HURACÁN.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34492"/>
            <a:ext cx="2473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VENDAVAL.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4998500"/>
            <a:ext cx="1698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BRISA.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49441" y="4785380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HURACÁN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 smtClean="0">
                <a:solidFill>
                  <a:srgbClr val="0070C0"/>
                </a:solidFill>
              </a:rPr>
              <a:t>EL </a:t>
            </a:r>
            <a:r>
              <a:rPr lang="es-ES" sz="3200" i="1" dirty="0" smtClean="0">
                <a:solidFill>
                  <a:srgbClr val="0070C0"/>
                </a:solidFill>
              </a:rPr>
              <a:t>VIENTO </a:t>
            </a:r>
            <a:r>
              <a:rPr lang="es-ES" sz="3200" i="1" u="sng" dirty="0" smtClean="0">
                <a:solidFill>
                  <a:srgbClr val="0070C0"/>
                </a:solidFill>
              </a:rPr>
              <a:t>MUY, MUY, FUERTE</a:t>
            </a:r>
            <a:r>
              <a:rPr lang="es-ES" sz="3200" i="1" dirty="0" smtClean="0">
                <a:solidFill>
                  <a:srgbClr val="0070C0"/>
                </a:solidFill>
              </a:rPr>
              <a:t> SE LLAMA...</a:t>
            </a:r>
            <a:endParaRPr lang="es-ES" sz="3200" b="1" i="1" dirty="0" smtClean="0">
              <a:solidFill>
                <a:srgbClr val="0070C0"/>
              </a:solidFill>
              <a:latin typeface="+mj-lt"/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41" y="2476862"/>
            <a:ext cx="2304473" cy="22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700836"/>
            <a:ext cx="1733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FALSO.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3028713"/>
            <a:ext cx="2674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VERDADERO.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96938" y="5221573"/>
            <a:ext cx="41832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F0"/>
                </a:solidFill>
              </a:rPr>
              <a:t>FALSO.</a:t>
            </a:r>
            <a:endParaRPr lang="es-ES" sz="4800" b="1" dirty="0" smtClean="0">
              <a:solidFill>
                <a:srgbClr val="00B0F0"/>
              </a:solidFill>
            </a:endParaRPr>
          </a:p>
          <a:p>
            <a:pPr algn="ctr"/>
            <a:r>
              <a:rPr lang="es-ES" sz="2800" b="1" dirty="0" smtClean="0">
                <a:solidFill>
                  <a:srgbClr val="00B0F0"/>
                </a:solidFill>
              </a:rPr>
              <a:t>EL CLIMA </a:t>
            </a:r>
            <a:r>
              <a:rPr lang="es-ES" sz="2800" b="1" u="sng" dirty="0" smtClean="0">
                <a:solidFill>
                  <a:srgbClr val="00B0F0"/>
                </a:solidFill>
              </a:rPr>
              <a:t>SÍ </a:t>
            </a:r>
            <a:r>
              <a:rPr lang="es-ES" sz="2800" b="1" u="sng" dirty="0" smtClean="0">
                <a:solidFill>
                  <a:srgbClr val="00B0F0"/>
                </a:solidFill>
              </a:rPr>
              <a:t>CAMBIA</a:t>
            </a:r>
            <a:endParaRPr lang="es-ES" sz="2800" b="1" u="sng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692764" y="1637206"/>
            <a:ext cx="9664894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EL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CLIMA NO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CAMBIA. 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708017" y="1907473"/>
            <a:ext cx="5348703" cy="3080002"/>
            <a:chOff x="6708017" y="1907473"/>
            <a:chExt cx="5348703" cy="3080002"/>
          </a:xfrm>
        </p:grpSpPr>
        <p:pic>
          <p:nvPicPr>
            <p:cNvPr id="11" name="Picture 2" descr="http://www.arasaac.org/repositorio/thumbs/10/200/3/30015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017" y="2799900"/>
              <a:ext cx="2187575" cy="2187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8647" y="3494913"/>
              <a:ext cx="441867" cy="441867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1388" y="2427069"/>
              <a:ext cx="745663" cy="745663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9753" y="1907473"/>
              <a:ext cx="461184" cy="461184"/>
            </a:xfrm>
            <a:prstGeom prst="rect">
              <a:avLst/>
            </a:prstGeom>
          </p:spPr>
        </p:pic>
        <p:grpSp>
          <p:nvGrpSpPr>
            <p:cNvPr id="15" name="Grupo 14"/>
            <p:cNvGrpSpPr/>
            <p:nvPr/>
          </p:nvGrpSpPr>
          <p:grpSpPr>
            <a:xfrm>
              <a:off x="8043289" y="3629850"/>
              <a:ext cx="2927583" cy="1044294"/>
              <a:chOff x="8038501" y="2875742"/>
              <a:chExt cx="2927583" cy="1044294"/>
            </a:xfrm>
          </p:grpSpPr>
          <p:cxnSp>
            <p:nvCxnSpPr>
              <p:cNvPr id="19" name="Conector recto 18"/>
              <p:cNvCxnSpPr>
                <a:endCxn id="21" idx="0"/>
              </p:cNvCxnSpPr>
              <p:nvPr/>
            </p:nvCxnSpPr>
            <p:spPr>
              <a:xfrm flipV="1">
                <a:off x="8038501" y="2875742"/>
                <a:ext cx="2405436" cy="83806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19"/>
              <p:cNvCxnSpPr/>
              <p:nvPr/>
            </p:nvCxnSpPr>
            <p:spPr>
              <a:xfrm>
                <a:off x="8038501" y="3749329"/>
                <a:ext cx="2416679" cy="170707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21790" y="2875742"/>
                <a:ext cx="1044294" cy="1044294"/>
              </a:xfrm>
              <a:prstGeom prst="ellipse">
                <a:avLst/>
              </a:prstGeom>
              <a:ln w="635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grpSp>
          <p:nvGrpSpPr>
            <p:cNvPr id="22" name="Grupo 21"/>
            <p:cNvGrpSpPr/>
            <p:nvPr/>
          </p:nvGrpSpPr>
          <p:grpSpPr>
            <a:xfrm>
              <a:off x="7840985" y="2380188"/>
              <a:ext cx="2573331" cy="1066889"/>
              <a:chOff x="7734777" y="1581659"/>
              <a:chExt cx="2573331" cy="1066889"/>
            </a:xfrm>
          </p:grpSpPr>
          <p:cxnSp>
            <p:nvCxnSpPr>
              <p:cNvPr id="23" name="Conector recto 22"/>
              <p:cNvCxnSpPr/>
              <p:nvPr/>
            </p:nvCxnSpPr>
            <p:spPr>
              <a:xfrm flipV="1">
                <a:off x="7734777" y="1608526"/>
                <a:ext cx="1804455" cy="72098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/>
              <p:cNvCxnSpPr/>
              <p:nvPr/>
            </p:nvCxnSpPr>
            <p:spPr>
              <a:xfrm>
                <a:off x="7743291" y="2378669"/>
                <a:ext cx="1990719" cy="226111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Imagen 2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41219" y="1581659"/>
                <a:ext cx="1066889" cy="1066889"/>
              </a:xfrm>
              <a:prstGeom prst="ellipse">
                <a:avLst/>
              </a:prstGeom>
              <a:ln w="9525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402439" y="4019863"/>
              <a:ext cx="654281" cy="654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24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34264" y="3805040"/>
            <a:ext cx="4635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TEMPERATURA </a:t>
            </a:r>
            <a:r>
              <a:rPr lang="ca-ES" sz="2800" b="1" i="1" dirty="0" smtClean="0">
                <a:solidFill>
                  <a:srgbClr val="00B0F0"/>
                </a:solidFill>
              </a:rPr>
              <a:t>Y LLUVIAS.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478" y="365125"/>
            <a:ext cx="10515600" cy="1325563"/>
          </a:xfrm>
        </p:spPr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4264" y="5093157"/>
            <a:ext cx="311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TEMPERATURA</a:t>
            </a:r>
            <a:r>
              <a:rPr lang="ca-ES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34264" y="2611052"/>
            <a:ext cx="2030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LLUVIAS</a:t>
            </a:r>
            <a:r>
              <a:rPr lang="ca-ES" sz="2800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49441" y="4785380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TEMPERATURA I </a:t>
            </a:r>
            <a:r>
              <a:rPr lang="ca-ES" sz="3600" b="1" i="1" dirty="0" smtClean="0">
                <a:solidFill>
                  <a:srgbClr val="00B0F0"/>
                </a:solidFill>
              </a:rPr>
              <a:t>LLUVIAS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639826" y="1547627"/>
            <a:ext cx="8929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b="1" i="1" dirty="0" smtClean="0">
                <a:solidFill>
                  <a:srgbClr val="0070C0"/>
                </a:solidFill>
                <a:latin typeface="+mj-lt"/>
              </a:rPr>
              <a:t>EL  </a:t>
            </a:r>
            <a:r>
              <a:rPr lang="es-ES" sz="3200" b="1" i="1" u="sng" dirty="0" smtClean="0">
                <a:solidFill>
                  <a:srgbClr val="0070C0"/>
                </a:solidFill>
                <a:latin typeface="+mj-lt"/>
              </a:rPr>
              <a:t>CLIMA </a:t>
            </a:r>
            <a:r>
              <a:rPr lang="es-ES" sz="3200" b="1" i="1" u="sng" dirty="0" smtClean="0">
                <a:solidFill>
                  <a:srgbClr val="0070C0"/>
                </a:solidFill>
                <a:latin typeface="+mj-lt"/>
              </a:rPr>
              <a:t>DEPENDE</a:t>
            </a:r>
            <a:r>
              <a:rPr lang="es-ES" sz="3200" b="1" i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s-ES" sz="3200" b="1" i="1" dirty="0" smtClean="0">
                <a:solidFill>
                  <a:srgbClr val="0070C0"/>
                </a:solidFill>
                <a:latin typeface="+mj-lt"/>
              </a:rPr>
              <a:t>DE… </a:t>
            </a: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71" y="3043037"/>
            <a:ext cx="1524003" cy="15240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840" y="2750338"/>
            <a:ext cx="847417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85184" y="5062895"/>
            <a:ext cx="1530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TRES.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478" y="365125"/>
            <a:ext cx="10515600" cy="1325563"/>
          </a:xfrm>
        </p:spPr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85184" y="3712706"/>
            <a:ext cx="1446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DOS.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34264" y="2516923"/>
            <a:ext cx="1517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UNO.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63679" y="4999127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TRES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639826" y="1547627"/>
            <a:ext cx="8929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b="1" i="1" u="sng" dirty="0" smtClean="0">
                <a:solidFill>
                  <a:srgbClr val="0070C0"/>
                </a:solidFill>
                <a:latin typeface="+mj-lt"/>
              </a:rPr>
              <a:t>¿CUÁNTOS</a:t>
            </a:r>
            <a:r>
              <a:rPr lang="es-ES" sz="3200" b="1" i="1" u="sng" dirty="0" smtClean="0">
                <a:solidFill>
                  <a:srgbClr val="0070C0"/>
                </a:solidFill>
                <a:latin typeface="+mj-lt"/>
              </a:rPr>
              <a:t> CLIMAS</a:t>
            </a:r>
            <a:r>
              <a:rPr lang="es-ES" sz="32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s-ES" sz="3200" b="1" i="1" dirty="0" smtClean="0">
                <a:solidFill>
                  <a:srgbClr val="0070C0"/>
                </a:solidFill>
                <a:latin typeface="+mj-lt"/>
              </a:rPr>
              <a:t>HAY</a:t>
            </a:r>
            <a:r>
              <a:rPr lang="es-ES" sz="3200" b="1" i="1" dirty="0" smtClean="0">
                <a:solidFill>
                  <a:srgbClr val="0070C0"/>
                </a:solidFill>
                <a:latin typeface="+mj-lt"/>
              </a:rPr>
              <a:t> EN EL MUNDO? </a:t>
            </a: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638992" y="4307673"/>
            <a:ext cx="1308854" cy="42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19" name="Grupo 18"/>
          <p:cNvGrpSpPr/>
          <p:nvPr/>
        </p:nvGrpSpPr>
        <p:grpSpPr>
          <a:xfrm>
            <a:off x="6638992" y="2696888"/>
            <a:ext cx="4987673" cy="1951952"/>
            <a:chOff x="6638992" y="2696888"/>
            <a:chExt cx="4987673" cy="1951952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662" y="2696888"/>
              <a:ext cx="1524003" cy="1524003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827" y="2696889"/>
              <a:ext cx="1524003" cy="1524003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92" y="2748739"/>
              <a:ext cx="1524003" cy="1524003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8509789" y="4272137"/>
              <a:ext cx="1308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0000"/>
                  </a:solidFill>
                </a:rPr>
                <a:t>CÀLIDOS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0210236" y="4259405"/>
              <a:ext cx="1308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0070C0"/>
                  </a:solidFill>
                </a:rPr>
                <a:t>FRÍOS</a:t>
              </a:r>
              <a:endParaRPr lang="es-ES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6656921" y="4279508"/>
              <a:ext cx="1682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C000"/>
                  </a:solidFill>
                </a:rPr>
                <a:t>TEMPERADOS</a:t>
              </a:r>
              <a:endParaRPr lang="es-ES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08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611580"/>
            <a:ext cx="1905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CÁLIDA</a:t>
            </a:r>
            <a:r>
              <a:rPr lang="ca-ES" sz="2800" b="1" i="1" dirty="0" smtClean="0">
                <a:solidFill>
                  <a:srgbClr val="00B0F0"/>
                </a:solidFill>
              </a:rPr>
              <a:t>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34492"/>
            <a:ext cx="2667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TEMPERADA</a:t>
            </a:r>
            <a:r>
              <a:rPr lang="ca-ES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4998500"/>
            <a:ext cx="1714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FRÍAA</a:t>
            </a:r>
            <a:r>
              <a:rPr lang="ca-ES" sz="2800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52213" y="3411326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CÁLIDA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 smtClean="0">
                <a:solidFill>
                  <a:srgbClr val="0070C0"/>
                </a:solidFill>
              </a:rPr>
              <a:t>ESTA</a:t>
            </a:r>
            <a:r>
              <a:rPr lang="es-ES" sz="3200" i="1" dirty="0" smtClean="0">
                <a:solidFill>
                  <a:srgbClr val="0070C0"/>
                </a:solidFill>
              </a:rPr>
              <a:t> </a:t>
            </a:r>
            <a:r>
              <a:rPr lang="es-ES" sz="3200" i="1" u="sng" dirty="0" smtClean="0">
                <a:solidFill>
                  <a:srgbClr val="0070C0"/>
                </a:solidFill>
              </a:rPr>
              <a:t>ES </a:t>
            </a:r>
            <a:r>
              <a:rPr lang="es-ES" sz="3200" i="1" u="sng" dirty="0">
                <a:solidFill>
                  <a:srgbClr val="0070C0"/>
                </a:solidFill>
              </a:rPr>
              <a:t>UNA ZONA</a:t>
            </a:r>
            <a:r>
              <a:rPr lang="es-ES" sz="3200" i="1" dirty="0">
                <a:solidFill>
                  <a:srgbClr val="0070C0"/>
                </a:solidFill>
              </a:rPr>
              <a:t>…</a:t>
            </a:r>
            <a:endParaRPr lang="es-ES" sz="3200" i="1" u="sng" dirty="0">
              <a:solidFill>
                <a:srgbClr val="0070C0"/>
              </a:solidFill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830" y="858575"/>
            <a:ext cx="2494547" cy="2494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2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7816" y="902533"/>
            <a:ext cx="5700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0070C0"/>
                </a:solidFill>
              </a:rPr>
              <a:t>¿QUÉ ES EL </a:t>
            </a:r>
            <a:r>
              <a:rPr lang="es-ES" sz="2800" b="1" i="1" u="sng" dirty="0" smtClean="0">
                <a:solidFill>
                  <a:srgbClr val="0070C0"/>
                </a:solidFill>
              </a:rPr>
              <a:t>TIEMPO ATMOSFÉRICO</a:t>
            </a:r>
            <a:r>
              <a:rPr lang="es-ES" sz="2800" b="1" dirty="0" smtClean="0">
                <a:solidFill>
                  <a:srgbClr val="0070C0"/>
                </a:solidFill>
              </a:rPr>
              <a:t>?</a:t>
            </a:r>
            <a:endParaRPr lang="es-ES" sz="5400" b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5942" y="2340478"/>
            <a:ext cx="493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ES EL ESTADO DEL </a:t>
            </a:r>
            <a:r>
              <a:rPr lang="es-ES" sz="2000" b="1" i="1" u="sng" dirty="0" smtClean="0"/>
              <a:t>AIRE</a:t>
            </a:r>
            <a:r>
              <a:rPr lang="es-ES" sz="2000" b="1" i="1" dirty="0" smtClean="0"/>
              <a:t>.</a:t>
            </a:r>
            <a:endParaRPr lang="es-ES" sz="4400" b="1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9635">
            <a:off x="6022371" y="1044740"/>
            <a:ext cx="2025303" cy="2025303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8" l="0" r="100000">
                        <a14:foregroundMark x1="85559" y1="11172" x2="70027" y2="88828"/>
                        <a14:foregroundMark x1="83106" y1="16894" x2="24251" y2="71935"/>
                        <a14:foregroundMark x1="76839" y1="18256" x2="13624" y2="61308"/>
                        <a14:foregroundMark x1="88011" y1="13079" x2="87466" y2="81744"/>
                        <a14:foregroundMark x1="84469" y1="14986" x2="9264" y2="11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5" b="21875"/>
          <a:stretch/>
        </p:blipFill>
        <p:spPr bwMode="auto">
          <a:xfrm rot="1432172">
            <a:off x="8026719" y="1693432"/>
            <a:ext cx="598175" cy="677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31077">
            <a:off x="7468596" y="620778"/>
            <a:ext cx="661765" cy="5635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2413" y="1686081"/>
            <a:ext cx="493393" cy="4975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98" y="671895"/>
            <a:ext cx="461275" cy="46127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8231040" y="717867"/>
            <a:ext cx="82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AIRE</a:t>
            </a:r>
            <a:endParaRPr lang="es-ES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642861" y="1750203"/>
            <a:ext cx="82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AIRE</a:t>
            </a:r>
            <a:endParaRPr lang="es-ES" i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19950" y="4984779"/>
            <a:ext cx="1114062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i="1" u="sng" dirty="0" smtClean="0"/>
              <a:t>PUEDE  CAMBIAR</a:t>
            </a:r>
            <a:r>
              <a:rPr lang="es-ES" sz="2000" b="1" i="1" dirty="0" smtClean="0"/>
              <a:t>  </a:t>
            </a:r>
            <a:r>
              <a:rPr lang="es-ES" sz="2000" dirty="0" smtClean="0"/>
              <a:t>D’UN  DIA  A  UN  ALTRE.</a:t>
            </a:r>
            <a:endParaRPr lang="es-ES" sz="44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89" y="3522428"/>
            <a:ext cx="461275" cy="46127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3965" y="3983703"/>
            <a:ext cx="493393" cy="49757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97" y="3377806"/>
            <a:ext cx="1181191" cy="118119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8" r="-2282" b="18191"/>
          <a:stretch/>
        </p:blipFill>
        <p:spPr>
          <a:xfrm>
            <a:off x="9284739" y="3455928"/>
            <a:ext cx="695094" cy="4034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1" b="18072"/>
          <a:stretch/>
        </p:blipFill>
        <p:spPr>
          <a:xfrm flipH="1">
            <a:off x="9355227" y="4042669"/>
            <a:ext cx="702076" cy="446166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0130885" y="3455928"/>
            <a:ext cx="181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AIRE  </a:t>
            </a:r>
            <a:r>
              <a:rPr lang="es-ES" b="1" i="1" u="sng" dirty="0" smtClean="0"/>
              <a:t>VIENTOOSO</a:t>
            </a:r>
            <a:endParaRPr lang="es-ES" b="1" i="1" u="sng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0135021" y="4143197"/>
            <a:ext cx="189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AIRE en </a:t>
            </a:r>
            <a:r>
              <a:rPr lang="es-ES" b="1" i="1" u="sng" dirty="0" smtClean="0"/>
              <a:t>CALMA</a:t>
            </a:r>
            <a:endParaRPr lang="es-ES" b="1" i="1" u="sng" dirty="0"/>
          </a:p>
        </p:txBody>
      </p:sp>
      <p:sp>
        <p:nvSpPr>
          <p:cNvPr id="32" name="CuadroTexto 31"/>
          <p:cNvSpPr txBox="1"/>
          <p:nvPr/>
        </p:nvSpPr>
        <p:spPr>
          <a:xfrm>
            <a:off x="6795564" y="3574999"/>
            <a:ext cx="90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0070C0"/>
                </a:solidFill>
              </a:rPr>
              <a:t>FRÍO</a:t>
            </a:r>
            <a:endParaRPr lang="es-ES" b="1" i="1" u="sng" dirty="0">
              <a:solidFill>
                <a:srgbClr val="0070C0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795564" y="4076274"/>
            <a:ext cx="90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CÁLIDO</a:t>
            </a:r>
            <a:endParaRPr lang="es-ES" b="1" i="1" u="sng" dirty="0">
              <a:solidFill>
                <a:srgbClr val="FF0000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63" y="5668884"/>
            <a:ext cx="1134177" cy="1047232"/>
          </a:xfrm>
          <a:prstGeom prst="rect">
            <a:avLst/>
          </a:prstGeom>
        </p:spPr>
      </p:pic>
      <p:pic>
        <p:nvPicPr>
          <p:cNvPr id="1026" name="Picture 2" descr="http://www.arasaac.org/repositorio/thumbs/10/200/2/2796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9" y="5680703"/>
            <a:ext cx="1023593" cy="102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asaac.org/repositorio/thumbs/10/200/2/2779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31" y="5680703"/>
            <a:ext cx="1029797" cy="102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adroTexto 37"/>
          <p:cNvSpPr txBox="1"/>
          <p:nvPr/>
        </p:nvSpPr>
        <p:spPr>
          <a:xfrm>
            <a:off x="519950" y="3706531"/>
            <a:ext cx="588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u="sng" dirty="0" smtClean="0"/>
              <a:t>EL </a:t>
            </a:r>
            <a:r>
              <a:rPr lang="es-ES" sz="2000" b="1" i="1" u="sng" dirty="0" smtClean="0"/>
              <a:t>AIRE</a:t>
            </a:r>
            <a:r>
              <a:rPr lang="es-ES" sz="2000" dirty="0" smtClean="0"/>
              <a:t>  </a:t>
            </a:r>
            <a:r>
              <a:rPr lang="es-ES" sz="2000" dirty="0"/>
              <a:t>NO  </a:t>
            </a:r>
            <a:r>
              <a:rPr lang="es-ES" sz="2000" dirty="0" smtClean="0"/>
              <a:t>ESTÁ  SIEMPRE  </a:t>
            </a:r>
            <a:r>
              <a:rPr lang="es-ES" sz="2000" dirty="0"/>
              <a:t>DE  LA  </a:t>
            </a:r>
            <a:r>
              <a:rPr lang="es-ES" sz="2000" dirty="0" smtClean="0"/>
              <a:t>MISMA  </a:t>
            </a:r>
            <a:r>
              <a:rPr lang="es-ES" sz="2000" dirty="0" smtClean="0"/>
              <a:t>MANERA.</a:t>
            </a:r>
            <a:endParaRPr lang="es-ES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39735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6" grpId="0"/>
      <p:bldP spid="17" grpId="0"/>
      <p:bldP spid="18" grpId="0"/>
      <p:bldP spid="24" grpId="0"/>
      <p:bldP spid="26" grpId="0"/>
      <p:bldP spid="32" grpId="0"/>
      <p:bldP spid="33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859952"/>
            <a:ext cx="1496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3. </a:t>
            </a:r>
            <a:r>
              <a:rPr lang="ca-ES" sz="2800" b="1" i="1" dirty="0" smtClean="0">
                <a:solidFill>
                  <a:srgbClr val="00B0F0"/>
                </a:solidFill>
              </a:rPr>
              <a:t>FRÍA</a:t>
            </a:r>
            <a:r>
              <a:rPr lang="ca-ES" sz="2800" b="1" i="1" dirty="0" smtClean="0">
                <a:solidFill>
                  <a:srgbClr val="00B0F0"/>
                </a:solidFill>
              </a:rPr>
              <a:t>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34492"/>
            <a:ext cx="2667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TEMPERADA</a:t>
            </a:r>
            <a:r>
              <a:rPr lang="ca-ES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671837"/>
            <a:ext cx="1905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CÁLIDA</a:t>
            </a:r>
            <a:r>
              <a:rPr lang="ca-ES" sz="2800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561464" y="3469464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FRÍA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 smtClean="0">
                <a:solidFill>
                  <a:srgbClr val="0070C0"/>
                </a:solidFill>
              </a:rPr>
              <a:t>ESTA</a:t>
            </a:r>
            <a:r>
              <a:rPr lang="es-ES" sz="3200" i="1" dirty="0" smtClean="0">
                <a:solidFill>
                  <a:srgbClr val="0070C0"/>
                </a:solidFill>
              </a:rPr>
              <a:t>  </a:t>
            </a:r>
            <a:r>
              <a:rPr lang="es-ES" sz="3200" i="1" u="sng" dirty="0" smtClean="0">
                <a:solidFill>
                  <a:srgbClr val="0070C0"/>
                </a:solidFill>
              </a:rPr>
              <a:t>ES </a:t>
            </a:r>
            <a:r>
              <a:rPr lang="es-ES" sz="3200" i="1" u="sng" dirty="0">
                <a:solidFill>
                  <a:srgbClr val="0070C0"/>
                </a:solidFill>
              </a:rPr>
              <a:t>UNA ZONA</a:t>
            </a:r>
            <a:r>
              <a:rPr lang="es-ES" sz="3200" i="1" dirty="0">
                <a:solidFill>
                  <a:srgbClr val="0070C0"/>
                </a:solidFill>
              </a:rPr>
              <a:t>…</a:t>
            </a:r>
            <a:endParaRPr lang="es-ES" sz="3200" i="1" u="sng" dirty="0">
              <a:solidFill>
                <a:srgbClr val="0070C0"/>
              </a:solidFill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6782106" y="852461"/>
            <a:ext cx="2560578" cy="2606720"/>
            <a:chOff x="7695045" y="4794420"/>
            <a:chExt cx="1524003" cy="1613396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045" y="4794420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964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0576" y="5781580"/>
              <a:ext cx="626236" cy="626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1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611580"/>
            <a:ext cx="2705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TEMPERADA.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34492"/>
            <a:ext cx="1867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CÁLIDA</a:t>
            </a:r>
            <a:r>
              <a:rPr lang="ca-ES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4998500"/>
            <a:ext cx="1496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FRÍA</a:t>
            </a:r>
            <a:r>
              <a:rPr lang="ca-ES" sz="2800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52213" y="3411326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TEMPERADA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 smtClean="0">
                <a:solidFill>
                  <a:srgbClr val="0070C0"/>
                </a:solidFill>
              </a:rPr>
              <a:t>ESTA </a:t>
            </a:r>
            <a:r>
              <a:rPr lang="es-ES" sz="3200" i="1" u="sng" dirty="0" smtClean="0">
                <a:solidFill>
                  <a:srgbClr val="0070C0"/>
                </a:solidFill>
              </a:rPr>
              <a:t>ES </a:t>
            </a:r>
            <a:r>
              <a:rPr lang="es-ES" sz="3200" i="1" u="sng" dirty="0">
                <a:solidFill>
                  <a:srgbClr val="0070C0"/>
                </a:solidFill>
              </a:rPr>
              <a:t>UNA ZONA</a:t>
            </a:r>
            <a:r>
              <a:rPr lang="es-ES" sz="3200" i="1" dirty="0">
                <a:solidFill>
                  <a:srgbClr val="0070C0"/>
                </a:solidFill>
              </a:rPr>
              <a:t>…</a:t>
            </a:r>
            <a:endParaRPr lang="es-ES" sz="3200" i="1" u="sng" dirty="0">
              <a:solidFill>
                <a:srgbClr val="0070C0"/>
              </a:solidFill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51" y="851905"/>
            <a:ext cx="2377997" cy="2377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05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95630" y="4314046"/>
            <a:ext cx="3176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LLUEVE MUCHO.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95630" y="2961614"/>
            <a:ext cx="2365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PLOU POC</a:t>
            </a:r>
            <a:r>
              <a:rPr lang="ca-ES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15419" y="4190935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LLUEVE MUCHO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 smtClean="0">
                <a:solidFill>
                  <a:srgbClr val="0070C0"/>
                </a:solidFill>
              </a:rPr>
              <a:t>EN ESTA </a:t>
            </a:r>
            <a:r>
              <a:rPr lang="es-ES" sz="3200" i="1" u="sng" dirty="0">
                <a:solidFill>
                  <a:srgbClr val="0070C0"/>
                </a:solidFill>
              </a:rPr>
              <a:t>ZONA</a:t>
            </a:r>
            <a:r>
              <a:rPr lang="es-ES" sz="3200" i="1" dirty="0">
                <a:solidFill>
                  <a:srgbClr val="0070C0"/>
                </a:solidFill>
              </a:rPr>
              <a:t>...</a:t>
            </a:r>
            <a:endParaRPr lang="es-ES" sz="3200" i="1" u="sng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6268313" y="1520448"/>
            <a:ext cx="2612632" cy="2592655"/>
            <a:chOff x="4665158" y="1174324"/>
            <a:chExt cx="1557355" cy="1524003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158" y="1174324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237" y="1524929"/>
              <a:ext cx="763276" cy="763276"/>
            </a:xfrm>
            <a:prstGeom prst="rect">
              <a:avLst/>
            </a:prstGeom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637" y="1457670"/>
            <a:ext cx="2594216" cy="25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1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5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20272" y="2715690"/>
            <a:ext cx="2829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LLUEVE </a:t>
            </a:r>
            <a:r>
              <a:rPr lang="ca-ES" sz="2800" b="1" i="1" dirty="0" smtClean="0">
                <a:solidFill>
                  <a:srgbClr val="00B0F0"/>
                </a:solidFill>
              </a:rPr>
              <a:t>POCO.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20272" y="4262139"/>
            <a:ext cx="3448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LLUEVE MUCHO</a:t>
            </a:r>
            <a:r>
              <a:rPr lang="ca-ES" sz="2800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43703" y="4190935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LLUEVE POCO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 smtClean="0">
                <a:solidFill>
                  <a:srgbClr val="0070C0"/>
                </a:solidFill>
              </a:rPr>
              <a:t>EN </a:t>
            </a:r>
            <a:r>
              <a:rPr lang="es-ES" sz="3200" i="1" dirty="0">
                <a:solidFill>
                  <a:srgbClr val="0070C0"/>
                </a:solidFill>
              </a:rPr>
              <a:t>AQUESTA </a:t>
            </a:r>
            <a:r>
              <a:rPr lang="es-ES" sz="3200" i="1" u="sng" dirty="0">
                <a:solidFill>
                  <a:srgbClr val="0070C0"/>
                </a:solidFill>
              </a:rPr>
              <a:t>ZONA</a:t>
            </a:r>
            <a:r>
              <a:rPr lang="es-ES" sz="3200" i="1" dirty="0">
                <a:solidFill>
                  <a:srgbClr val="0070C0"/>
                </a:solidFill>
              </a:rPr>
              <a:t>...</a:t>
            </a:r>
            <a:endParaRPr lang="es-ES" sz="3200" i="1" u="sng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9020204" y="605919"/>
            <a:ext cx="2755081" cy="3729317"/>
            <a:chOff x="9020204" y="605919"/>
            <a:chExt cx="2755081" cy="3729317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0637" y="1457670"/>
              <a:ext cx="2594216" cy="2594216"/>
            </a:xfrm>
            <a:prstGeom prst="rect">
              <a:avLst/>
            </a:prstGeom>
          </p:spPr>
        </p:pic>
        <p:sp>
          <p:nvSpPr>
            <p:cNvPr id="3" name="Multiplicar 2"/>
            <p:cNvSpPr/>
            <p:nvPr/>
          </p:nvSpPr>
          <p:spPr>
            <a:xfrm>
              <a:off x="9020204" y="605919"/>
              <a:ext cx="2755081" cy="3729317"/>
            </a:xfrm>
            <a:prstGeom prst="mathMultiply">
              <a:avLst>
                <a:gd name="adj1" fmla="val 594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038078" y="1271528"/>
            <a:ext cx="2901694" cy="2780358"/>
            <a:chOff x="6508875" y="4732462"/>
            <a:chExt cx="1524003" cy="1524003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875" y="4732462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537" b="89646" l="0" r="983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076" y="5461860"/>
              <a:ext cx="754620" cy="754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34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5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700836"/>
            <a:ext cx="1733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FALSO.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3028713"/>
            <a:ext cx="2674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VERDADERO.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25297" y="5322502"/>
            <a:ext cx="66835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F0"/>
                </a:solidFill>
              </a:rPr>
              <a:t>FALSO.</a:t>
            </a:r>
            <a:endParaRPr lang="es-ES" sz="4800" b="1" dirty="0" smtClean="0">
              <a:solidFill>
                <a:srgbClr val="00B0F0"/>
              </a:solidFill>
            </a:endParaRPr>
          </a:p>
          <a:p>
            <a:pPr algn="ctr"/>
            <a:r>
              <a:rPr lang="es-ES" sz="2800" b="1" dirty="0" smtClean="0">
                <a:solidFill>
                  <a:srgbClr val="00B0F0"/>
                </a:solidFill>
              </a:rPr>
              <a:t>EN </a:t>
            </a:r>
            <a:r>
              <a:rPr lang="es-ES" sz="2800" b="1" dirty="0" smtClean="0">
                <a:solidFill>
                  <a:srgbClr val="00B0F0"/>
                </a:solidFill>
              </a:rPr>
              <a:t>ZONAS FRÍAS </a:t>
            </a:r>
            <a:r>
              <a:rPr lang="es-ES" sz="2800" b="1" dirty="0" smtClean="0">
                <a:solidFill>
                  <a:srgbClr val="00B0F0"/>
                </a:solidFill>
              </a:rPr>
              <a:t>NO </a:t>
            </a:r>
            <a:r>
              <a:rPr lang="es-ES" sz="2800" b="1" dirty="0" smtClean="0">
                <a:solidFill>
                  <a:srgbClr val="00B0F0"/>
                </a:solidFill>
              </a:rPr>
              <a:t>HAY VEGETACIÓN</a:t>
            </a:r>
            <a:endParaRPr lang="es-ES" sz="2800" b="1" u="sng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692764" y="1637206"/>
            <a:ext cx="9664894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EN </a:t>
            </a:r>
            <a:r>
              <a:rPr lang="ca-ES" sz="3200" b="1" i="1" dirty="0" smtClean="0">
                <a:solidFill>
                  <a:srgbClr val="0070C0"/>
                </a:solidFill>
              </a:rPr>
              <a:t>ZONAS FRÍAS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HAY MUCHA VEGETACIÓN</a:t>
            </a:r>
            <a:r>
              <a:rPr lang="ca-ES" sz="3200" b="1" i="1" dirty="0" smtClean="0">
                <a:solidFill>
                  <a:srgbClr val="0070C0"/>
                </a:solidFill>
              </a:rPr>
              <a:t>...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5991752" y="2679200"/>
            <a:ext cx="2417143" cy="2482822"/>
            <a:chOff x="7695045" y="4794420"/>
            <a:chExt cx="1524003" cy="1613396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045" y="4794420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964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0576" y="5781580"/>
              <a:ext cx="626236" cy="626236"/>
            </a:xfrm>
            <a:prstGeom prst="rect">
              <a:avLst/>
            </a:prstGeom>
          </p:spPr>
        </p:pic>
      </p:grpSp>
      <p:grpSp>
        <p:nvGrpSpPr>
          <p:cNvPr id="7" name="Grupo 6"/>
          <p:cNvGrpSpPr/>
          <p:nvPr/>
        </p:nvGrpSpPr>
        <p:grpSpPr>
          <a:xfrm>
            <a:off x="8878069" y="2558004"/>
            <a:ext cx="2377997" cy="2482822"/>
            <a:chOff x="8878069" y="2558004"/>
            <a:chExt cx="2377997" cy="2482822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8069" y="2662829"/>
              <a:ext cx="2377997" cy="23779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Multiplicar 3"/>
            <p:cNvSpPr/>
            <p:nvPr/>
          </p:nvSpPr>
          <p:spPr>
            <a:xfrm>
              <a:off x="8994375" y="2558004"/>
              <a:ext cx="2261691" cy="2386066"/>
            </a:xfrm>
            <a:prstGeom prst="mathMultiply">
              <a:avLst>
                <a:gd name="adj1" fmla="val 845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47" y="1273312"/>
            <a:ext cx="886020" cy="8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46633" y="3051223"/>
            <a:ext cx="2674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VERDADERO.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46633" y="4589430"/>
            <a:ext cx="1733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FALSO.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81443" y="5322502"/>
            <a:ext cx="41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F0"/>
                </a:solidFill>
              </a:rPr>
              <a:t>VERDADERO.</a:t>
            </a:r>
            <a:endParaRPr lang="es-ES" sz="4800" b="1" dirty="0" smtClean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692764" y="1637206"/>
            <a:ext cx="9664894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EN  ZONES </a:t>
            </a:r>
            <a:r>
              <a:rPr lang="ca-ES" sz="3200" b="1" i="1" dirty="0" smtClean="0">
                <a:solidFill>
                  <a:srgbClr val="0070C0"/>
                </a:solidFill>
              </a:rPr>
              <a:t>TEMPERADAS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HAY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4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ESTACIONES</a:t>
            </a:r>
            <a:r>
              <a:rPr lang="ca-ES" sz="3200" b="1" i="1" dirty="0" smtClean="0">
                <a:solidFill>
                  <a:srgbClr val="0070C0"/>
                </a:solidFill>
              </a:rPr>
              <a:t>...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985" y="2429945"/>
            <a:ext cx="2860135" cy="286013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62" y="1203580"/>
            <a:ext cx="1039058" cy="10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44619" y="4360185"/>
            <a:ext cx="6230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LA TEMPERATURA </a:t>
            </a:r>
            <a:r>
              <a:rPr lang="ca-ES" sz="2800" b="1" i="1" dirty="0" smtClean="0">
                <a:solidFill>
                  <a:srgbClr val="00B0F0"/>
                </a:solidFill>
              </a:rPr>
              <a:t>SUBE</a:t>
            </a:r>
            <a:r>
              <a:rPr lang="ca-ES" sz="2800" b="1" i="1" dirty="0" smtClean="0">
                <a:solidFill>
                  <a:srgbClr val="00B0F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EN</a:t>
            </a:r>
            <a:r>
              <a:rPr lang="ca-ES" sz="2800" b="1" i="1" dirty="0" smtClean="0">
                <a:solidFill>
                  <a:srgbClr val="00B0F0"/>
                </a:solidFill>
              </a:rPr>
              <a:t> VERANO.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44619" y="2688062"/>
            <a:ext cx="6203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LA TEMPERATURA </a:t>
            </a:r>
            <a:r>
              <a:rPr lang="ca-ES" sz="2800" b="1" i="1" dirty="0" smtClean="0">
                <a:solidFill>
                  <a:srgbClr val="00B0F0"/>
                </a:solidFill>
              </a:rPr>
              <a:t>BAJA </a:t>
            </a:r>
            <a:r>
              <a:rPr lang="ca-ES" sz="2800" b="1" i="1" dirty="0" smtClean="0">
                <a:solidFill>
                  <a:srgbClr val="00B0F0"/>
                </a:solidFill>
              </a:rPr>
              <a:t>EN</a:t>
            </a:r>
            <a:r>
              <a:rPr lang="ca-ES" sz="2800" b="1" i="1" dirty="0" smtClean="0">
                <a:solidFill>
                  <a:srgbClr val="00B0F0"/>
                </a:solidFill>
              </a:rPr>
              <a:t> VERANO.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226404" y="5173943"/>
            <a:ext cx="4827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b="1" i="1" dirty="0" smtClean="0">
                <a:solidFill>
                  <a:srgbClr val="00B0F0"/>
                </a:solidFill>
              </a:rPr>
              <a:t>SUBE</a:t>
            </a:r>
            <a:r>
              <a:rPr lang="ca-ES" sz="4800" b="1" i="1" dirty="0" smtClean="0">
                <a:solidFill>
                  <a:srgbClr val="00B0F0"/>
                </a:solidFill>
              </a:rPr>
              <a:t> </a:t>
            </a:r>
            <a:r>
              <a:rPr lang="ca-ES" sz="4800" b="1" i="1" dirty="0" smtClean="0">
                <a:solidFill>
                  <a:srgbClr val="00B0F0"/>
                </a:solidFill>
              </a:rPr>
              <a:t>EN</a:t>
            </a:r>
            <a:r>
              <a:rPr lang="ca-ES" sz="4800" b="1" i="1" dirty="0" smtClean="0">
                <a:solidFill>
                  <a:srgbClr val="00B0F0"/>
                </a:solidFill>
              </a:rPr>
              <a:t> VERANO</a:t>
            </a:r>
            <a:endParaRPr lang="es-ES" sz="4800" b="1" dirty="0" smtClean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280397" y="1637206"/>
            <a:ext cx="9664894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EN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ZONAS TEMPERADAS</a:t>
            </a:r>
            <a:r>
              <a:rPr lang="ca-ES" sz="3200" b="1" i="1" dirty="0" smtClean="0">
                <a:solidFill>
                  <a:srgbClr val="0070C0"/>
                </a:solidFill>
              </a:rPr>
              <a:t>...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45" y="2600600"/>
            <a:ext cx="2093526" cy="2093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9"/>
          <a:stretch/>
        </p:blipFill>
        <p:spPr>
          <a:xfrm>
            <a:off x="7280191" y="2600599"/>
            <a:ext cx="1079319" cy="204606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79" y="1171159"/>
            <a:ext cx="1039058" cy="10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25155" y="2669137"/>
            <a:ext cx="6413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LA TEMPERATURA </a:t>
            </a:r>
            <a:r>
              <a:rPr lang="ca-ES" sz="2800" b="1" i="1" dirty="0" smtClean="0">
                <a:solidFill>
                  <a:srgbClr val="00B0F0"/>
                </a:solidFill>
              </a:rPr>
              <a:t>BAJA </a:t>
            </a:r>
            <a:r>
              <a:rPr lang="ca-ES" sz="2800" b="1" i="1" dirty="0" smtClean="0">
                <a:solidFill>
                  <a:srgbClr val="00B0F0"/>
                </a:solidFill>
              </a:rPr>
              <a:t>EN</a:t>
            </a:r>
            <a:r>
              <a:rPr lang="ca-ES" sz="2800" b="1" i="1" dirty="0" smtClean="0">
                <a:solidFill>
                  <a:srgbClr val="00B0F0"/>
                </a:solidFill>
              </a:rPr>
              <a:t> INVIERNO.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CUESTIONARIO.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25155" y="4094324"/>
            <a:ext cx="6609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LA TEMPERATURA </a:t>
            </a:r>
            <a:r>
              <a:rPr lang="ca-ES" sz="2800" b="1" i="1" dirty="0" smtClean="0">
                <a:solidFill>
                  <a:srgbClr val="00B0F0"/>
                </a:solidFill>
              </a:rPr>
              <a:t>SUBE</a:t>
            </a:r>
            <a:r>
              <a:rPr lang="ca-ES" sz="2800" b="1" i="1" dirty="0" smtClean="0">
                <a:solidFill>
                  <a:srgbClr val="00B0F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EN</a:t>
            </a:r>
            <a:r>
              <a:rPr lang="ca-ES" sz="2800" b="1" i="1" dirty="0" smtClean="0">
                <a:solidFill>
                  <a:srgbClr val="00B0F0"/>
                </a:solidFill>
              </a:rPr>
              <a:t> INVIERNO.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701969" y="5053072"/>
            <a:ext cx="5033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b="1" i="1" dirty="0" smtClean="0">
                <a:solidFill>
                  <a:srgbClr val="00B0F0"/>
                </a:solidFill>
              </a:rPr>
              <a:t>BAJA EN INVIERNO</a:t>
            </a:r>
            <a:endParaRPr lang="es-ES" sz="4800" b="1" dirty="0" smtClean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11462" y="1637206"/>
            <a:ext cx="9664894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EN 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ZONAS TEMPERADAS</a:t>
            </a:r>
            <a:r>
              <a:rPr lang="ca-ES" sz="3200" b="1" i="1" dirty="0" smtClean="0">
                <a:solidFill>
                  <a:srgbClr val="0070C0"/>
                </a:solidFill>
              </a:rPr>
              <a:t>...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44" y="1171159"/>
            <a:ext cx="1039058" cy="10390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22" y="2551501"/>
            <a:ext cx="2070294" cy="2070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upo 12"/>
          <p:cNvGrpSpPr/>
          <p:nvPr/>
        </p:nvGrpSpPr>
        <p:grpSpPr>
          <a:xfrm>
            <a:off x="10314582" y="2607192"/>
            <a:ext cx="1149658" cy="2010352"/>
            <a:chOff x="9653553" y="1203267"/>
            <a:chExt cx="565430" cy="1560281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5" r="60898"/>
            <a:stretch/>
          </p:blipFill>
          <p:spPr>
            <a:xfrm>
              <a:off x="9653553" y="1203267"/>
              <a:ext cx="350015" cy="1524003"/>
            </a:xfrm>
            <a:prstGeom prst="rect">
              <a:avLst/>
            </a:prstGeom>
          </p:spPr>
        </p:pic>
        <p:pic>
          <p:nvPicPr>
            <p:cNvPr id="20" name="Imagen 19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33" r="44512"/>
            <a:stretch/>
          </p:blipFill>
          <p:spPr>
            <a:xfrm rot="10800000">
              <a:off x="9953553" y="1239548"/>
              <a:ext cx="265430" cy="15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4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1688" y="3196732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EL </a:t>
            </a:r>
            <a:r>
              <a:rPr lang="es-ES" sz="2800" b="1" dirty="0" smtClean="0">
                <a:solidFill>
                  <a:srgbClr val="0070C0"/>
                </a:solidFill>
              </a:rPr>
              <a:t>TIEMPO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2961290" y="297871"/>
            <a:ext cx="548639" cy="63718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91688" y="3936113"/>
            <a:ext cx="2869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/>
              <a:t>PARA DECIR QUÉ TIEMPO HACE, HAY  QUE FIJARSE </a:t>
            </a:r>
            <a:r>
              <a:rPr lang="es-ES" sz="2000" i="1" dirty="0" smtClean="0"/>
              <a:t>EN...</a:t>
            </a:r>
            <a:endParaRPr lang="es-ES" sz="2000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335118" y="278724"/>
            <a:ext cx="304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u="sng" dirty="0" smtClean="0">
                <a:solidFill>
                  <a:srgbClr val="0070C0"/>
                </a:solidFill>
              </a:rPr>
              <a:t>La temperatura</a:t>
            </a:r>
            <a:r>
              <a:rPr lang="es-ES" sz="2800" dirty="0" smtClean="0">
                <a:solidFill>
                  <a:srgbClr val="0070C0"/>
                </a:solidFill>
              </a:rPr>
              <a:t>:</a:t>
            </a:r>
            <a:r>
              <a:rPr lang="es-ES" sz="2800" dirty="0" smtClean="0"/>
              <a:t> </a:t>
            </a:r>
            <a:r>
              <a:rPr lang="es-ES" sz="2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800" i="1" u="sng" dirty="0" smtClean="0">
                <a:solidFill>
                  <a:srgbClr val="00B0F0"/>
                </a:solidFill>
              </a:rPr>
              <a:t> 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99560" y="2896228"/>
            <a:ext cx="331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ca-ES" sz="2800" u="sng" dirty="0" smtClean="0">
                <a:solidFill>
                  <a:srgbClr val="0070C0"/>
                </a:solidFill>
              </a:rPr>
              <a:t>Las </a:t>
            </a:r>
            <a:r>
              <a:rPr lang="ca-ES" sz="2800" u="sng" dirty="0" err="1" smtClean="0">
                <a:solidFill>
                  <a:srgbClr val="0070C0"/>
                </a:solidFill>
              </a:rPr>
              <a:t>precipitaciones</a:t>
            </a:r>
            <a:r>
              <a:rPr lang="ca-ES" sz="2800" u="sng" dirty="0" smtClean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460767" y="4740327"/>
            <a:ext cx="193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ca-ES" sz="2800" u="sng" dirty="0" smtClean="0">
                <a:solidFill>
                  <a:srgbClr val="0070C0"/>
                </a:solidFill>
              </a:rPr>
              <a:t>El </a:t>
            </a:r>
            <a:r>
              <a:rPr lang="ca-ES" sz="2800" u="sng" dirty="0" err="1" smtClean="0">
                <a:solidFill>
                  <a:srgbClr val="0070C0"/>
                </a:solidFill>
              </a:rPr>
              <a:t>viento</a:t>
            </a:r>
            <a:r>
              <a:rPr lang="es-ES" sz="2800" u="sng" dirty="0" smtClean="0">
                <a:solidFill>
                  <a:srgbClr val="0070C0"/>
                </a:solidFill>
              </a:rPr>
              <a:t>:</a:t>
            </a:r>
            <a:endParaRPr lang="es-ES" sz="2800" u="sng" dirty="0">
              <a:solidFill>
                <a:srgbClr val="0070C0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9"/>
          <a:stretch/>
        </p:blipFill>
        <p:spPr>
          <a:xfrm>
            <a:off x="4463383" y="1344729"/>
            <a:ext cx="371957" cy="705120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8520968" y="1353429"/>
            <a:ext cx="487466" cy="697658"/>
            <a:chOff x="9407643" y="1203267"/>
            <a:chExt cx="811340" cy="156028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98"/>
            <a:stretch/>
          </p:blipFill>
          <p:spPr>
            <a:xfrm>
              <a:off x="9407643" y="1203267"/>
              <a:ext cx="595925" cy="1524003"/>
            </a:xfrm>
            <a:prstGeom prst="rect">
              <a:avLst/>
            </a:prstGeom>
          </p:spPr>
        </p:pic>
        <p:pic>
          <p:nvPicPr>
            <p:cNvPr id="24" name="Imagen 23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33" r="44512"/>
            <a:stretch/>
          </p:blipFill>
          <p:spPr>
            <a:xfrm rot="10800000">
              <a:off x="9953553" y="1239548"/>
              <a:ext cx="265430" cy="1524000"/>
            </a:xfrm>
            <a:prstGeom prst="rect">
              <a:avLst/>
            </a:prstGeom>
          </p:spPr>
        </p:pic>
      </p:grpSp>
      <p:sp>
        <p:nvSpPr>
          <p:cNvPr id="14" name="CuadroTexto 13"/>
          <p:cNvSpPr txBox="1"/>
          <p:nvPr/>
        </p:nvSpPr>
        <p:spPr>
          <a:xfrm>
            <a:off x="4683477" y="1343959"/>
            <a:ext cx="135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smtClean="0">
                <a:solidFill>
                  <a:srgbClr val="FF0000"/>
                </a:solidFill>
              </a:rPr>
              <a:t>HACE</a:t>
            </a:r>
            <a:r>
              <a:rPr lang="es-ES" b="1" dirty="0" smtClean="0">
                <a:solidFill>
                  <a:srgbClr val="FF0000"/>
                </a:solidFill>
              </a:rPr>
              <a:t>  </a:t>
            </a:r>
            <a:r>
              <a:rPr lang="es-ES" b="1" dirty="0" smtClean="0">
                <a:solidFill>
                  <a:srgbClr val="FF0000"/>
                </a:solidFill>
              </a:rPr>
              <a:t>CALOR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8920680" y="1343959"/>
            <a:ext cx="1117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70C0"/>
                </a:solidFill>
              </a:rPr>
              <a:t>HACE  FRÍO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91" y="2811167"/>
            <a:ext cx="444195" cy="444195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3869579" y="5234937"/>
            <a:ext cx="981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0070C0"/>
                </a:solidFill>
              </a:rPr>
              <a:t>   Brisa</a:t>
            </a:r>
            <a:r>
              <a:rPr lang="es-ES" dirty="0" smtClean="0"/>
              <a:t> </a:t>
            </a:r>
            <a:endParaRPr lang="es-ES" u="sng" dirty="0">
              <a:solidFill>
                <a:srgbClr val="00B0F0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028274" y="5182611"/>
            <a:ext cx="117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i="1" dirty="0" smtClean="0">
                <a:solidFill>
                  <a:srgbClr val="0070C0"/>
                </a:solidFill>
              </a:rPr>
              <a:t>Vendaval</a:t>
            </a:r>
            <a:endParaRPr lang="ca-ES" sz="2800" u="sng" dirty="0">
              <a:solidFill>
                <a:srgbClr val="00B0F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9232224" y="5214998"/>
            <a:ext cx="119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i="1" dirty="0" err="1" smtClean="0">
                <a:solidFill>
                  <a:srgbClr val="0070C0"/>
                </a:solidFill>
              </a:rPr>
              <a:t>Huracán</a:t>
            </a:r>
            <a:endParaRPr lang="ca-ES" sz="2800" u="sng" dirty="0">
              <a:solidFill>
                <a:srgbClr val="00B0F0"/>
              </a:solidFill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03" y="3392050"/>
            <a:ext cx="461783" cy="4617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460768" y="823795"/>
            <a:ext cx="353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Si</a:t>
            </a:r>
            <a:r>
              <a:rPr lang="es-ES" dirty="0" smtClean="0"/>
              <a:t> </a:t>
            </a:r>
            <a:r>
              <a:rPr lang="es-ES" dirty="0"/>
              <a:t>l</a:t>
            </a:r>
            <a:r>
              <a:rPr lang="es-ES" dirty="0" smtClean="0"/>
              <a:t>a temperatura </a:t>
            </a:r>
            <a:r>
              <a:rPr lang="es-ES" dirty="0" smtClean="0"/>
              <a:t>del </a:t>
            </a:r>
            <a:r>
              <a:rPr lang="ca-ES" i="1" dirty="0" smtClean="0">
                <a:solidFill>
                  <a:srgbClr val="0070C0"/>
                </a:solidFill>
              </a:rPr>
              <a:t>aire</a:t>
            </a:r>
            <a:r>
              <a:rPr lang="es-ES" i="1" dirty="0" smtClean="0">
                <a:solidFill>
                  <a:srgbClr val="0070C0"/>
                </a:solidFill>
              </a:rPr>
              <a:t> </a:t>
            </a:r>
            <a:r>
              <a:rPr lang="ca-ES" i="1" dirty="0" smtClean="0">
                <a:solidFill>
                  <a:srgbClr val="0070C0"/>
                </a:solidFill>
              </a:rPr>
              <a:t>ES</a:t>
            </a:r>
            <a:r>
              <a:rPr lang="es-ES" i="1" dirty="0" smtClean="0">
                <a:solidFill>
                  <a:srgbClr val="0070C0"/>
                </a:solidFill>
              </a:rPr>
              <a:t> </a:t>
            </a:r>
            <a:r>
              <a:rPr lang="ca-ES" i="1" u="sng" dirty="0" smtClean="0">
                <a:solidFill>
                  <a:srgbClr val="0070C0"/>
                </a:solidFill>
              </a:rPr>
              <a:t>alta</a:t>
            </a:r>
            <a:r>
              <a:rPr lang="ca-ES" i="1" dirty="0" smtClean="0">
                <a:solidFill>
                  <a:srgbClr val="0070C0"/>
                </a:solidFill>
              </a:rPr>
              <a:t>...</a:t>
            </a:r>
            <a:endParaRPr lang="ca-ES" i="1" dirty="0">
              <a:solidFill>
                <a:srgbClr val="0070C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479236" y="828797"/>
            <a:ext cx="359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Si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ca-ES" dirty="0" smtClean="0"/>
              <a:t>La temperatura </a:t>
            </a:r>
            <a:r>
              <a:rPr lang="ca-ES" dirty="0" smtClean="0"/>
              <a:t>del </a:t>
            </a:r>
            <a:r>
              <a:rPr lang="ca-ES" i="1" dirty="0" smtClean="0">
                <a:solidFill>
                  <a:srgbClr val="0070C0"/>
                </a:solidFill>
              </a:rPr>
              <a:t>aire ES </a:t>
            </a:r>
            <a:r>
              <a:rPr lang="ca-ES" i="1" u="sng" dirty="0" err="1" smtClean="0">
                <a:solidFill>
                  <a:srgbClr val="0070C0"/>
                </a:solidFill>
              </a:rPr>
              <a:t>baja</a:t>
            </a:r>
            <a:r>
              <a:rPr lang="es-ES" dirty="0" smtClean="0">
                <a:solidFill>
                  <a:srgbClr val="0070C0"/>
                </a:solidFill>
              </a:rPr>
              <a:t>…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637633" y="3401337"/>
            <a:ext cx="310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El </a:t>
            </a:r>
            <a:r>
              <a:rPr lang="ca-ES" dirty="0" smtClean="0"/>
              <a:t>agua </a:t>
            </a:r>
            <a:r>
              <a:rPr lang="ca-ES" dirty="0" smtClean="0"/>
              <a:t>que </a:t>
            </a:r>
            <a:r>
              <a:rPr lang="ca-ES" dirty="0" err="1" smtClean="0"/>
              <a:t>cae</a:t>
            </a:r>
            <a:r>
              <a:rPr lang="ca-ES" dirty="0" smtClean="0"/>
              <a:t> de las nubes</a:t>
            </a:r>
            <a:endParaRPr lang="ca-ES" dirty="0" smtClean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46" y="5717900"/>
            <a:ext cx="747622" cy="74762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0576" y="4040342"/>
            <a:ext cx="415696" cy="539415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6716605" y="2785340"/>
            <a:ext cx="89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0070C0"/>
                </a:solidFill>
              </a:rPr>
              <a:t>- </a:t>
            </a:r>
            <a:r>
              <a:rPr lang="ca-ES" i="1" dirty="0" err="1" smtClean="0">
                <a:solidFill>
                  <a:srgbClr val="0070C0"/>
                </a:solidFill>
              </a:rPr>
              <a:t>Lluvia</a:t>
            </a:r>
            <a:endParaRPr lang="ca-ES" i="1" dirty="0">
              <a:solidFill>
                <a:srgbClr val="0070C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716605" y="3401337"/>
            <a:ext cx="89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0070C0"/>
                </a:solidFill>
              </a:rPr>
              <a:t>- </a:t>
            </a:r>
            <a:r>
              <a:rPr lang="ca-ES" i="1" dirty="0" err="1" smtClean="0">
                <a:solidFill>
                  <a:srgbClr val="0070C0"/>
                </a:solidFill>
              </a:rPr>
              <a:t>Nieve</a:t>
            </a:r>
            <a:endParaRPr lang="ca-ES" i="1" dirty="0">
              <a:solidFill>
                <a:srgbClr val="0070C0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716605" y="3990521"/>
            <a:ext cx="116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0070C0"/>
                </a:solidFill>
              </a:rPr>
              <a:t>- </a:t>
            </a:r>
            <a:r>
              <a:rPr lang="ca-ES" i="1" dirty="0" err="1" smtClean="0">
                <a:solidFill>
                  <a:srgbClr val="0070C0"/>
                </a:solidFill>
              </a:rPr>
              <a:t>Granizo</a:t>
            </a:r>
            <a:endParaRPr lang="ca-ES" i="1" dirty="0">
              <a:solidFill>
                <a:srgbClr val="0070C0"/>
              </a:solidFill>
            </a:endParaRPr>
          </a:p>
        </p:txBody>
      </p:sp>
      <p:sp>
        <p:nvSpPr>
          <p:cNvPr id="41" name="Abrir llave 40"/>
          <p:cNvSpPr/>
          <p:nvPr/>
        </p:nvSpPr>
        <p:spPr>
          <a:xfrm>
            <a:off x="6515615" y="2792865"/>
            <a:ext cx="479969" cy="160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708" y="5622510"/>
            <a:ext cx="1095347" cy="10472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67" y="5622510"/>
            <a:ext cx="1134177" cy="1047232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7169973" y="5752712"/>
            <a:ext cx="1208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 </a:t>
            </a:r>
            <a:r>
              <a:rPr lang="ca-ES" dirty="0" err="1" smtClean="0"/>
              <a:t>Fuerte</a:t>
            </a:r>
            <a:endParaRPr lang="ca-ES" sz="2800" u="sng" dirty="0">
              <a:solidFill>
                <a:srgbClr val="00B0F0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4706939" y="5752712"/>
            <a:ext cx="78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Suave</a:t>
            </a:r>
            <a:r>
              <a:rPr lang="es-ES" dirty="0" smtClean="0"/>
              <a:t> </a:t>
            </a:r>
            <a:endParaRPr lang="es-ES" u="sng" dirty="0">
              <a:solidFill>
                <a:srgbClr val="00B0F0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0212807" y="5752712"/>
            <a:ext cx="1979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0070C0"/>
                </a:solidFill>
              </a:rPr>
              <a:t> </a:t>
            </a:r>
            <a:r>
              <a:rPr lang="ca-ES" dirty="0" err="1" smtClean="0"/>
              <a:t>Muy</a:t>
            </a:r>
            <a:r>
              <a:rPr lang="ca-ES" dirty="0" smtClean="0"/>
              <a:t>, </a:t>
            </a:r>
            <a:r>
              <a:rPr lang="ca-ES" dirty="0" err="1" smtClean="0"/>
              <a:t>m</a:t>
            </a:r>
            <a:r>
              <a:rPr lang="ca-ES" dirty="0" err="1" smtClean="0"/>
              <a:t>uy</a:t>
            </a:r>
            <a:r>
              <a:rPr lang="ca-ES" dirty="0" smtClean="0"/>
              <a:t>, </a:t>
            </a:r>
            <a:r>
              <a:rPr lang="ca-ES" dirty="0" err="1" smtClean="0"/>
              <a:t>fuerte</a:t>
            </a:r>
            <a:endParaRPr lang="ca-ES" sz="2800" u="sng" dirty="0">
              <a:solidFill>
                <a:srgbClr val="00B0F0"/>
              </a:solidFill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93926" y="1394155"/>
            <a:ext cx="718165" cy="71816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960" y="1415183"/>
            <a:ext cx="668190" cy="66819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78" y="1323584"/>
            <a:ext cx="722993" cy="72299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33" y="1307691"/>
            <a:ext cx="789664" cy="78966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8" y="1456568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5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7" grpId="1"/>
      <p:bldP spid="9" grpId="0"/>
      <p:bldP spid="9" grpId="1"/>
      <p:bldP spid="10" grpId="0"/>
      <p:bldP spid="10" grpId="1"/>
      <p:bldP spid="14" grpId="0"/>
      <p:bldP spid="30" grpId="0"/>
      <p:bldP spid="32" grpId="0"/>
      <p:bldP spid="33" grpId="0"/>
      <p:bldP spid="34" grpId="0"/>
      <p:bldP spid="8" grpId="0"/>
      <p:bldP spid="25" grpId="0"/>
      <p:bldP spid="27" grpId="0"/>
      <p:bldP spid="36" grpId="0"/>
      <p:bldP spid="37" grpId="0"/>
      <p:bldP spid="38" grpId="0"/>
      <p:bldP spid="41" grpId="0" animBg="1"/>
      <p:bldP spid="42" grpId="0"/>
      <p:bldP spid="43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1688" y="2809496"/>
            <a:ext cx="2869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MEDIDAS </a:t>
            </a:r>
            <a:r>
              <a:rPr lang="es-ES" sz="2800" b="1" dirty="0" smtClean="0">
                <a:solidFill>
                  <a:srgbClr val="0070C0"/>
                </a:solidFill>
              </a:rPr>
              <a:t>DEL </a:t>
            </a:r>
            <a:r>
              <a:rPr lang="es-ES" sz="2800" b="1" dirty="0" smtClean="0">
                <a:solidFill>
                  <a:srgbClr val="0070C0"/>
                </a:solidFill>
              </a:rPr>
              <a:t>TIEMPO ATMOSFÉRICO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2961290" y="698269"/>
            <a:ext cx="548639" cy="557766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442695" y="655240"/>
            <a:ext cx="270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u="sng" dirty="0" smtClean="0">
                <a:solidFill>
                  <a:srgbClr val="0070C0"/>
                </a:solidFill>
              </a:rPr>
              <a:t>Termómetro</a:t>
            </a:r>
            <a:r>
              <a:rPr lang="es-ES" sz="2800" dirty="0" smtClean="0"/>
              <a:t>: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26211" y="2809496"/>
            <a:ext cx="2410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u="sng" dirty="0" smtClean="0">
                <a:solidFill>
                  <a:srgbClr val="0070C0"/>
                </a:solidFill>
              </a:rPr>
              <a:t>Pluviómetro</a:t>
            </a:r>
            <a:r>
              <a:rPr lang="es-ES" sz="2800" dirty="0" smtClean="0"/>
              <a:t>:</a:t>
            </a:r>
            <a:endParaRPr lang="es-ES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3354308" y="4210728"/>
            <a:ext cx="249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u="sng" dirty="0" smtClean="0">
                <a:solidFill>
                  <a:srgbClr val="0070C0"/>
                </a:solidFill>
              </a:rPr>
              <a:t>Anemómetro</a:t>
            </a:r>
            <a:r>
              <a:rPr lang="es-ES" sz="2800" dirty="0" smtClean="0"/>
              <a:t>:</a:t>
            </a:r>
            <a:endParaRPr lang="es-ES" sz="2800" u="sng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98"/>
          <a:stretch/>
        </p:blipFill>
        <p:spPr>
          <a:xfrm>
            <a:off x="4437482" y="1468823"/>
            <a:ext cx="595925" cy="91534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736425" y="1464212"/>
            <a:ext cx="91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CALOR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852969" y="2025347"/>
            <a:ext cx="803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FRÍO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endParaRPr lang="es-ES" sz="2800" b="1" dirty="0">
              <a:solidFill>
                <a:srgbClr val="0070C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692" y="2677252"/>
            <a:ext cx="809848" cy="80984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8" r="-2282" b="18191"/>
          <a:stretch/>
        </p:blipFill>
        <p:spPr>
          <a:xfrm>
            <a:off x="5080405" y="1425253"/>
            <a:ext cx="695094" cy="40341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1" b="18072"/>
          <a:stretch/>
        </p:blipFill>
        <p:spPr>
          <a:xfrm flipH="1">
            <a:off x="5150893" y="2011994"/>
            <a:ext cx="702076" cy="446166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3327365" y="5633855"/>
            <a:ext cx="152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u="sng" dirty="0" smtClean="0">
                <a:solidFill>
                  <a:srgbClr val="0070C0"/>
                </a:solidFill>
              </a:rPr>
              <a:t>Veleta</a:t>
            </a:r>
            <a:r>
              <a:rPr lang="es-ES" sz="2800" dirty="0" smtClean="0"/>
              <a:t>:</a:t>
            </a:r>
            <a:endParaRPr lang="es-ES" u="sng" dirty="0">
              <a:solidFill>
                <a:srgbClr val="00B0F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53" y="5273215"/>
            <a:ext cx="1091429" cy="109142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2" y="2722337"/>
            <a:ext cx="646845" cy="64684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33" y="1480569"/>
            <a:ext cx="646845" cy="6468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3"/>
          <a:stretch/>
        </p:blipFill>
        <p:spPr>
          <a:xfrm>
            <a:off x="8606118" y="4158840"/>
            <a:ext cx="924652" cy="4868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881" y="3939812"/>
            <a:ext cx="747622" cy="747622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5686702" y="767338"/>
            <a:ext cx="258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Mide </a:t>
            </a:r>
            <a:r>
              <a:rPr lang="es-ES" dirty="0" smtClean="0"/>
              <a:t>la temperatura.</a:t>
            </a:r>
            <a:r>
              <a:rPr lang="es-ES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i="1" u="sng" dirty="0" smtClean="0">
                <a:solidFill>
                  <a:srgbClr val="00B0F0"/>
                </a:solidFill>
              </a:rPr>
              <a:t> 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500229" y="2944372"/>
            <a:ext cx="47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Mide </a:t>
            </a:r>
            <a:r>
              <a:rPr lang="es-ES" dirty="0"/>
              <a:t>la </a:t>
            </a:r>
            <a:r>
              <a:rPr lang="es-ES" dirty="0" smtClean="0"/>
              <a:t>cantidad de lluvia </a:t>
            </a:r>
            <a:r>
              <a:rPr lang="es-ES" dirty="0"/>
              <a:t>que ha </a:t>
            </a:r>
            <a:r>
              <a:rPr lang="es-ES" dirty="0" smtClean="0"/>
              <a:t>caído.</a:t>
            </a:r>
            <a:endParaRPr lang="es-ES" dirty="0"/>
          </a:p>
          <a:p>
            <a:r>
              <a:rPr lang="es-ES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i="1" u="sng" dirty="0" smtClean="0">
                <a:solidFill>
                  <a:srgbClr val="00B0F0"/>
                </a:solidFill>
              </a:rPr>
              <a:t> 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653716" y="4320929"/>
            <a:ext cx="295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Mide </a:t>
            </a:r>
            <a:r>
              <a:rPr lang="es-ES" dirty="0"/>
              <a:t>la </a:t>
            </a:r>
            <a:r>
              <a:rPr lang="es-ES" dirty="0" smtClean="0"/>
              <a:t>velocidad </a:t>
            </a:r>
            <a:r>
              <a:rPr lang="es-ES" dirty="0"/>
              <a:t>del </a:t>
            </a:r>
            <a:r>
              <a:rPr lang="es-ES" dirty="0" smtClean="0"/>
              <a:t>viento.</a:t>
            </a:r>
            <a:r>
              <a:rPr lang="es-ES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i="1" u="sng" dirty="0" smtClean="0">
                <a:solidFill>
                  <a:srgbClr val="00B0F0"/>
                </a:solidFill>
              </a:rPr>
              <a:t> 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620907" y="5718313"/>
            <a:ext cx="576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Indica la </a:t>
            </a:r>
            <a:r>
              <a:rPr lang="es-ES" dirty="0" smtClean="0"/>
              <a:t>dirección </a:t>
            </a:r>
            <a:r>
              <a:rPr lang="es-ES" dirty="0"/>
              <a:t>del </a:t>
            </a:r>
            <a:r>
              <a:rPr lang="es-ES" dirty="0" smtClean="0"/>
              <a:t>viento </a:t>
            </a:r>
            <a:r>
              <a:rPr lang="es-ES" dirty="0" smtClean="0"/>
              <a:t>(</a:t>
            </a:r>
            <a:r>
              <a:rPr lang="es-ES" dirty="0" smtClean="0"/>
              <a:t>Norte, Sur, Este </a:t>
            </a:r>
            <a:r>
              <a:rPr lang="es-ES" dirty="0"/>
              <a:t>y</a:t>
            </a:r>
            <a:r>
              <a:rPr lang="es-ES" dirty="0" smtClean="0"/>
              <a:t> Oeste). </a:t>
            </a:r>
            <a:endParaRPr lang="es-ES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7" grpId="1"/>
      <p:bldP spid="9" grpId="0"/>
      <p:bldP spid="9" grpId="1"/>
      <p:bldP spid="10" grpId="0"/>
      <p:bldP spid="10" grpId="1"/>
      <p:bldP spid="14" grpId="0"/>
      <p:bldP spid="30" grpId="0"/>
      <p:bldP spid="26" grpId="0"/>
      <p:bldP spid="26" grpId="1"/>
      <p:bldP spid="21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http://www.arasaac.org/repositorio/thumbs/10/200/3/3001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09" y="2001371"/>
            <a:ext cx="2187575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26990" y="689861"/>
            <a:ext cx="891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0070C0"/>
                </a:solidFill>
              </a:rPr>
              <a:t>¿QUÉ  ES  </a:t>
            </a:r>
            <a:r>
              <a:rPr lang="es-ES" sz="2800" b="1" dirty="0" smtClean="0">
                <a:solidFill>
                  <a:srgbClr val="0070C0"/>
                </a:solidFill>
              </a:rPr>
              <a:t>EL  </a:t>
            </a:r>
            <a:r>
              <a:rPr lang="es-ES" sz="2800" b="1" i="1" u="sng" dirty="0" smtClean="0">
                <a:solidFill>
                  <a:srgbClr val="0070C0"/>
                </a:solidFill>
              </a:rPr>
              <a:t>CLIMA</a:t>
            </a:r>
            <a:r>
              <a:rPr lang="es-ES" sz="2800" b="1" dirty="0" smtClean="0">
                <a:solidFill>
                  <a:srgbClr val="0070C0"/>
                </a:solidFill>
              </a:rPr>
              <a:t>?</a:t>
            </a:r>
            <a:endParaRPr lang="es-ES" sz="5400" b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33744" y="4752033"/>
            <a:ext cx="1672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 EL CLIMA </a:t>
            </a:r>
            <a:r>
              <a:rPr lang="es-ES" sz="2000" b="1" i="1" u="sng" dirty="0" smtClean="0"/>
              <a:t>DEPENDE DE</a:t>
            </a:r>
            <a:r>
              <a:rPr lang="es-ES" sz="2000" dirty="0" smtClean="0"/>
              <a:t> </a:t>
            </a:r>
            <a:endParaRPr lang="es-ES" sz="4400" b="1" i="1" u="sng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317" y="4073679"/>
            <a:ext cx="854465" cy="85446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6233" y="3236376"/>
            <a:ext cx="654281" cy="65428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439" y="2696384"/>
            <a:ext cx="441867" cy="441867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80" y="1628540"/>
            <a:ext cx="745663" cy="74566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45" y="1108944"/>
            <a:ext cx="461184" cy="461184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61"/>
          <a:stretch/>
        </p:blipFill>
        <p:spPr>
          <a:xfrm>
            <a:off x="3985835" y="5294205"/>
            <a:ext cx="398964" cy="98172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42615" y="1902684"/>
            <a:ext cx="63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</a:t>
            </a:r>
            <a:r>
              <a:rPr lang="es-ES" b="1" i="1" u="sng" dirty="0" smtClean="0"/>
              <a:t>TIEMPO</a:t>
            </a:r>
            <a:r>
              <a:rPr lang="es-ES" dirty="0" smtClean="0"/>
              <a:t> </a:t>
            </a:r>
            <a:r>
              <a:rPr lang="es-ES" dirty="0" smtClean="0"/>
              <a:t>QUE </a:t>
            </a:r>
            <a:r>
              <a:rPr lang="es-ES" dirty="0" smtClean="0"/>
              <a:t>ACOSTUMBRA </a:t>
            </a:r>
            <a:r>
              <a:rPr lang="es-ES" dirty="0" smtClean="0"/>
              <a:t>A </a:t>
            </a:r>
            <a:r>
              <a:rPr lang="es-ES" dirty="0" smtClean="0"/>
              <a:t>HACER</a:t>
            </a:r>
            <a:r>
              <a:rPr lang="es-ES" dirty="0" smtClean="0"/>
              <a:t> </a:t>
            </a:r>
            <a:r>
              <a:rPr lang="es-ES" b="1" i="1" u="sng" dirty="0" smtClean="0"/>
              <a:t>EN</a:t>
            </a:r>
            <a:r>
              <a:rPr lang="es-ES" b="1" i="1" u="sng" dirty="0" smtClean="0"/>
              <a:t> </a:t>
            </a:r>
            <a:r>
              <a:rPr lang="es-ES" b="1" i="1" u="sng" dirty="0" smtClean="0"/>
              <a:t>UN </a:t>
            </a:r>
            <a:r>
              <a:rPr lang="es-ES" b="1" i="1" u="sng" dirty="0" smtClean="0"/>
              <a:t>LUGAR.</a:t>
            </a:r>
            <a:endParaRPr lang="es-ES" b="1" i="1" u="sng" dirty="0"/>
          </a:p>
        </p:txBody>
      </p:sp>
      <p:grpSp>
        <p:nvGrpSpPr>
          <p:cNvPr id="2049" name="Grupo 2048"/>
          <p:cNvGrpSpPr/>
          <p:nvPr/>
        </p:nvGrpSpPr>
        <p:grpSpPr>
          <a:xfrm>
            <a:off x="7937081" y="2831321"/>
            <a:ext cx="2927583" cy="1044294"/>
            <a:chOff x="8038501" y="2875742"/>
            <a:chExt cx="2927583" cy="1044294"/>
          </a:xfrm>
        </p:grpSpPr>
        <p:cxnSp>
          <p:nvCxnSpPr>
            <p:cNvPr id="53" name="Conector recto 52"/>
            <p:cNvCxnSpPr>
              <a:endCxn id="58" idx="0"/>
            </p:cNvCxnSpPr>
            <p:nvPr/>
          </p:nvCxnSpPr>
          <p:spPr>
            <a:xfrm flipV="1">
              <a:off x="8038501" y="2875742"/>
              <a:ext cx="2405436" cy="8380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>
              <a:off x="8038501" y="3749329"/>
              <a:ext cx="2416679" cy="17070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21790" y="2875742"/>
              <a:ext cx="1044294" cy="1044294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048" name="Grupo 2047"/>
          <p:cNvGrpSpPr/>
          <p:nvPr/>
        </p:nvGrpSpPr>
        <p:grpSpPr>
          <a:xfrm>
            <a:off x="7734777" y="1581659"/>
            <a:ext cx="2573331" cy="1066889"/>
            <a:chOff x="7734777" y="1581659"/>
            <a:chExt cx="2573331" cy="1066889"/>
          </a:xfrm>
        </p:grpSpPr>
        <p:cxnSp>
          <p:nvCxnSpPr>
            <p:cNvPr id="11" name="Conector recto 10"/>
            <p:cNvCxnSpPr/>
            <p:nvPr/>
          </p:nvCxnSpPr>
          <p:spPr>
            <a:xfrm flipV="1">
              <a:off x="7734777" y="1608526"/>
              <a:ext cx="1804455" cy="72098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7743291" y="2378669"/>
              <a:ext cx="1990719" cy="22611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1219" y="1581659"/>
              <a:ext cx="1066889" cy="1066889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9" name="CuadroTexto 68"/>
          <p:cNvSpPr txBox="1"/>
          <p:nvPr/>
        </p:nvSpPr>
        <p:spPr>
          <a:xfrm>
            <a:off x="442615" y="3077726"/>
            <a:ext cx="562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u="sng" dirty="0" smtClean="0"/>
              <a:t>CADA </a:t>
            </a:r>
            <a:r>
              <a:rPr lang="es-ES" b="1" i="1" u="sng" dirty="0" smtClean="0"/>
              <a:t>LUGAR GEOGRÁFICO</a:t>
            </a:r>
            <a:r>
              <a:rPr lang="es-ES" b="1" i="1" dirty="0" smtClean="0"/>
              <a:t> </a:t>
            </a:r>
            <a:r>
              <a:rPr lang="es-ES" dirty="0" smtClean="0"/>
              <a:t>TIENE </a:t>
            </a:r>
            <a:r>
              <a:rPr lang="es-ES" dirty="0" smtClean="0"/>
              <a:t>UN </a:t>
            </a:r>
            <a:r>
              <a:rPr lang="es-ES" b="1" i="1" u="sng" dirty="0" smtClean="0"/>
              <a:t>CLIMA </a:t>
            </a:r>
            <a:r>
              <a:rPr lang="es-ES" b="1" i="1" u="sng" dirty="0" smtClean="0"/>
              <a:t>DIFERENTE</a:t>
            </a:r>
            <a:r>
              <a:rPr lang="es-ES" dirty="0" smtClean="0"/>
              <a:t>.</a:t>
            </a:r>
            <a:endParaRPr lang="es-ES" dirty="0"/>
          </a:p>
          <a:p>
            <a:endParaRPr lang="es-ES" b="1" i="1" u="sng" dirty="0"/>
          </a:p>
        </p:txBody>
      </p:sp>
      <p:sp>
        <p:nvSpPr>
          <p:cNvPr id="6" name="Abrir llave 5"/>
          <p:cNvSpPr/>
          <p:nvPr/>
        </p:nvSpPr>
        <p:spPr>
          <a:xfrm>
            <a:off x="2594183" y="4073679"/>
            <a:ext cx="270039" cy="19212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2832711" y="4138614"/>
            <a:ext cx="194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u="sng" dirty="0" smtClean="0"/>
              <a:t>TEMPERATURAS</a:t>
            </a:r>
            <a:r>
              <a:rPr lang="es-ES" sz="2000" dirty="0" smtClean="0"/>
              <a:t> </a:t>
            </a:r>
            <a:endParaRPr lang="es-ES" sz="4400" b="1" i="1" u="sng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940854" y="5495364"/>
            <a:ext cx="1160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u="sng" dirty="0" smtClean="0"/>
              <a:t>LLUVIAS</a:t>
            </a:r>
            <a:r>
              <a:rPr lang="es-ES" sz="2000" dirty="0" smtClean="0"/>
              <a:t> </a:t>
            </a:r>
            <a:endParaRPr lang="es-ES" sz="4400" b="1" i="1" u="sng" dirty="0"/>
          </a:p>
        </p:txBody>
      </p:sp>
    </p:spTree>
    <p:extLst>
      <p:ext uri="{BB962C8B-B14F-4D97-AF65-F5344CB8AC3E}">
        <p14:creationId xmlns:p14="http://schemas.microsoft.com/office/powerpoint/2010/main" val="6703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69" grpId="0"/>
      <p:bldP spid="6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n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71" y="2004630"/>
            <a:ext cx="3051905" cy="30519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1688" y="3196732"/>
            <a:ext cx="2869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LOS</a:t>
            </a:r>
            <a:r>
              <a:rPr lang="es-ES" sz="2800" b="1" dirty="0" smtClean="0">
                <a:solidFill>
                  <a:srgbClr val="0070C0"/>
                </a:solidFill>
              </a:rPr>
              <a:t> CLIMAS </a:t>
            </a:r>
            <a:r>
              <a:rPr lang="es-ES" sz="2800" b="1" dirty="0" smtClean="0">
                <a:solidFill>
                  <a:srgbClr val="0070C0"/>
                </a:solidFill>
              </a:rPr>
              <a:t>DEL </a:t>
            </a:r>
            <a:r>
              <a:rPr lang="es-ES" sz="2800" b="1" dirty="0" smtClean="0">
                <a:solidFill>
                  <a:srgbClr val="0070C0"/>
                </a:solidFill>
              </a:rPr>
              <a:t>MUNDO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2961290" y="297871"/>
            <a:ext cx="548639" cy="63718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399559" y="363345"/>
            <a:ext cx="361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u="sng" dirty="0" smtClean="0">
                <a:solidFill>
                  <a:srgbClr val="0070C0"/>
                </a:solidFill>
              </a:rPr>
              <a:t>CLIMAS FRÍOS</a:t>
            </a:r>
            <a:r>
              <a:rPr lang="es-ES" sz="2800" dirty="0" smtClean="0">
                <a:solidFill>
                  <a:srgbClr val="0070C0"/>
                </a:solidFill>
              </a:rPr>
              <a:t>:  </a:t>
            </a:r>
            <a:r>
              <a:rPr lang="es-ES" sz="2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800" i="1" u="sng" dirty="0" smtClean="0"/>
              <a:t> </a:t>
            </a:r>
            <a:endParaRPr lang="es-ES" sz="2800" i="1" u="sng" dirty="0"/>
          </a:p>
        </p:txBody>
      </p:sp>
      <p:sp>
        <p:nvSpPr>
          <p:cNvPr id="9" name="CuadroTexto 8"/>
          <p:cNvSpPr txBox="1"/>
          <p:nvPr/>
        </p:nvSpPr>
        <p:spPr>
          <a:xfrm>
            <a:off x="3527912" y="3017565"/>
            <a:ext cx="397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u="sng" dirty="0" smtClean="0">
                <a:solidFill>
                  <a:srgbClr val="0070C0"/>
                </a:solidFill>
              </a:rPr>
              <a:t> </a:t>
            </a:r>
            <a:r>
              <a:rPr lang="es-ES" sz="2800" dirty="0" smtClean="0">
                <a:solidFill>
                  <a:srgbClr val="0070C0"/>
                </a:solidFill>
              </a:rPr>
              <a:t>  </a:t>
            </a:r>
            <a:r>
              <a:rPr lang="es-ES" sz="2800" u="sng" dirty="0" smtClean="0">
                <a:solidFill>
                  <a:srgbClr val="0070C0"/>
                </a:solidFill>
              </a:rPr>
              <a:t>CLIMES </a:t>
            </a:r>
            <a:r>
              <a:rPr lang="es-ES" sz="2800" u="sng" dirty="0" smtClean="0">
                <a:solidFill>
                  <a:srgbClr val="0070C0"/>
                </a:solidFill>
              </a:rPr>
              <a:t>TEMPERADOS</a:t>
            </a:r>
            <a:r>
              <a:rPr lang="es-ES" sz="2800" u="sng" dirty="0" smtClean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399559" y="5545486"/>
            <a:ext cx="343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u="sng" dirty="0" smtClean="0">
                <a:solidFill>
                  <a:srgbClr val="0070C0"/>
                </a:solidFill>
              </a:rPr>
              <a:t>CLIMAS CÁLIDOS</a:t>
            </a:r>
            <a:r>
              <a:rPr lang="es-ES" sz="2800" u="sng" dirty="0" smtClean="0">
                <a:solidFill>
                  <a:srgbClr val="0070C0"/>
                </a:solidFill>
              </a:rPr>
              <a:t>:</a:t>
            </a:r>
            <a:endParaRPr lang="es-ES" sz="2800" u="sng" dirty="0">
              <a:solidFill>
                <a:srgbClr val="0070C0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3874722" y="6054160"/>
            <a:ext cx="5144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Zona </a:t>
            </a:r>
            <a:r>
              <a:rPr lang="es-ES" sz="2000" dirty="0" smtClean="0"/>
              <a:t>cálida</a:t>
            </a:r>
            <a:r>
              <a:rPr lang="es-ES" sz="2000" dirty="0" smtClean="0"/>
              <a:t>, </a:t>
            </a:r>
            <a:r>
              <a:rPr lang="es-ES" sz="2000" dirty="0" smtClean="0"/>
              <a:t>entorno al Ecuador</a:t>
            </a:r>
            <a:r>
              <a:rPr lang="es-ES" sz="3200" dirty="0" smtClean="0"/>
              <a:t>. </a:t>
            </a:r>
            <a:r>
              <a:rPr lang="es-ES" sz="32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 smtClean="0"/>
              <a:t> </a:t>
            </a:r>
            <a:endParaRPr lang="es-ES" sz="3200" i="1" u="sng" dirty="0"/>
          </a:p>
        </p:txBody>
      </p:sp>
      <p:sp>
        <p:nvSpPr>
          <p:cNvPr id="49" name="CuadroTexto 48"/>
          <p:cNvSpPr txBox="1"/>
          <p:nvPr/>
        </p:nvSpPr>
        <p:spPr>
          <a:xfrm>
            <a:off x="3758345" y="3433064"/>
            <a:ext cx="5144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Dos zonas temperadas</a:t>
            </a:r>
            <a:r>
              <a:rPr lang="es-ES" sz="3200" dirty="0" smtClean="0"/>
              <a:t>. </a:t>
            </a:r>
            <a:r>
              <a:rPr lang="es-ES" sz="32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 smtClean="0"/>
              <a:t> </a:t>
            </a:r>
            <a:endParaRPr lang="es-ES" sz="3200" i="1" u="sng" dirty="0"/>
          </a:p>
        </p:txBody>
      </p:sp>
      <p:sp>
        <p:nvSpPr>
          <p:cNvPr id="50" name="CuadroTexto 49"/>
          <p:cNvSpPr txBox="1"/>
          <p:nvPr/>
        </p:nvSpPr>
        <p:spPr>
          <a:xfrm>
            <a:off x="3741721" y="778844"/>
            <a:ext cx="32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Dos zonas frías</a:t>
            </a:r>
            <a:r>
              <a:rPr lang="es-ES" sz="2000" dirty="0" smtClean="0"/>
              <a:t>, </a:t>
            </a:r>
            <a:r>
              <a:rPr lang="es-ES" sz="2000" dirty="0" smtClean="0"/>
              <a:t>los polos</a:t>
            </a:r>
            <a:r>
              <a:rPr lang="es-ES" sz="3200" dirty="0" smtClean="0"/>
              <a:t>.</a:t>
            </a:r>
            <a:r>
              <a:rPr lang="es-ES" sz="3200" dirty="0" smtClean="0"/>
              <a:t> </a:t>
            </a:r>
            <a:r>
              <a:rPr lang="es-ES" sz="32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 smtClean="0"/>
              <a:t> </a:t>
            </a:r>
            <a:endParaRPr lang="es-ES" sz="3200" i="1" u="sng" dirty="0"/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732" y="1504447"/>
            <a:ext cx="461184" cy="461184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732" y="5069601"/>
            <a:ext cx="461184" cy="461184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50" y="394363"/>
            <a:ext cx="461184" cy="461184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20" y="5586162"/>
            <a:ext cx="441867" cy="441867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05" y="3039210"/>
            <a:ext cx="479929" cy="479929"/>
          </a:xfrm>
          <a:prstGeom prst="rect">
            <a:avLst/>
          </a:prstGeom>
        </p:spPr>
      </p:pic>
      <p:pic>
        <p:nvPicPr>
          <p:cNvPr id="69" name="Imagen 68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3678" y1="71390" x2="41689" y2="65668"/>
                        <a14:foregroundMark x1="57493" y1="65668" x2="57493" y2="93460"/>
                        <a14:foregroundMark x1="11989" y1="63488" x2="79564" y2="61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92" y="2944985"/>
            <a:ext cx="479425" cy="479425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37" y="3534276"/>
            <a:ext cx="441867" cy="441867"/>
          </a:xfrm>
          <a:prstGeom prst="rect">
            <a:avLst/>
          </a:prstGeom>
        </p:spPr>
      </p:pic>
      <p:pic>
        <p:nvPicPr>
          <p:cNvPr id="71" name="Imagen 70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3678" y1="71390" x2="41689" y2="65668"/>
                        <a14:foregroundMark x1="57493" y1="65668" x2="57493" y2="93460"/>
                        <a14:foregroundMark x1="11989" y1="63488" x2="79564" y2="61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404" y="3911126"/>
            <a:ext cx="479425" cy="479425"/>
          </a:xfrm>
          <a:prstGeom prst="rect">
            <a:avLst/>
          </a:prstGeom>
        </p:spPr>
      </p:pic>
      <p:sp>
        <p:nvSpPr>
          <p:cNvPr id="73" name="CuadroTexto 72"/>
          <p:cNvSpPr txBox="1"/>
          <p:nvPr/>
        </p:nvSpPr>
        <p:spPr>
          <a:xfrm>
            <a:off x="9285438" y="927046"/>
            <a:ext cx="140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POL NORD</a:t>
            </a:r>
            <a:r>
              <a:rPr lang="es-ES" sz="3200" dirty="0" smtClean="0"/>
              <a:t> </a:t>
            </a:r>
            <a:r>
              <a:rPr lang="es-ES" sz="32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 smtClean="0"/>
              <a:t> </a:t>
            </a:r>
            <a:endParaRPr lang="es-ES" sz="3200" i="1" u="sng" dirty="0"/>
          </a:p>
        </p:txBody>
      </p:sp>
      <p:sp>
        <p:nvSpPr>
          <p:cNvPr id="74" name="CuadroTexto 73"/>
          <p:cNvSpPr txBox="1"/>
          <p:nvPr/>
        </p:nvSpPr>
        <p:spPr>
          <a:xfrm>
            <a:off x="9318688" y="5357501"/>
            <a:ext cx="140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POL SUD</a:t>
            </a:r>
            <a:r>
              <a:rPr lang="es-ES" sz="3200" b="1" dirty="0" smtClean="0"/>
              <a:t> </a:t>
            </a:r>
            <a:r>
              <a:rPr lang="es-ES" sz="3200" b="1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b="1" i="1" u="sng" dirty="0" smtClean="0"/>
              <a:t> </a:t>
            </a:r>
            <a:endParaRPr lang="es-E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94781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7" grpId="1"/>
      <p:bldP spid="9" grpId="0"/>
      <p:bldP spid="9" grpId="1"/>
      <p:bldP spid="10" grpId="0"/>
      <p:bldP spid="10" grpId="1"/>
      <p:bldP spid="48" grpId="0"/>
      <p:bldP spid="49" grpId="0"/>
      <p:bldP spid="50" grpId="0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45307" y="3221980"/>
            <a:ext cx="281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ZONAS CÁLIDAS</a:t>
            </a:r>
            <a:endParaRPr lang="es-ES" sz="5400" b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39625" y="4023079"/>
            <a:ext cx="5396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SI  </a:t>
            </a:r>
            <a:r>
              <a:rPr lang="es-ES" sz="2000" b="1" i="1" u="sng" dirty="0" smtClean="0"/>
              <a:t>LLUEVE </a:t>
            </a:r>
            <a:r>
              <a:rPr lang="es-ES" sz="2000" b="1" i="1" dirty="0" smtClean="0"/>
              <a:t>POCO </a:t>
            </a:r>
            <a:r>
              <a:rPr lang="es-ES" sz="2000" dirty="0" smtClean="0"/>
              <a:t>SON  </a:t>
            </a:r>
            <a:r>
              <a:rPr lang="es-ES" sz="2000" b="1" i="1" u="sng" dirty="0" smtClean="0"/>
              <a:t>SABANAS</a:t>
            </a:r>
            <a:r>
              <a:rPr lang="es-ES" sz="2000" dirty="0" smtClean="0"/>
              <a:t>  </a:t>
            </a:r>
            <a:r>
              <a:rPr lang="es-ES" sz="2000" dirty="0" smtClean="0"/>
              <a:t>O  </a:t>
            </a:r>
            <a:r>
              <a:rPr lang="es-ES" sz="2000" b="1" i="1" u="sng" dirty="0" smtClean="0"/>
              <a:t>DESIERTOS</a:t>
            </a:r>
            <a:r>
              <a:rPr lang="es-ES" sz="2000" dirty="0" smtClean="0"/>
              <a:t>. </a:t>
            </a:r>
            <a:endParaRPr lang="es-ES" sz="4400" b="1" i="1" u="sng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753" y="4405607"/>
            <a:ext cx="1138953" cy="113895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85945" y="3707481"/>
            <a:ext cx="259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u="sng" dirty="0" smtClean="0"/>
              <a:t>TEMPERATURAS</a:t>
            </a:r>
            <a:r>
              <a:rPr lang="es-ES" b="1" i="1" dirty="0" smtClean="0"/>
              <a:t>  </a:t>
            </a:r>
            <a:r>
              <a:rPr lang="es-ES" b="1" i="1" u="sng" dirty="0" smtClean="0">
                <a:solidFill>
                  <a:srgbClr val="FF0000"/>
                </a:solidFill>
              </a:rPr>
              <a:t>ALTAS  </a:t>
            </a:r>
            <a:r>
              <a:rPr lang="es-ES" i="1" dirty="0" smtClean="0"/>
              <a:t>DURANTE TODO EL AÑO</a:t>
            </a:r>
            <a:endParaRPr lang="es-ES" i="1" dirty="0"/>
          </a:p>
        </p:txBody>
      </p:sp>
      <p:grpSp>
        <p:nvGrpSpPr>
          <p:cNvPr id="16" name="Grupo 15"/>
          <p:cNvGrpSpPr/>
          <p:nvPr/>
        </p:nvGrpSpPr>
        <p:grpSpPr>
          <a:xfrm>
            <a:off x="8784978" y="3098752"/>
            <a:ext cx="1712421" cy="2246769"/>
            <a:chOff x="8784978" y="3098752"/>
            <a:chExt cx="1712421" cy="2246769"/>
          </a:xfrm>
        </p:grpSpPr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9123" y="3591746"/>
              <a:ext cx="1524132" cy="1524132"/>
            </a:xfrm>
            <a:prstGeom prst="rect">
              <a:avLst/>
            </a:prstGeom>
          </p:spPr>
        </p:pic>
        <p:sp>
          <p:nvSpPr>
            <p:cNvPr id="8" name="Multiplicar 7"/>
            <p:cNvSpPr/>
            <p:nvPr/>
          </p:nvSpPr>
          <p:spPr>
            <a:xfrm>
              <a:off x="8784978" y="3098752"/>
              <a:ext cx="1712421" cy="2246769"/>
            </a:xfrm>
            <a:prstGeom prst="mathMultiply">
              <a:avLst>
                <a:gd name="adj1" fmla="val 897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3949677" y="573453"/>
            <a:ext cx="412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  </a:t>
            </a:r>
            <a:r>
              <a:rPr lang="es-ES" b="1" i="1" u="sng" dirty="0" smtClean="0"/>
              <a:t>LLUEVE </a:t>
            </a:r>
            <a:r>
              <a:rPr lang="es-ES" b="1" i="1" dirty="0" smtClean="0"/>
              <a:t>MUCHO </a:t>
            </a:r>
            <a:r>
              <a:rPr lang="es-ES" dirty="0" smtClean="0"/>
              <a:t>SON </a:t>
            </a:r>
            <a:r>
              <a:rPr lang="es-ES" b="1" i="1" u="sng" dirty="0" smtClean="0"/>
              <a:t>SELVAS</a:t>
            </a:r>
            <a:r>
              <a:rPr lang="es-ES" dirty="0"/>
              <a:t>. </a:t>
            </a:r>
          </a:p>
        </p:txBody>
      </p:sp>
      <p:sp>
        <p:nvSpPr>
          <p:cNvPr id="28" name="Abrir llave 27"/>
          <p:cNvSpPr/>
          <p:nvPr/>
        </p:nvSpPr>
        <p:spPr>
          <a:xfrm>
            <a:off x="3292113" y="430655"/>
            <a:ext cx="548639" cy="61090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29" y="1924522"/>
            <a:ext cx="1174230" cy="117423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546" y="224036"/>
            <a:ext cx="1524132" cy="1524132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4205619" y="4732462"/>
            <a:ext cx="1588038" cy="1524003"/>
            <a:chOff x="4205619" y="4732462"/>
            <a:chExt cx="1588038" cy="1524003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619" y="4732462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9" name="Grupo 18"/>
            <p:cNvGrpSpPr/>
            <p:nvPr/>
          </p:nvGrpSpPr>
          <p:grpSpPr>
            <a:xfrm>
              <a:off x="4348178" y="5494463"/>
              <a:ext cx="1445479" cy="668840"/>
              <a:chOff x="4348178" y="5494463"/>
              <a:chExt cx="1445479" cy="668840"/>
            </a:xfrm>
          </p:grpSpPr>
          <p:pic>
            <p:nvPicPr>
              <p:cNvPr id="17" name="Imagen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537" r="896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4817" y="5494463"/>
                <a:ext cx="668840" cy="668840"/>
              </a:xfrm>
              <a:prstGeom prst="rect">
                <a:avLst/>
              </a:prstGeom>
            </p:spPr>
          </p:pic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537" b="89646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8178" y="5747941"/>
                <a:ext cx="415362" cy="415362"/>
              </a:xfrm>
              <a:prstGeom prst="rect">
                <a:avLst/>
              </a:prstGeom>
            </p:spPr>
          </p:pic>
        </p:grpSp>
      </p:grpSp>
      <p:grpSp>
        <p:nvGrpSpPr>
          <p:cNvPr id="23" name="Grupo 22"/>
          <p:cNvGrpSpPr/>
          <p:nvPr/>
        </p:nvGrpSpPr>
        <p:grpSpPr>
          <a:xfrm>
            <a:off x="6508875" y="4732462"/>
            <a:ext cx="1524003" cy="1524003"/>
            <a:chOff x="6508875" y="4732462"/>
            <a:chExt cx="1524003" cy="1524003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875" y="4732462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37" b="89646" l="0" r="983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076" y="5461860"/>
              <a:ext cx="754620" cy="754620"/>
            </a:xfrm>
            <a:prstGeom prst="rect">
              <a:avLst/>
            </a:prstGeom>
          </p:spPr>
        </p:pic>
      </p:grpSp>
      <p:grpSp>
        <p:nvGrpSpPr>
          <p:cNvPr id="25" name="Grupo 24"/>
          <p:cNvGrpSpPr/>
          <p:nvPr/>
        </p:nvGrpSpPr>
        <p:grpSpPr>
          <a:xfrm>
            <a:off x="4665158" y="1174324"/>
            <a:ext cx="1557355" cy="1524003"/>
            <a:chOff x="4665158" y="1174324"/>
            <a:chExt cx="1557355" cy="1524003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158" y="1174324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237" y="1524929"/>
              <a:ext cx="763276" cy="763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46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3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7816" y="3221980"/>
            <a:ext cx="329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ZONES </a:t>
            </a:r>
            <a:r>
              <a:rPr lang="es-ES" sz="2800" b="1" dirty="0" smtClean="0">
                <a:solidFill>
                  <a:srgbClr val="0070C0"/>
                </a:solidFill>
              </a:rPr>
              <a:t>TEMPERADAS</a:t>
            </a:r>
            <a:endParaRPr lang="es-ES" sz="5400" b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22423" y="3134519"/>
            <a:ext cx="741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TIENEN  </a:t>
            </a:r>
            <a:r>
              <a:rPr lang="es-ES" sz="2000" b="1" i="1" u="sng" dirty="0" smtClean="0"/>
              <a:t>4  </a:t>
            </a:r>
            <a:r>
              <a:rPr lang="es-ES" sz="2000" b="1" i="1" u="sng" dirty="0" smtClean="0"/>
              <a:t>ESTACIONES</a:t>
            </a:r>
            <a:r>
              <a:rPr lang="es-ES" sz="2000" b="1" i="1" dirty="0" smtClean="0"/>
              <a:t> </a:t>
            </a:r>
            <a:r>
              <a:rPr lang="es-ES" sz="2000" dirty="0" smtClean="0"/>
              <a:t>(VERANO, INVIERNO, </a:t>
            </a:r>
            <a:r>
              <a:rPr lang="es-ES" sz="2000" dirty="0" smtClean="0"/>
              <a:t>PRIMAVERA </a:t>
            </a:r>
            <a:r>
              <a:rPr lang="es-ES" sz="2000" dirty="0" smtClean="0"/>
              <a:t>Y OTOÑO.) </a:t>
            </a:r>
            <a:endParaRPr lang="es-ES" sz="4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999821" y="485567"/>
            <a:ext cx="388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 TEMPERATURA  </a:t>
            </a:r>
            <a:r>
              <a:rPr lang="es-ES" b="1" i="1" u="sng" dirty="0" smtClean="0"/>
              <a:t>SUBE  EN VERANO</a:t>
            </a:r>
            <a:endParaRPr lang="es-ES" b="1" i="1" u="sng" dirty="0"/>
          </a:p>
        </p:txBody>
      </p:sp>
      <p:sp>
        <p:nvSpPr>
          <p:cNvPr id="28" name="Abrir llave 27"/>
          <p:cNvSpPr/>
          <p:nvPr/>
        </p:nvSpPr>
        <p:spPr>
          <a:xfrm>
            <a:off x="3508238" y="430655"/>
            <a:ext cx="548639" cy="61090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904" y="996087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32" y="1020064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9"/>
          <a:stretch/>
        </p:blipFill>
        <p:spPr>
          <a:xfrm>
            <a:off x="4780315" y="1020064"/>
            <a:ext cx="785701" cy="1489456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10253448" y="1020064"/>
            <a:ext cx="611216" cy="1509054"/>
            <a:chOff x="9653553" y="1203267"/>
            <a:chExt cx="565430" cy="15602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5" r="60898"/>
            <a:stretch/>
          </p:blipFill>
          <p:spPr>
            <a:xfrm>
              <a:off x="9653553" y="1203267"/>
              <a:ext cx="350015" cy="1524003"/>
            </a:xfrm>
            <a:prstGeom prst="rect">
              <a:avLst/>
            </a:prstGeom>
          </p:spPr>
        </p:pic>
        <p:pic>
          <p:nvPicPr>
            <p:cNvPr id="25" name="Imagen 24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33" r="44512"/>
            <a:stretch/>
          </p:blipFill>
          <p:spPr>
            <a:xfrm rot="10800000">
              <a:off x="9953553" y="1239548"/>
              <a:ext cx="265430" cy="1524000"/>
            </a:xfrm>
            <a:prstGeom prst="rect">
              <a:avLst/>
            </a:prstGeom>
          </p:spPr>
        </p:pic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35" y="3805668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/>
          <p:cNvSpPr txBox="1"/>
          <p:nvPr/>
        </p:nvSpPr>
        <p:spPr>
          <a:xfrm>
            <a:off x="3949678" y="5822587"/>
            <a:ext cx="308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HAY</a:t>
            </a:r>
            <a:r>
              <a:rPr lang="es-ES" sz="2000" dirty="0" smtClean="0"/>
              <a:t>  </a:t>
            </a:r>
            <a:r>
              <a:rPr lang="es-ES" sz="2000" b="1" i="1" u="sng" dirty="0" smtClean="0"/>
              <a:t>BOSQUES Y PRADOS</a:t>
            </a:r>
            <a:r>
              <a:rPr lang="es-ES" sz="2000" b="1" i="1" dirty="0" smtClean="0"/>
              <a:t>.</a:t>
            </a:r>
            <a:endParaRPr lang="es-ES" sz="4400" b="1" i="1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147" y="3999046"/>
            <a:ext cx="930367" cy="930367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5735472" y="4283423"/>
            <a:ext cx="538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 </a:t>
            </a:r>
            <a:r>
              <a:rPr lang="es-ES" sz="2000" b="1" i="1" u="sng" dirty="0" smtClean="0"/>
              <a:t>LLUEVE</a:t>
            </a:r>
            <a:r>
              <a:rPr lang="es-ES" sz="2000" dirty="0" smtClean="0"/>
              <a:t> MÁS </a:t>
            </a:r>
            <a:r>
              <a:rPr lang="es-ES" sz="2000" dirty="0" smtClean="0"/>
              <a:t>EN</a:t>
            </a:r>
            <a:r>
              <a:rPr lang="es-ES" sz="2000" dirty="0" smtClean="0"/>
              <a:t> </a:t>
            </a:r>
            <a:r>
              <a:rPr lang="es-ES" sz="2000" dirty="0" smtClean="0"/>
              <a:t>LA </a:t>
            </a:r>
            <a:r>
              <a:rPr lang="es-ES" sz="2000" b="1" i="1" u="sng" dirty="0" smtClean="0"/>
              <a:t>PRIMAVERA </a:t>
            </a:r>
            <a:r>
              <a:rPr lang="es-ES" sz="2000" b="1" i="1" u="sng" dirty="0" smtClean="0"/>
              <a:t>Y EL OTOÑO</a:t>
            </a:r>
            <a:r>
              <a:rPr lang="es-ES" sz="2000" dirty="0" smtClean="0"/>
              <a:t>.) </a:t>
            </a:r>
            <a:endParaRPr lang="es-ES" sz="4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97" y="5223954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1244" y="5207155"/>
            <a:ext cx="1531383" cy="1531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65" y="1854985"/>
            <a:ext cx="1174261" cy="1174261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8175126" y="487620"/>
            <a:ext cx="240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b="1" i="1" u="sng" dirty="0" smtClean="0"/>
              <a:t>BAJA  </a:t>
            </a:r>
            <a:r>
              <a:rPr lang="es-ES" b="1" i="1" u="sng" dirty="0" smtClean="0"/>
              <a:t>EN</a:t>
            </a:r>
            <a:r>
              <a:rPr lang="es-ES" b="1" i="1" u="sng" dirty="0" smtClean="0"/>
              <a:t>  INVIERNO.</a:t>
            </a:r>
            <a:endParaRPr lang="es-ES" b="1" i="1" u="sng" dirty="0"/>
          </a:p>
        </p:txBody>
      </p:sp>
      <p:sp>
        <p:nvSpPr>
          <p:cNvPr id="35" name="CuadroTexto 34"/>
          <p:cNvSpPr txBox="1"/>
          <p:nvPr/>
        </p:nvSpPr>
        <p:spPr>
          <a:xfrm>
            <a:off x="7707298" y="493600"/>
            <a:ext cx="52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b="1" dirty="0"/>
              <a:t> </a:t>
            </a:r>
            <a:r>
              <a:rPr lang="es-ES" b="1" dirty="0" smtClean="0"/>
              <a:t>Y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060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28" grpId="0" animBg="1"/>
      <p:bldP spid="26" grpId="0"/>
      <p:bldP spid="32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5068</TotalTime>
  <Words>1022</Words>
  <Application>Microsoft Office PowerPoint</Application>
  <PresentationFormat>Panorámica</PresentationFormat>
  <Paragraphs>236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CUESTIONARIO. </vt:lpstr>
      <vt:lpstr>CUESTIONARIO.</vt:lpstr>
      <vt:lpstr>CUESTIONARIO.</vt:lpstr>
      <vt:lpstr>CUESTIONARIO</vt:lpstr>
      <vt:lpstr>CUESTIONARIO. </vt:lpstr>
      <vt:lpstr>CUESTIONARIO.</vt:lpstr>
      <vt:lpstr>CUESTIONARIO. </vt:lpstr>
      <vt:lpstr>CUESTIONARIO. </vt:lpstr>
      <vt:lpstr>CUESTIONARIO. </vt:lpstr>
      <vt:lpstr>CUESTIONARIO. </vt:lpstr>
      <vt:lpstr>CUESTIONARIO. </vt:lpstr>
      <vt:lpstr>CUESTIONARIO.</vt:lpstr>
      <vt:lpstr>CUESTIONARIO.</vt:lpstr>
      <vt:lpstr>CUESTIONARIO.</vt:lpstr>
      <vt:lpstr>CUESTIONARIO.</vt:lpstr>
      <vt:lpstr>CUESTIONARIO.</vt:lpstr>
      <vt:lpstr>CUESTIONARIO.</vt:lpstr>
      <vt:lpstr>CUESTIONARIO.</vt:lpstr>
      <vt:lpstr>CUESTIONARIO.</vt:lpstr>
      <vt:lpstr>CUESTIONARIO.</vt:lpstr>
      <vt:lpstr>CUESTIONARIO.</vt:lpstr>
      <vt:lpstr>CUESTIONARIO.</vt:lpstr>
      <vt:lpstr>CUESTIONARIO.</vt:lpstr>
      <vt:lpstr>CUESTIONARIO.</vt:lpstr>
      <vt:lpstr>CUESTIONARIO.</vt:lpstr>
      <vt:lpstr>CUESTIONARIO.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Carlos Martínez</cp:lastModifiedBy>
  <cp:revision>106</cp:revision>
  <dcterms:created xsi:type="dcterms:W3CDTF">2019-01-24T14:43:00Z</dcterms:created>
  <dcterms:modified xsi:type="dcterms:W3CDTF">2019-11-12T13:15:09Z</dcterms:modified>
</cp:coreProperties>
</file>