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99" r:id="rId3"/>
    <p:sldId id="320" r:id="rId4"/>
    <p:sldId id="315" r:id="rId5"/>
    <p:sldId id="317" r:id="rId6"/>
    <p:sldId id="318" r:id="rId7"/>
    <p:sldId id="319" r:id="rId8"/>
    <p:sldId id="316" r:id="rId9"/>
    <p:sldId id="300" r:id="rId10"/>
    <p:sldId id="278" r:id="rId11"/>
    <p:sldId id="279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21" r:id="rId24"/>
    <p:sldId id="328" r:id="rId25"/>
    <p:sldId id="322" r:id="rId26"/>
    <p:sldId id="323" r:id="rId27"/>
    <p:sldId id="324" r:id="rId28"/>
    <p:sldId id="325" r:id="rId29"/>
    <p:sldId id="330" r:id="rId30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jpuJfSjqhuU6jIiCLbeEQ==" hashData="gonfBmrutfnmc67s6RTSzGou1ce8q/1/miuPt0LQCt4tkMXZq5pBgPRV1qLJ6WCHw/sCxwswNBjGQB4rvU7Kvg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69" d="100"/>
          <a:sy n="69" d="100"/>
        </p:scale>
        <p:origin x="-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27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741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29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178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78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418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548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299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943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052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921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B0F59-3997-48DF-A9F6-EE0AE3A7C4E4}" type="datetimeFigureOut">
              <a:rPr lang="es-ES" smtClean="0"/>
              <a:t>12/11/2019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63D86-A298-470C-9A34-DD6EE3FD9D9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49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microsoft.com/office/2007/relationships/hdphoto" Target="../media/hdphoto3.wdp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microsoft.com/office/2007/relationships/hdphoto" Target="../media/hdphoto3.wdp"/><Relationship Id="rId10" Type="http://schemas.openxmlformats.org/officeDocument/2006/relationships/image" Target="../media/image20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microsoft.com/office/2007/relationships/hdphoto" Target="../media/hdphoto3.wdp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microsoft.com/office/2007/relationships/hdphoto" Target="../media/hdphoto3.wdp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6" y="6275932"/>
            <a:ext cx="1142998" cy="263769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0" y="2717841"/>
            <a:ext cx="22740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PROPIEDADES </a:t>
            </a:r>
            <a:endParaRPr lang="es-E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DE LA </a:t>
            </a:r>
          </a:p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MATERIA</a:t>
            </a:r>
            <a:endParaRPr lang="es-E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brir llave 4"/>
          <p:cNvSpPr/>
          <p:nvPr/>
        </p:nvSpPr>
        <p:spPr>
          <a:xfrm>
            <a:off x="2264299" y="346332"/>
            <a:ext cx="600417" cy="61549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3870182" y="475557"/>
            <a:ext cx="984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Puede </a:t>
            </a:r>
            <a:r>
              <a:rPr lang="es-ES" sz="2400" dirty="0" smtClean="0"/>
              <a:t>ser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109288" y="2323639"/>
            <a:ext cx="3870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 smtClean="0"/>
              <a:t>Espacio </a:t>
            </a:r>
            <a:r>
              <a:rPr lang="es-ES" sz="2400" u="sng" dirty="0" smtClean="0"/>
              <a:t>que </a:t>
            </a:r>
            <a:r>
              <a:rPr lang="es-ES" sz="2400" u="sng" dirty="0" smtClean="0"/>
              <a:t>ocupa</a:t>
            </a:r>
            <a:r>
              <a:rPr lang="es-ES" sz="2400" dirty="0" smtClean="0"/>
              <a:t> </a:t>
            </a:r>
            <a:r>
              <a:rPr lang="es-ES" sz="2400" dirty="0" smtClean="0"/>
              <a:t>la </a:t>
            </a:r>
            <a:r>
              <a:rPr lang="es-ES" sz="2400" dirty="0" err="1" smtClean="0"/>
              <a:t>matèria</a:t>
            </a:r>
            <a:r>
              <a:rPr lang="es-ES" sz="2400" dirty="0" smtClean="0"/>
              <a:t>.</a:t>
            </a:r>
            <a:endParaRPr lang="es-ES" sz="2400" u="sng" dirty="0"/>
          </a:p>
        </p:txBody>
      </p:sp>
      <p:sp>
        <p:nvSpPr>
          <p:cNvPr id="10" name="CuadroTexto 9"/>
          <p:cNvSpPr txBox="1"/>
          <p:nvPr/>
        </p:nvSpPr>
        <p:spPr>
          <a:xfrm>
            <a:off x="3929137" y="3995260"/>
            <a:ext cx="1951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Lo </a:t>
            </a:r>
            <a:r>
              <a:rPr lang="es-ES" sz="2400" dirty="0" smtClean="0"/>
              <a:t>que </a:t>
            </a:r>
            <a:r>
              <a:rPr lang="es-ES" sz="2400" u="sng" dirty="0" smtClean="0"/>
              <a:t>pesa</a:t>
            </a:r>
            <a:r>
              <a:rPr lang="es-ES" sz="2400" dirty="0" smtClean="0"/>
              <a:t>…</a:t>
            </a:r>
            <a:endParaRPr lang="es-ES" sz="2400" i="1" dirty="0">
              <a:solidFill>
                <a:srgbClr val="00B0F0"/>
              </a:solidFill>
            </a:endParaRPr>
          </a:p>
        </p:txBody>
      </p:sp>
      <p:sp>
        <p:nvSpPr>
          <p:cNvPr id="13" name="Abrir llave 12"/>
          <p:cNvSpPr/>
          <p:nvPr/>
        </p:nvSpPr>
        <p:spPr>
          <a:xfrm>
            <a:off x="5002310" y="306776"/>
            <a:ext cx="220100" cy="11547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/>
          <p:cNvSpPr txBox="1"/>
          <p:nvPr/>
        </p:nvSpPr>
        <p:spPr>
          <a:xfrm>
            <a:off x="5227867" y="200885"/>
            <a:ext cx="302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3663">
              <a:buFont typeface="Arial" panose="020B0604020202020204" pitchFamily="34" charset="0"/>
              <a:buChar char="•"/>
            </a:pPr>
            <a:r>
              <a:rPr lang="es-ES" sz="2400" i="1" dirty="0" smtClean="0">
                <a:solidFill>
                  <a:srgbClr val="00B0F0"/>
                </a:solidFill>
              </a:rPr>
              <a:t>Fija</a:t>
            </a:r>
            <a:r>
              <a:rPr lang="es-ES" sz="2400" i="1" dirty="0" smtClean="0"/>
              <a:t>.</a:t>
            </a:r>
            <a:r>
              <a:rPr lang="es-ES" sz="2400" dirty="0" smtClean="0"/>
              <a:t> </a:t>
            </a:r>
            <a:r>
              <a:rPr lang="es-ES" sz="2400" i="1" dirty="0" smtClean="0"/>
              <a:t>No </a:t>
            </a:r>
            <a:r>
              <a:rPr lang="es-ES" sz="2400" i="1" dirty="0" smtClean="0"/>
              <a:t>cambia</a:t>
            </a:r>
            <a:r>
              <a:rPr lang="es-ES" sz="2800" dirty="0" smtClean="0"/>
              <a:t>.</a:t>
            </a:r>
            <a:endParaRPr lang="es-ES" sz="2800" i="1" u="sng" dirty="0">
              <a:solidFill>
                <a:srgbClr val="00B0F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222410" y="961858"/>
            <a:ext cx="31147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3663">
              <a:buFont typeface="Arial" panose="020B0604020202020204" pitchFamily="34" charset="0"/>
              <a:buChar char="•"/>
            </a:pPr>
            <a:r>
              <a:rPr lang="es-ES" sz="2400" i="1" dirty="0" smtClean="0">
                <a:solidFill>
                  <a:srgbClr val="00B0F0"/>
                </a:solidFill>
              </a:rPr>
              <a:t>Variable</a:t>
            </a:r>
            <a:r>
              <a:rPr lang="es-ES" sz="2400" dirty="0" smtClean="0"/>
              <a:t>. </a:t>
            </a:r>
            <a:r>
              <a:rPr lang="es-ES" sz="2400" i="1" dirty="0" smtClean="0"/>
              <a:t>Cambia</a:t>
            </a:r>
            <a:r>
              <a:rPr lang="es-ES" sz="2800" dirty="0" smtClean="0"/>
              <a:t>.</a:t>
            </a:r>
            <a:endParaRPr lang="es-ES" sz="2800" i="1" u="sng" dirty="0">
              <a:solidFill>
                <a:srgbClr val="00B0F0"/>
              </a:solidFill>
            </a:endParaRPr>
          </a:p>
        </p:txBody>
      </p:sp>
      <p:sp>
        <p:nvSpPr>
          <p:cNvPr id="32" name="Abrir llave 31"/>
          <p:cNvSpPr/>
          <p:nvPr/>
        </p:nvSpPr>
        <p:spPr>
          <a:xfrm>
            <a:off x="9410331" y="1986666"/>
            <a:ext cx="220100" cy="11547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/>
          <p:cNvSpPr txBox="1"/>
          <p:nvPr/>
        </p:nvSpPr>
        <p:spPr>
          <a:xfrm>
            <a:off x="9552447" y="1921936"/>
            <a:ext cx="3028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3663">
              <a:buFont typeface="Arial" panose="020B0604020202020204" pitchFamily="34" charset="0"/>
              <a:buChar char="•"/>
            </a:pPr>
            <a:r>
              <a:rPr lang="es-ES" sz="2400" i="1" dirty="0" smtClean="0">
                <a:solidFill>
                  <a:srgbClr val="00B0F0"/>
                </a:solidFill>
              </a:rPr>
              <a:t>Litres</a:t>
            </a:r>
            <a:r>
              <a:rPr lang="es-ES" sz="2400" i="1" dirty="0"/>
              <a:t> </a:t>
            </a:r>
            <a:r>
              <a:rPr lang="es-ES" sz="2400" i="1" dirty="0" smtClean="0"/>
              <a:t>(L)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9535787" y="2564032"/>
            <a:ext cx="3106278" cy="562641"/>
            <a:chOff x="9415718" y="2564032"/>
            <a:chExt cx="3106278" cy="562641"/>
          </a:xfrm>
        </p:grpSpPr>
        <p:sp>
          <p:nvSpPr>
            <p:cNvPr id="34" name="CuadroTexto 33"/>
            <p:cNvSpPr txBox="1"/>
            <p:nvPr/>
          </p:nvSpPr>
          <p:spPr>
            <a:xfrm>
              <a:off x="9415718" y="2665008"/>
              <a:ext cx="3106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indent="93663">
                <a:buFont typeface="Arial" panose="020B0604020202020204" pitchFamily="34" charset="0"/>
                <a:buChar char="•"/>
              </a:pPr>
              <a:r>
                <a:rPr lang="es-ES" sz="2400" i="1" dirty="0" smtClean="0">
                  <a:solidFill>
                    <a:srgbClr val="00B0F0"/>
                  </a:solidFill>
                </a:rPr>
                <a:t>Metres </a:t>
              </a:r>
              <a:r>
                <a:rPr lang="es-ES" sz="2400" i="1" dirty="0" err="1" smtClean="0">
                  <a:solidFill>
                    <a:srgbClr val="00B0F0"/>
                  </a:solidFill>
                </a:rPr>
                <a:t>cúbics</a:t>
              </a:r>
              <a:r>
                <a:rPr lang="es-ES" sz="2400" dirty="0"/>
                <a:t> </a:t>
              </a:r>
              <a:r>
                <a:rPr lang="es-ES" sz="2400" dirty="0" smtClean="0"/>
                <a:t>(M)</a:t>
              </a:r>
              <a:endParaRPr lang="es-ES" sz="2400" i="1" u="sng" dirty="0">
                <a:solidFill>
                  <a:srgbClr val="00B0F0"/>
                </a:solidFill>
              </a:endParaRPr>
            </a:p>
          </p:txBody>
        </p:sp>
        <p:sp>
          <p:nvSpPr>
            <p:cNvPr id="35" name="CuadroTexto 34"/>
            <p:cNvSpPr txBox="1"/>
            <p:nvPr/>
          </p:nvSpPr>
          <p:spPr>
            <a:xfrm>
              <a:off x="11553586" y="2564032"/>
              <a:ext cx="2490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b="1" dirty="0" smtClean="0"/>
                <a:t>3</a:t>
              </a:r>
              <a:endParaRPr lang="es-ES" sz="1400" b="1" dirty="0"/>
            </a:p>
          </p:txBody>
        </p:sp>
      </p:grpSp>
      <p:sp>
        <p:nvSpPr>
          <p:cNvPr id="36" name="CuadroTexto 35"/>
          <p:cNvSpPr txBox="1"/>
          <p:nvPr/>
        </p:nvSpPr>
        <p:spPr>
          <a:xfrm>
            <a:off x="5801441" y="4041122"/>
            <a:ext cx="1562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Se</a:t>
            </a:r>
            <a:r>
              <a:rPr lang="es-ES" sz="2400" dirty="0" smtClean="0"/>
              <a:t> mide en</a:t>
            </a:r>
            <a:endParaRPr lang="es-ES" sz="2400" u="sng" dirty="0"/>
          </a:p>
        </p:txBody>
      </p:sp>
      <p:sp>
        <p:nvSpPr>
          <p:cNvPr id="37" name="CuadroTexto 36"/>
          <p:cNvSpPr txBox="1"/>
          <p:nvPr/>
        </p:nvSpPr>
        <p:spPr>
          <a:xfrm>
            <a:off x="7784122" y="2317606"/>
            <a:ext cx="1799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 </a:t>
            </a:r>
            <a:r>
              <a:rPr lang="es-ES" sz="2400" dirty="0" smtClean="0"/>
              <a:t>Se mide</a:t>
            </a:r>
            <a:r>
              <a:rPr lang="es-ES" sz="2400" dirty="0" smtClean="0"/>
              <a:t> en</a:t>
            </a:r>
            <a:endParaRPr lang="es-ES" sz="2400" u="sng" dirty="0"/>
          </a:p>
        </p:txBody>
      </p:sp>
      <p:sp>
        <p:nvSpPr>
          <p:cNvPr id="38" name="Abrir llave 37"/>
          <p:cNvSpPr/>
          <p:nvPr/>
        </p:nvSpPr>
        <p:spPr>
          <a:xfrm>
            <a:off x="7429570" y="3733788"/>
            <a:ext cx="220100" cy="11547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CuadroTexto 38"/>
          <p:cNvSpPr txBox="1"/>
          <p:nvPr/>
        </p:nvSpPr>
        <p:spPr>
          <a:xfrm>
            <a:off x="7617871" y="3669058"/>
            <a:ext cx="3028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3663">
              <a:buFont typeface="Arial" panose="020B0604020202020204" pitchFamily="34" charset="0"/>
              <a:buChar char="•"/>
            </a:pPr>
            <a:r>
              <a:rPr lang="es-ES" sz="2400" i="1" dirty="0" smtClean="0">
                <a:solidFill>
                  <a:srgbClr val="00B0F0"/>
                </a:solidFill>
              </a:rPr>
              <a:t>Gramos</a:t>
            </a:r>
            <a:r>
              <a:rPr lang="es-ES" sz="2400" i="1" dirty="0" smtClean="0"/>
              <a:t> </a:t>
            </a:r>
            <a:r>
              <a:rPr lang="es-ES" sz="2400" i="1" dirty="0" smtClean="0"/>
              <a:t>(g)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7625861" y="4430031"/>
            <a:ext cx="3106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3663">
              <a:buFont typeface="Arial" panose="020B0604020202020204" pitchFamily="34" charset="0"/>
              <a:buChar char="•"/>
            </a:pPr>
            <a:r>
              <a:rPr lang="es-ES" sz="2400" i="1" dirty="0" smtClean="0">
                <a:solidFill>
                  <a:srgbClr val="00B0F0"/>
                </a:solidFill>
              </a:rPr>
              <a:t>Quilogramos</a:t>
            </a:r>
            <a:r>
              <a:rPr lang="es-ES" sz="2400" dirty="0" smtClean="0"/>
              <a:t> </a:t>
            </a:r>
            <a:r>
              <a:rPr lang="es-ES" sz="2400" dirty="0" smtClean="0"/>
              <a:t>(Kg)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4673622" y="5635802"/>
            <a:ext cx="2953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 </a:t>
            </a:r>
            <a:r>
              <a:rPr lang="es-ES" sz="2400" dirty="0" smtClean="0"/>
              <a:t>El</a:t>
            </a:r>
            <a:r>
              <a:rPr lang="es-ES" sz="2400" dirty="0" smtClean="0"/>
              <a:t> </a:t>
            </a:r>
            <a:r>
              <a:rPr lang="es-ES" sz="2400" u="sng" dirty="0" smtClean="0"/>
              <a:t>calor</a:t>
            </a:r>
            <a:r>
              <a:rPr lang="es-ES" sz="2400" dirty="0" smtClean="0"/>
              <a:t> de la </a:t>
            </a:r>
            <a:r>
              <a:rPr lang="es-ES" sz="2400" dirty="0" smtClean="0"/>
              <a:t>materia</a:t>
            </a:r>
            <a:r>
              <a:rPr lang="es-ES" sz="2400" dirty="0" smtClean="0"/>
              <a:t>.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7443754" y="5558857"/>
            <a:ext cx="4655202" cy="541785"/>
            <a:chOff x="7406810" y="5558857"/>
            <a:chExt cx="4655202" cy="541785"/>
          </a:xfrm>
        </p:grpSpPr>
        <p:sp>
          <p:nvSpPr>
            <p:cNvPr id="42" name="CuadroTexto 41"/>
            <p:cNvSpPr txBox="1"/>
            <p:nvPr/>
          </p:nvSpPr>
          <p:spPr>
            <a:xfrm>
              <a:off x="7406810" y="5638977"/>
              <a:ext cx="46552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dirty="0" smtClean="0"/>
                <a:t>Se mide </a:t>
              </a:r>
              <a:r>
                <a:rPr lang="es-ES" sz="2400" dirty="0" smtClean="0"/>
                <a:t>en </a:t>
              </a:r>
              <a:r>
                <a:rPr lang="es-ES" sz="2400" i="1" dirty="0" smtClean="0">
                  <a:solidFill>
                    <a:srgbClr val="00B0F0"/>
                  </a:solidFill>
                </a:rPr>
                <a:t>grados centígrados </a:t>
              </a:r>
              <a:r>
                <a:rPr lang="es-ES" sz="2400" dirty="0" smtClean="0"/>
                <a:t>(C )</a:t>
              </a:r>
              <a:endParaRPr lang="es-ES" sz="2400" u="sng" dirty="0"/>
            </a:p>
          </p:txBody>
        </p:sp>
        <p:sp>
          <p:nvSpPr>
            <p:cNvPr id="43" name="CuadroTexto 42"/>
            <p:cNvSpPr txBox="1"/>
            <p:nvPr/>
          </p:nvSpPr>
          <p:spPr>
            <a:xfrm>
              <a:off x="11512205" y="5558857"/>
              <a:ext cx="2490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b="1" dirty="0"/>
                <a:t>o</a:t>
              </a:r>
              <a:r>
                <a:rPr lang="es-ES" sz="1400" b="1" dirty="0" smtClean="0"/>
                <a:t>   </a:t>
              </a:r>
              <a:endParaRPr lang="es-ES" sz="1400" b="1" dirty="0"/>
            </a:p>
          </p:txBody>
        </p:sp>
      </p:grp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4"/>
          <a:srcRect l="26548" r="24638"/>
          <a:stretch/>
        </p:blipFill>
        <p:spPr>
          <a:xfrm>
            <a:off x="10884239" y="1330171"/>
            <a:ext cx="522515" cy="107044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62" y="4543818"/>
            <a:ext cx="1031985" cy="103198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03410" y="4277663"/>
            <a:ext cx="532310" cy="53231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7" t="-5476" r="64285" b="-17144"/>
          <a:stretch/>
        </p:blipFill>
        <p:spPr>
          <a:xfrm rot="16200000">
            <a:off x="10015792" y="5463709"/>
            <a:ext cx="442332" cy="172871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977" y="185323"/>
            <a:ext cx="505903" cy="505903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366" y="1645743"/>
            <a:ext cx="545873" cy="54587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>
                        <a14:foregroundMark x1="23978" y1="11444" x2="59401" y2="10354"/>
                        <a14:foregroundMark x1="59401" y1="10354" x2="61308" y2="19891"/>
                        <a14:foregroundMark x1="25886" y1="5722" x2="25886" y2="16076"/>
                        <a14:foregroundMark x1="27793" y1="15259" x2="60218" y2="15259"/>
                        <a14:foregroundMark x1="47956" y1="11444" x2="58311" y2="16076"/>
                        <a14:backgroundMark x1="25068" y1="11444" x2="62125" y2="11444"/>
                        <a14:backgroundMark x1="62125" y1="11444" x2="62125" y2="228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559" y="818800"/>
            <a:ext cx="945739" cy="996404"/>
          </a:xfrm>
          <a:prstGeom prst="rect">
            <a:avLst/>
          </a:prstGeom>
        </p:spPr>
      </p:pic>
      <p:sp>
        <p:nvSpPr>
          <p:cNvPr id="6" name="Cubo 5"/>
          <p:cNvSpPr/>
          <p:nvPr/>
        </p:nvSpPr>
        <p:spPr>
          <a:xfrm>
            <a:off x="10231380" y="3134137"/>
            <a:ext cx="591261" cy="632141"/>
          </a:xfrm>
          <a:prstGeom prst="cube">
            <a:avLst>
              <a:gd name="adj" fmla="val 35201"/>
            </a:avLst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/>
          <p:cNvSpPr txBox="1"/>
          <p:nvPr/>
        </p:nvSpPr>
        <p:spPr>
          <a:xfrm>
            <a:off x="2652422" y="609853"/>
            <a:ext cx="1308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00B0F0"/>
                </a:solidFill>
              </a:rPr>
              <a:t>1-</a:t>
            </a:r>
            <a:r>
              <a:rPr lang="es-ES" sz="2400" u="sng" dirty="0" smtClean="0">
                <a:solidFill>
                  <a:srgbClr val="00B0F0"/>
                </a:solidFill>
              </a:rPr>
              <a:t>Forma</a:t>
            </a:r>
            <a:r>
              <a:rPr lang="es-ES" sz="2400" dirty="0" smtClean="0">
                <a:solidFill>
                  <a:srgbClr val="00B0F0"/>
                </a:solidFill>
              </a:rPr>
              <a:t>.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2633905" y="2313670"/>
            <a:ext cx="1711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>
                <a:solidFill>
                  <a:srgbClr val="00B0F0"/>
                </a:solidFill>
              </a:rPr>
              <a:t>2-</a:t>
            </a:r>
            <a:r>
              <a:rPr lang="ca-ES" sz="2400" u="sng" dirty="0" smtClean="0">
                <a:solidFill>
                  <a:srgbClr val="00B0F0"/>
                </a:solidFill>
              </a:rPr>
              <a:t>Volumen</a:t>
            </a:r>
            <a:r>
              <a:rPr lang="es-ES" sz="2400" i="1" dirty="0" smtClean="0">
                <a:solidFill>
                  <a:srgbClr val="00B0F0"/>
                </a:solidFill>
              </a:rPr>
              <a:t>.</a:t>
            </a:r>
            <a:endParaRPr lang="es-ES" sz="2400" u="sng" dirty="0"/>
          </a:p>
        </p:txBody>
      </p:sp>
      <p:sp>
        <p:nvSpPr>
          <p:cNvPr id="46" name="CuadroTexto 45"/>
          <p:cNvSpPr txBox="1"/>
          <p:nvPr/>
        </p:nvSpPr>
        <p:spPr>
          <a:xfrm>
            <a:off x="2671570" y="3973630"/>
            <a:ext cx="1391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solidFill>
                  <a:srgbClr val="00B0F0"/>
                </a:solidFill>
              </a:rPr>
              <a:t>3- </a:t>
            </a:r>
            <a:r>
              <a:rPr lang="es-ES" sz="2400" i="1" u="sng" dirty="0" smtClean="0">
                <a:solidFill>
                  <a:srgbClr val="00B0F0"/>
                </a:solidFill>
              </a:rPr>
              <a:t>Masa</a:t>
            </a:r>
            <a:r>
              <a:rPr lang="es-ES" sz="2400" i="1" dirty="0" smtClean="0">
                <a:solidFill>
                  <a:srgbClr val="00B0F0"/>
                </a:solidFill>
              </a:rPr>
              <a:t>.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2676038" y="5611008"/>
            <a:ext cx="2178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>
                <a:solidFill>
                  <a:srgbClr val="00B0F0"/>
                </a:solidFill>
              </a:rPr>
              <a:t>4</a:t>
            </a:r>
            <a:r>
              <a:rPr lang="es-ES" sz="2400" i="1" dirty="0" smtClean="0">
                <a:solidFill>
                  <a:srgbClr val="00B0F0"/>
                </a:solidFill>
              </a:rPr>
              <a:t>- </a:t>
            </a:r>
            <a:r>
              <a:rPr lang="es-ES" sz="2400" i="1" u="sng" dirty="0" smtClean="0">
                <a:solidFill>
                  <a:srgbClr val="00B0F0"/>
                </a:solidFill>
              </a:rPr>
              <a:t>Temperatura</a:t>
            </a:r>
            <a:r>
              <a:rPr lang="es-ES" sz="2400" i="1" dirty="0" smtClean="0">
                <a:solidFill>
                  <a:srgbClr val="00B0F0"/>
                </a:solidFill>
              </a:rPr>
              <a:t>.</a:t>
            </a:r>
            <a:endParaRPr lang="es-ES" sz="2400" i="1" u="sng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2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9" grpId="0"/>
      <p:bldP spid="10" grpId="0"/>
      <p:bldP spid="13" grpId="0" animBg="1"/>
      <p:bldP spid="24" grpId="0"/>
      <p:bldP spid="30" grpId="0"/>
      <p:bldP spid="32" grpId="0" animBg="1"/>
      <p:bldP spid="33" grpId="0"/>
      <p:bldP spid="36" grpId="0"/>
      <p:bldP spid="37" grpId="0"/>
      <p:bldP spid="38" grpId="0" animBg="1"/>
      <p:bldP spid="39" grpId="0"/>
      <p:bldP spid="40" grpId="0"/>
      <p:bldP spid="41" grpId="0"/>
      <p:bldP spid="6" grpId="0" animBg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791807"/>
            <a:ext cx="6241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b="1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EL </a:t>
            </a:r>
            <a:r>
              <a:rPr lang="es-ES" sz="2800" b="1" i="1" u="sng" dirty="0" smtClean="0">
                <a:solidFill>
                  <a:srgbClr val="00B0F0"/>
                </a:solidFill>
              </a:rPr>
              <a:t>ESPACIO</a:t>
            </a:r>
            <a:r>
              <a:rPr lang="es-ES" sz="2800" b="1" i="1" dirty="0" smtClean="0">
                <a:solidFill>
                  <a:srgbClr val="00B0F0"/>
                </a:solidFill>
              </a:rPr>
              <a:t> </a:t>
            </a:r>
            <a:r>
              <a:rPr lang="es-ES" sz="2800" b="1" i="1" dirty="0" smtClean="0">
                <a:solidFill>
                  <a:srgbClr val="00B0F0"/>
                </a:solidFill>
              </a:rPr>
              <a:t>QUE OCUPA LA </a:t>
            </a:r>
            <a:r>
              <a:rPr lang="es-ES" sz="2800" b="1" i="1" dirty="0" smtClean="0">
                <a:solidFill>
                  <a:srgbClr val="00B0F0"/>
                </a:solidFill>
              </a:rPr>
              <a:t>MATERIA.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38711" y="5116756"/>
            <a:ext cx="4597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LO</a:t>
            </a:r>
            <a:r>
              <a:rPr lang="ca-ES" sz="2800" b="1" i="1" dirty="0" smtClean="0">
                <a:solidFill>
                  <a:srgbClr val="00B0F0"/>
                </a:solidFill>
              </a:rPr>
              <a:t> </a:t>
            </a:r>
            <a:r>
              <a:rPr lang="ca-ES" sz="2800" b="1" i="1" dirty="0" smtClean="0">
                <a:solidFill>
                  <a:srgbClr val="00B0F0"/>
                </a:solidFill>
              </a:rPr>
              <a:t>QUE </a:t>
            </a:r>
            <a:r>
              <a:rPr lang="ca-ES" sz="2800" b="1" i="1" u="sng" dirty="0" smtClean="0">
                <a:solidFill>
                  <a:srgbClr val="00B0F0"/>
                </a:solidFill>
              </a:rPr>
              <a:t>PESA</a:t>
            </a:r>
            <a:r>
              <a:rPr lang="ca-ES" b="1" i="1" dirty="0" smtClean="0">
                <a:solidFill>
                  <a:srgbClr val="00B0F0"/>
                </a:solidFill>
              </a:rPr>
              <a:t> </a:t>
            </a:r>
            <a:r>
              <a:rPr lang="ca-ES" sz="2800" b="1" i="1" dirty="0" smtClean="0">
                <a:solidFill>
                  <a:srgbClr val="00B0F0"/>
                </a:solidFill>
              </a:rPr>
              <a:t>LA </a:t>
            </a:r>
            <a:r>
              <a:rPr lang="ca-ES" sz="2800" b="1" i="1" dirty="0" smtClean="0">
                <a:solidFill>
                  <a:srgbClr val="00B0F0"/>
                </a:solidFill>
              </a:rPr>
              <a:t>MATERIA</a:t>
            </a:r>
            <a:r>
              <a:rPr lang="ca-ES" b="1" i="1" u="sng" dirty="0" smtClean="0">
                <a:solidFill>
                  <a:srgbClr val="00B0F0"/>
                </a:solidFill>
              </a:rPr>
              <a:t>.</a:t>
            </a:r>
            <a:endParaRPr lang="ca-ES" b="1" i="1" u="sng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4601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EL</a:t>
            </a:r>
            <a:r>
              <a:rPr lang="ca-ES" sz="2800" b="1" i="1" dirty="0" smtClean="0">
                <a:solidFill>
                  <a:srgbClr val="00B0F0"/>
                </a:solidFill>
              </a:rPr>
              <a:t> </a:t>
            </a:r>
            <a:r>
              <a:rPr lang="ca-ES" sz="2800" b="1" i="1" u="sng" dirty="0" smtClean="0">
                <a:solidFill>
                  <a:srgbClr val="00B0F0"/>
                </a:solidFill>
              </a:rPr>
              <a:t>CALOR</a:t>
            </a:r>
            <a:r>
              <a:rPr lang="ca-ES" sz="2800" b="1" i="1" dirty="0" smtClean="0">
                <a:solidFill>
                  <a:srgbClr val="00B0F0"/>
                </a:solidFill>
              </a:rPr>
              <a:t> DE LA </a:t>
            </a:r>
            <a:r>
              <a:rPr lang="ca-ES" sz="2800" b="1" i="1" dirty="0" smtClean="0">
                <a:solidFill>
                  <a:srgbClr val="00B0F0"/>
                </a:solidFill>
              </a:rPr>
              <a:t>MATERIA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47511" y="4547369"/>
            <a:ext cx="5264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600" i="1" dirty="0" smtClean="0"/>
              <a:t> </a:t>
            </a:r>
            <a:r>
              <a:rPr lang="es-ES" sz="3600" b="1" i="1" dirty="0" smtClean="0">
                <a:solidFill>
                  <a:srgbClr val="00B0F0"/>
                </a:solidFill>
              </a:rPr>
              <a:t>EL </a:t>
            </a:r>
            <a:r>
              <a:rPr lang="es-ES" sz="3600" b="1" i="1" dirty="0" smtClean="0">
                <a:solidFill>
                  <a:srgbClr val="00B0F0"/>
                </a:solidFill>
              </a:rPr>
              <a:t>ESPACIO </a:t>
            </a:r>
            <a:r>
              <a:rPr lang="es-ES" sz="3600" b="1" i="1" dirty="0" smtClean="0">
                <a:solidFill>
                  <a:srgbClr val="00B0F0"/>
                </a:solidFill>
              </a:rPr>
              <a:t>QUE OCUPA LA </a:t>
            </a:r>
            <a:r>
              <a:rPr lang="es-ES" sz="3600" b="1" i="1" dirty="0" smtClean="0">
                <a:solidFill>
                  <a:srgbClr val="00B0F0"/>
                </a:solidFill>
              </a:rPr>
              <a:t>MATERIA</a:t>
            </a:r>
            <a:endParaRPr lang="es-ES" sz="3600" b="1" i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70C0"/>
                </a:solidFill>
              </a:rPr>
              <a:t>EL </a:t>
            </a:r>
            <a:r>
              <a:rPr lang="es-ES" b="1" i="1" u="sng" dirty="0" smtClean="0">
                <a:solidFill>
                  <a:srgbClr val="0070C0"/>
                </a:solidFill>
              </a:rPr>
              <a:t>VOLUMEN</a:t>
            </a:r>
            <a:r>
              <a:rPr lang="es-ES" b="1" i="1" dirty="0" smtClean="0">
                <a:solidFill>
                  <a:srgbClr val="0070C0"/>
                </a:solidFill>
              </a:rPr>
              <a:t> </a:t>
            </a:r>
            <a:r>
              <a:rPr lang="es-ES" b="1" i="1" dirty="0">
                <a:solidFill>
                  <a:srgbClr val="0070C0"/>
                </a:solidFill>
              </a:rPr>
              <a:t>E</a:t>
            </a:r>
            <a:r>
              <a:rPr lang="es-ES" b="1" i="1" dirty="0" smtClean="0">
                <a:solidFill>
                  <a:srgbClr val="0070C0"/>
                </a:solidFill>
              </a:rPr>
              <a:t>S…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11" name="Cubo 10"/>
          <p:cNvSpPr/>
          <p:nvPr/>
        </p:nvSpPr>
        <p:spPr>
          <a:xfrm>
            <a:off x="7887839" y="2019169"/>
            <a:ext cx="2632095" cy="2173730"/>
          </a:xfrm>
          <a:prstGeom prst="cube">
            <a:avLst>
              <a:gd name="adj" fmla="val 35201"/>
            </a:avLst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91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4669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LO</a:t>
            </a:r>
            <a:r>
              <a:rPr lang="es-ES" sz="2800" b="1" i="1" dirty="0" smtClean="0">
                <a:solidFill>
                  <a:srgbClr val="00B0F0"/>
                </a:solidFill>
              </a:rPr>
              <a:t> </a:t>
            </a:r>
            <a:r>
              <a:rPr lang="es-ES" sz="2800" b="1" i="1" dirty="0" smtClean="0">
                <a:solidFill>
                  <a:srgbClr val="00B0F0"/>
                </a:solidFill>
              </a:rPr>
              <a:t>QUE </a:t>
            </a:r>
            <a:r>
              <a:rPr lang="es-ES" sz="2800" b="1" i="1" u="sng" dirty="0" smtClean="0">
                <a:solidFill>
                  <a:srgbClr val="00B0F0"/>
                </a:solidFill>
              </a:rPr>
              <a:t>PESA</a:t>
            </a:r>
            <a:r>
              <a:rPr lang="es-ES" sz="2800" b="1" i="1" dirty="0" smtClean="0">
                <a:solidFill>
                  <a:srgbClr val="00B0F0"/>
                </a:solidFill>
              </a:rPr>
              <a:t> LA </a:t>
            </a:r>
            <a:r>
              <a:rPr lang="es-ES" sz="2800" b="1" i="1" dirty="0" smtClean="0">
                <a:solidFill>
                  <a:srgbClr val="00B0F0"/>
                </a:solidFill>
              </a:rPr>
              <a:t>MATERIA</a:t>
            </a:r>
            <a:r>
              <a:rPr lang="es-ES" sz="2800" b="1" i="1" dirty="0" smtClean="0">
                <a:solidFill>
                  <a:srgbClr val="00B0F0"/>
                </a:solidFill>
              </a:rPr>
              <a:t>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4665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b="1" i="1" dirty="0" smtClean="0">
                <a:solidFill>
                  <a:srgbClr val="00B0F0"/>
                </a:solidFill>
              </a:rPr>
              <a:t>EL </a:t>
            </a:r>
            <a:r>
              <a:rPr lang="ca-ES" sz="2800" b="1" i="1" u="sng" dirty="0" smtClean="0">
                <a:solidFill>
                  <a:srgbClr val="00B0F0"/>
                </a:solidFill>
              </a:rPr>
              <a:t>CALOR</a:t>
            </a:r>
            <a:r>
              <a:rPr lang="ca-ES" sz="2800" b="1" i="1" dirty="0" smtClean="0">
                <a:solidFill>
                  <a:srgbClr val="00B0F0"/>
                </a:solidFill>
              </a:rPr>
              <a:t> DE LA </a:t>
            </a:r>
            <a:r>
              <a:rPr lang="ca-ES" sz="2800" b="1" i="1" dirty="0" smtClean="0">
                <a:solidFill>
                  <a:srgbClr val="00B0F0"/>
                </a:solidFill>
              </a:rPr>
              <a:t>MATERIA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623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EL </a:t>
            </a:r>
            <a:r>
              <a:rPr lang="ca-ES" sz="2800" b="1" i="1" u="sng" dirty="0" smtClean="0">
                <a:solidFill>
                  <a:srgbClr val="00B0F0"/>
                </a:solidFill>
              </a:rPr>
              <a:t>ESPACIO</a:t>
            </a:r>
            <a:r>
              <a:rPr lang="ca-ES" sz="2800" b="1" i="1" dirty="0" smtClean="0">
                <a:solidFill>
                  <a:srgbClr val="00B0F0"/>
                </a:solidFill>
              </a:rPr>
              <a:t> </a:t>
            </a:r>
            <a:r>
              <a:rPr lang="ca-ES" sz="2800" b="1" i="1" dirty="0" smtClean="0">
                <a:solidFill>
                  <a:srgbClr val="00B0F0"/>
                </a:solidFill>
              </a:rPr>
              <a:t>QUE OCUPA LA </a:t>
            </a:r>
            <a:r>
              <a:rPr lang="ca-ES" sz="2800" b="1" i="1" dirty="0" smtClean="0">
                <a:solidFill>
                  <a:srgbClr val="00B0F0"/>
                </a:solidFill>
              </a:rPr>
              <a:t>MATERIA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43914" y="3789274"/>
            <a:ext cx="5264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400" b="1" i="1" dirty="0" smtClean="0"/>
              <a:t> </a:t>
            </a:r>
            <a:r>
              <a:rPr lang="es-ES" sz="3600" b="1" dirty="0" smtClean="0">
                <a:solidFill>
                  <a:srgbClr val="00B0F0"/>
                </a:solidFill>
              </a:rPr>
              <a:t>LO</a:t>
            </a:r>
            <a:r>
              <a:rPr lang="es-ES" sz="3600" b="1" dirty="0" smtClean="0">
                <a:solidFill>
                  <a:srgbClr val="00B0F0"/>
                </a:solidFill>
              </a:rPr>
              <a:t> </a:t>
            </a:r>
            <a:r>
              <a:rPr lang="es-ES" sz="3600" b="1" dirty="0" smtClean="0">
                <a:solidFill>
                  <a:srgbClr val="00B0F0"/>
                </a:solidFill>
              </a:rPr>
              <a:t>QUE PESA LA </a:t>
            </a:r>
            <a:r>
              <a:rPr lang="es-ES" sz="3600" b="1" dirty="0" smtClean="0">
                <a:solidFill>
                  <a:srgbClr val="00B0F0"/>
                </a:solidFill>
              </a:rPr>
              <a:t>MATERIA</a:t>
            </a:r>
            <a:endParaRPr lang="es-ES" sz="3600" b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b="1" i="1" dirty="0" smtClean="0">
                <a:solidFill>
                  <a:srgbClr val="0070C0"/>
                </a:solidFill>
              </a:rPr>
              <a:t>¿QUÉ </a:t>
            </a:r>
            <a:r>
              <a:rPr lang="es-ES" b="1" i="1" dirty="0">
                <a:solidFill>
                  <a:srgbClr val="0070C0"/>
                </a:solidFill>
              </a:rPr>
              <a:t>E</a:t>
            </a:r>
            <a:r>
              <a:rPr lang="es-ES" b="1" i="1" dirty="0" smtClean="0">
                <a:solidFill>
                  <a:srgbClr val="0070C0"/>
                </a:solidFill>
              </a:rPr>
              <a:t>S </a:t>
            </a:r>
            <a:r>
              <a:rPr lang="es-ES" b="1" i="1" dirty="0" smtClean="0">
                <a:solidFill>
                  <a:srgbClr val="0070C0"/>
                </a:solidFill>
              </a:rPr>
              <a:t>LA </a:t>
            </a:r>
            <a:r>
              <a:rPr lang="es-ES" b="1" i="1" dirty="0" smtClean="0">
                <a:solidFill>
                  <a:srgbClr val="0070C0"/>
                </a:solidFill>
              </a:rPr>
              <a:t>MASA </a:t>
            </a:r>
            <a:r>
              <a:rPr lang="es-ES" b="1" dirty="0" smtClean="0">
                <a:solidFill>
                  <a:srgbClr val="0070C0"/>
                </a:solidFill>
              </a:rPr>
              <a:t>?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13" b="21112"/>
          <a:stretch/>
        </p:blipFill>
        <p:spPr>
          <a:xfrm>
            <a:off x="6926094" y="1953664"/>
            <a:ext cx="2900423" cy="165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4605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EL </a:t>
            </a:r>
            <a:r>
              <a:rPr lang="es-ES" sz="2800" b="1" i="1" u="sng" dirty="0" smtClean="0">
                <a:solidFill>
                  <a:srgbClr val="00B0F0"/>
                </a:solidFill>
              </a:rPr>
              <a:t>CALOR</a:t>
            </a:r>
            <a:r>
              <a:rPr lang="es-ES" sz="2800" b="1" i="1" dirty="0" smtClean="0">
                <a:solidFill>
                  <a:srgbClr val="00B0F0"/>
                </a:solidFill>
              </a:rPr>
              <a:t> DE LA </a:t>
            </a:r>
            <a:r>
              <a:rPr lang="es-ES" sz="2800" b="1" i="1" dirty="0" smtClean="0">
                <a:solidFill>
                  <a:srgbClr val="00B0F0"/>
                </a:solidFill>
              </a:rPr>
              <a:t>MATERIA</a:t>
            </a:r>
            <a:r>
              <a:rPr lang="es-ES" sz="2800" b="1" i="1" dirty="0" smtClean="0">
                <a:solidFill>
                  <a:srgbClr val="00B0F0"/>
                </a:solidFill>
              </a:rPr>
              <a:t>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46644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b="1" i="1" dirty="0" smtClean="0">
                <a:solidFill>
                  <a:srgbClr val="00B0F0"/>
                </a:solidFill>
              </a:rPr>
              <a:t>LO</a:t>
            </a:r>
            <a:r>
              <a:rPr lang="ca-ES" sz="2800" b="1" i="1" dirty="0" smtClean="0">
                <a:solidFill>
                  <a:srgbClr val="00B0F0"/>
                </a:solidFill>
              </a:rPr>
              <a:t> </a:t>
            </a:r>
            <a:r>
              <a:rPr lang="ca-ES" sz="2800" b="1" i="1" dirty="0" smtClean="0">
                <a:solidFill>
                  <a:srgbClr val="00B0F0"/>
                </a:solidFill>
              </a:rPr>
              <a:t>QUE </a:t>
            </a:r>
            <a:r>
              <a:rPr lang="ca-ES" sz="2800" b="1" i="1" u="sng" dirty="0" smtClean="0">
                <a:solidFill>
                  <a:srgbClr val="00B0F0"/>
                </a:solidFill>
              </a:rPr>
              <a:t>PESA</a:t>
            </a:r>
            <a:r>
              <a:rPr lang="ca-ES" sz="2800" b="1" i="1" dirty="0" smtClean="0">
                <a:solidFill>
                  <a:srgbClr val="00B0F0"/>
                </a:solidFill>
              </a:rPr>
              <a:t> LA </a:t>
            </a:r>
            <a:r>
              <a:rPr lang="ca-ES" sz="2800" b="1" i="1" dirty="0" smtClean="0">
                <a:solidFill>
                  <a:srgbClr val="00B0F0"/>
                </a:solidFill>
              </a:rPr>
              <a:t>MATERIA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623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EL </a:t>
            </a:r>
            <a:r>
              <a:rPr lang="ca-ES" sz="2800" b="1" i="1" u="sng" dirty="0" smtClean="0">
                <a:solidFill>
                  <a:srgbClr val="00B0F0"/>
                </a:solidFill>
              </a:rPr>
              <a:t>ESPACIO</a:t>
            </a:r>
            <a:r>
              <a:rPr lang="ca-ES" sz="2800" b="1" i="1" dirty="0" smtClean="0">
                <a:solidFill>
                  <a:srgbClr val="00B0F0"/>
                </a:solidFill>
              </a:rPr>
              <a:t> </a:t>
            </a:r>
            <a:r>
              <a:rPr lang="ca-ES" sz="2800" b="1" i="1" dirty="0" smtClean="0">
                <a:solidFill>
                  <a:srgbClr val="00B0F0"/>
                </a:solidFill>
              </a:rPr>
              <a:t>QUE OCUPA LA </a:t>
            </a:r>
            <a:r>
              <a:rPr lang="ca-ES" sz="2800" b="1" i="1" dirty="0" smtClean="0">
                <a:solidFill>
                  <a:srgbClr val="00B0F0"/>
                </a:solidFill>
              </a:rPr>
              <a:t>MATERIA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43914" y="3789274"/>
            <a:ext cx="5264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400" b="1" i="1" dirty="0" smtClean="0"/>
              <a:t> </a:t>
            </a:r>
            <a:r>
              <a:rPr lang="es-ES" sz="3600" b="1" dirty="0" smtClean="0">
                <a:solidFill>
                  <a:srgbClr val="00B0F0"/>
                </a:solidFill>
              </a:rPr>
              <a:t>EL </a:t>
            </a:r>
            <a:r>
              <a:rPr lang="es-ES" sz="3600" b="1" dirty="0" smtClean="0">
                <a:solidFill>
                  <a:srgbClr val="00B0F0"/>
                </a:solidFill>
              </a:rPr>
              <a:t>CALOR DE LA </a:t>
            </a:r>
            <a:r>
              <a:rPr lang="es-ES" sz="3600" b="1" dirty="0" smtClean="0">
                <a:solidFill>
                  <a:srgbClr val="00B0F0"/>
                </a:solidFill>
              </a:rPr>
              <a:t>MATERIA</a:t>
            </a:r>
            <a:endParaRPr lang="es-ES" sz="3600" b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b="1" i="1" dirty="0" smtClean="0">
                <a:solidFill>
                  <a:srgbClr val="0070C0"/>
                </a:solidFill>
              </a:rPr>
              <a:t>LA TEMPERATURA </a:t>
            </a:r>
            <a:r>
              <a:rPr lang="es-ES" b="1" i="1" dirty="0">
                <a:solidFill>
                  <a:srgbClr val="0070C0"/>
                </a:solidFill>
              </a:rPr>
              <a:t>E</a:t>
            </a:r>
            <a:r>
              <a:rPr lang="es-ES" b="1" i="1" dirty="0" smtClean="0">
                <a:solidFill>
                  <a:srgbClr val="0070C0"/>
                </a:solidFill>
              </a:rPr>
              <a:t>S…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891551" y="2255701"/>
            <a:ext cx="2969509" cy="76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791807"/>
            <a:ext cx="4863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LITROS </a:t>
            </a:r>
            <a:r>
              <a:rPr lang="es-ES" sz="2800" b="1" i="1" dirty="0">
                <a:solidFill>
                  <a:srgbClr val="00B0F0"/>
                </a:solidFill>
              </a:rPr>
              <a:t>Y</a:t>
            </a:r>
            <a:r>
              <a:rPr lang="es-ES" sz="2800" b="1" i="1" dirty="0" smtClean="0">
                <a:solidFill>
                  <a:srgbClr val="00B0F0"/>
                </a:solidFill>
              </a:rPr>
              <a:t> METROS CÚBICOS.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38711" y="5116756"/>
            <a:ext cx="4330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GRADOS CENTÍGRADOS.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4859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GRAMOS Y QUILOGRAMOS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936069" y="4547369"/>
            <a:ext cx="5784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/>
            <a:r>
              <a:rPr lang="es-ES" sz="3600" b="1" i="1" dirty="0" smtClean="0">
                <a:solidFill>
                  <a:srgbClr val="00B0F0"/>
                </a:solidFill>
              </a:rPr>
              <a:t>LITROS Y METROS CÚBICOS</a:t>
            </a:r>
            <a:r>
              <a:rPr lang="es-ES" sz="3600" b="1" i="1" dirty="0">
                <a:solidFill>
                  <a:srgbClr val="00B0F0"/>
                </a:solidFill>
              </a:rPr>
              <a:t>.</a:t>
            </a:r>
            <a:endParaRPr lang="es-ES" sz="6600" b="1" i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b="1" dirty="0" smtClean="0">
                <a:solidFill>
                  <a:srgbClr val="0070C0"/>
                </a:solidFill>
              </a:rPr>
              <a:t>EL </a:t>
            </a:r>
            <a:r>
              <a:rPr lang="es-ES" b="1" i="1" u="sng" dirty="0" smtClean="0">
                <a:solidFill>
                  <a:srgbClr val="0070C0"/>
                </a:solidFill>
              </a:rPr>
              <a:t>VOLUMEN</a:t>
            </a:r>
            <a:r>
              <a:rPr lang="es-ES" b="1" i="1" dirty="0" smtClean="0">
                <a:solidFill>
                  <a:srgbClr val="0070C0"/>
                </a:solidFill>
              </a:rPr>
              <a:t> SE MIDE EN…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8084" y="1887381"/>
            <a:ext cx="1144351" cy="2369479"/>
          </a:xfrm>
          <a:prstGeom prst="rect">
            <a:avLst/>
          </a:prstGeom>
        </p:spPr>
      </p:pic>
      <p:sp>
        <p:nvSpPr>
          <p:cNvPr id="4" name="AutoShape 2" descr="Resultado de imagen de volum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grpSp>
        <p:nvGrpSpPr>
          <p:cNvPr id="14" name="Grupo 13"/>
          <p:cNvGrpSpPr/>
          <p:nvPr/>
        </p:nvGrpSpPr>
        <p:grpSpPr>
          <a:xfrm>
            <a:off x="6477497" y="2087546"/>
            <a:ext cx="2632095" cy="2173730"/>
            <a:chOff x="6988938" y="2087546"/>
            <a:chExt cx="2632095" cy="2173730"/>
          </a:xfrm>
        </p:grpSpPr>
        <p:sp>
          <p:nvSpPr>
            <p:cNvPr id="11" name="Cubo 10"/>
            <p:cNvSpPr/>
            <p:nvPr/>
          </p:nvSpPr>
          <p:spPr>
            <a:xfrm>
              <a:off x="6988938" y="2087546"/>
              <a:ext cx="2632095" cy="2173730"/>
            </a:xfrm>
            <a:prstGeom prst="cube">
              <a:avLst>
                <a:gd name="adj" fmla="val 35201"/>
              </a:avLst>
            </a:prstGeom>
            <a:solidFill>
              <a:schemeClr val="bg1"/>
            </a:solidFill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8020555" y="3008094"/>
              <a:ext cx="2490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b="1" dirty="0" smtClean="0"/>
                <a:t>3</a:t>
              </a:r>
              <a:endParaRPr lang="es-ES" sz="2800" b="1" dirty="0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7222210" y="3208149"/>
              <a:ext cx="12243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dirty="0" smtClean="0"/>
                <a:t>M</a:t>
              </a:r>
              <a:endParaRPr lang="es-E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4685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142488"/>
            <a:ext cx="4854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3. </a:t>
            </a:r>
            <a:r>
              <a:rPr lang="es-ES" sz="2800" b="1" i="1" dirty="0" smtClean="0">
                <a:solidFill>
                  <a:srgbClr val="00B0F0"/>
                </a:solidFill>
              </a:rPr>
              <a:t>GRAMOS </a:t>
            </a:r>
            <a:r>
              <a:rPr lang="es-ES" sz="2800" b="1" i="1" dirty="0">
                <a:solidFill>
                  <a:srgbClr val="00B0F0"/>
                </a:solidFill>
              </a:rPr>
              <a:t>Y</a:t>
            </a:r>
            <a:r>
              <a:rPr lang="es-ES" sz="2800" b="1" i="1" dirty="0" smtClean="0">
                <a:solidFill>
                  <a:srgbClr val="00B0F0"/>
                </a:solidFill>
              </a:rPr>
              <a:t> QUILOGRAMOS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4291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GRADOS CENTÍGRADOS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1889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LITROS</a:t>
            </a:r>
            <a:r>
              <a:rPr lang="ca-ES" sz="2800" i="1" dirty="0" smtClean="0">
                <a:solidFill>
                  <a:srgbClr val="FF0000"/>
                </a:solidFill>
              </a:rPr>
              <a:t>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78252" y="4609890"/>
            <a:ext cx="5408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GRAMOS </a:t>
            </a:r>
            <a:r>
              <a:rPr lang="es-ES" sz="3600" b="1" i="1" dirty="0">
                <a:solidFill>
                  <a:srgbClr val="00B0F0"/>
                </a:solidFill>
              </a:rPr>
              <a:t>Y</a:t>
            </a:r>
            <a:r>
              <a:rPr lang="es-ES" sz="3600" b="1" i="1" dirty="0" smtClean="0">
                <a:solidFill>
                  <a:srgbClr val="00B0F0"/>
                </a:solidFill>
              </a:rPr>
              <a:t> QUILOGRAMOS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ca-ES" b="1" i="1" dirty="0" smtClean="0">
                <a:solidFill>
                  <a:srgbClr val="0070C0"/>
                </a:solidFill>
              </a:rPr>
              <a:t>LA </a:t>
            </a:r>
            <a:r>
              <a:rPr lang="ca-ES" b="1" i="1" dirty="0" smtClean="0">
                <a:solidFill>
                  <a:srgbClr val="0070C0"/>
                </a:solidFill>
              </a:rPr>
              <a:t>MASA SE MIDE </a:t>
            </a:r>
            <a:r>
              <a:rPr lang="ca-ES" b="1" i="1" dirty="0" smtClean="0">
                <a:solidFill>
                  <a:srgbClr val="0070C0"/>
                </a:solidFill>
              </a:rPr>
              <a:t>EN...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7915" y="2194851"/>
            <a:ext cx="2307574" cy="230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2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791807"/>
            <a:ext cx="2182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GRADOS.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38711" y="5116756"/>
            <a:ext cx="1845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LITROS.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2183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GRAMOS</a:t>
            </a:r>
            <a:r>
              <a:rPr lang="ca-ES" sz="2800" b="1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167407" y="4479661"/>
            <a:ext cx="3397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600" i="1" dirty="0" smtClean="0"/>
              <a:t> </a:t>
            </a:r>
            <a:r>
              <a:rPr lang="es-ES" sz="3600" b="1" i="1" dirty="0" smtClean="0">
                <a:solidFill>
                  <a:srgbClr val="00B0F0"/>
                </a:solidFill>
              </a:rPr>
              <a:t>GRADOS </a:t>
            </a:r>
            <a:endParaRPr lang="es-ES" sz="3600" b="1" i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es-ES" b="1" i="1" dirty="0" smtClean="0">
                <a:solidFill>
                  <a:srgbClr val="0070C0"/>
                </a:solidFill>
              </a:rPr>
              <a:t>LA TEMPERATURA </a:t>
            </a:r>
            <a:r>
              <a:rPr lang="es-ES" b="1" i="1" dirty="0" smtClean="0">
                <a:solidFill>
                  <a:srgbClr val="0070C0"/>
                </a:solidFill>
              </a:rPr>
              <a:t>SE MIDE EN…</a:t>
            </a:r>
            <a:r>
              <a:rPr lang="ca-ES" i="1" dirty="0" smtClean="0">
                <a:solidFill>
                  <a:srgbClr val="002060"/>
                </a:solidFill>
              </a:rPr>
              <a:t/>
            </a:r>
            <a:br>
              <a:rPr lang="ca-ES" i="1" dirty="0" smtClean="0">
                <a:solidFill>
                  <a:srgbClr val="002060"/>
                </a:solidFill>
              </a:rPr>
            </a:br>
            <a:endParaRPr lang="ca-ES" i="1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b="13734"/>
          <a:stretch/>
        </p:blipFill>
        <p:spPr>
          <a:xfrm>
            <a:off x="8658272" y="2187956"/>
            <a:ext cx="768163" cy="228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5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1955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FUSIÓN.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3001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b="1" i="1" dirty="0" smtClean="0">
                <a:solidFill>
                  <a:srgbClr val="00B0F0"/>
                </a:solidFill>
              </a:rPr>
              <a:t>EVAPORACIÓN.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3241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CONDENSACIÓN.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805676" y="4546464"/>
            <a:ext cx="18548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400" b="1" i="1" dirty="0" smtClean="0"/>
              <a:t> </a:t>
            </a:r>
            <a:r>
              <a:rPr lang="es-ES" sz="3600" b="1" dirty="0" smtClean="0">
                <a:solidFill>
                  <a:srgbClr val="00B0F0"/>
                </a:solidFill>
              </a:rPr>
              <a:t>FUSIÓN</a:t>
            </a:r>
            <a:endParaRPr lang="es-ES" sz="3600" b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393410" y="1208868"/>
            <a:ext cx="1456841" cy="440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270" y="3078103"/>
            <a:ext cx="580838" cy="580838"/>
          </a:xfrm>
          <a:prstGeom prst="rect">
            <a:avLst/>
          </a:prstGeom>
        </p:spPr>
      </p:pic>
      <p:cxnSp>
        <p:nvCxnSpPr>
          <p:cNvPr id="20" name="Conector recto de flecha 19"/>
          <p:cNvCxnSpPr/>
          <p:nvPr/>
        </p:nvCxnSpPr>
        <p:spPr>
          <a:xfrm>
            <a:off x="6987652" y="2108844"/>
            <a:ext cx="2077534" cy="310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481" y="2370217"/>
            <a:ext cx="580838" cy="580838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884" y="3075641"/>
            <a:ext cx="580838" cy="580838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330250" y="1649500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AGUA</a:t>
            </a:r>
            <a:endParaRPr lang="es-ES" sz="4000" dirty="0"/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772" y="1726559"/>
            <a:ext cx="3275551" cy="3275551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7569" y="2427873"/>
            <a:ext cx="1828329" cy="1478508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695" y="3672470"/>
            <a:ext cx="666075" cy="666075"/>
          </a:xfrm>
          <a:prstGeom prst="rect">
            <a:avLst/>
          </a:prstGeom>
        </p:spPr>
      </p:pic>
      <p:sp>
        <p:nvSpPr>
          <p:cNvPr id="30" name="CuadroTexto 29"/>
          <p:cNvSpPr txBox="1"/>
          <p:nvPr/>
        </p:nvSpPr>
        <p:spPr>
          <a:xfrm>
            <a:off x="6054699" y="1628603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HIELO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95153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791807"/>
            <a:ext cx="3005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EVAPORACIÓN.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38711" y="5116756"/>
            <a:ext cx="3206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SOLIDIFICACIÓN.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195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FUSIÓN.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361299" y="4864908"/>
            <a:ext cx="313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600" i="1" dirty="0" smtClean="0"/>
              <a:t> </a:t>
            </a:r>
            <a:r>
              <a:rPr lang="es-ES" sz="3600" b="1" i="1" dirty="0" smtClean="0">
                <a:solidFill>
                  <a:srgbClr val="00B0F0"/>
                </a:solidFill>
              </a:rPr>
              <a:t>EVAPORACIÓN</a:t>
            </a:r>
            <a:endParaRPr lang="es-ES" sz="3600" b="1" i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8768849" y="3653044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AGUA</a:t>
            </a:r>
            <a:endParaRPr lang="es-ES" sz="40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8622823" y="1664613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VAPOR</a:t>
            </a:r>
            <a:endParaRPr lang="es-ES" sz="4000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862" y="1772087"/>
            <a:ext cx="3415987" cy="3415987"/>
          </a:xfrm>
          <a:prstGeom prst="rect">
            <a:avLst/>
          </a:prstGeom>
        </p:spPr>
      </p:pic>
      <p:cxnSp>
        <p:nvCxnSpPr>
          <p:cNvPr id="26" name="Conector recto de flecha 25"/>
          <p:cNvCxnSpPr/>
          <p:nvPr/>
        </p:nvCxnSpPr>
        <p:spPr>
          <a:xfrm flipV="1">
            <a:off x="9499915" y="2512650"/>
            <a:ext cx="547" cy="11043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n 2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919" y="3908026"/>
            <a:ext cx="381781" cy="381781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661" y="2106781"/>
            <a:ext cx="1281814" cy="98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1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321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SOLIDIFICACIÓN.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3001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b="1" i="1" dirty="0" smtClean="0">
                <a:solidFill>
                  <a:srgbClr val="00B0F0"/>
                </a:solidFill>
              </a:rPr>
              <a:t>EVAPORACIÓN.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32410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CONDENSACIÓN.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72369" y="4979778"/>
            <a:ext cx="33929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400" b="1" i="1" dirty="0" smtClean="0"/>
              <a:t> </a:t>
            </a:r>
            <a:r>
              <a:rPr lang="es-ES" sz="3600" b="1" dirty="0" smtClean="0">
                <a:solidFill>
                  <a:srgbClr val="00B0F0"/>
                </a:solidFill>
              </a:rPr>
              <a:t>SOLIDIFICACIÓN</a:t>
            </a:r>
            <a:endParaRPr lang="es-ES" sz="3600" b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5393410" y="1208868"/>
            <a:ext cx="1456841" cy="440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9653027" y="2230370"/>
            <a:ext cx="1561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HIELO</a:t>
            </a:r>
            <a:endParaRPr lang="es-ES" sz="4000" dirty="0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988" y="2822639"/>
            <a:ext cx="597842" cy="597842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640" y="3683892"/>
            <a:ext cx="597842" cy="59784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948" y="3196135"/>
            <a:ext cx="597842" cy="597842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4837704" y="2176308"/>
            <a:ext cx="145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AGUA</a:t>
            </a:r>
            <a:endParaRPr lang="es-ES" sz="3600" dirty="0"/>
          </a:p>
        </p:txBody>
      </p:sp>
      <p:cxnSp>
        <p:nvCxnSpPr>
          <p:cNvPr id="26" name="Conector recto de flecha 25"/>
          <p:cNvCxnSpPr/>
          <p:nvPr/>
        </p:nvCxnSpPr>
        <p:spPr>
          <a:xfrm>
            <a:off x="6783777" y="2584313"/>
            <a:ext cx="2628893" cy="27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n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3027" y="3020204"/>
            <a:ext cx="1407915" cy="1138533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399" y="1128542"/>
            <a:ext cx="1246256" cy="1246256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483" y="2757970"/>
            <a:ext cx="2072014" cy="207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45766" y="2427835"/>
            <a:ext cx="3245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b="1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CONDENSACIÓN.</a:t>
            </a:r>
            <a:endParaRPr lang="es-ES" sz="5400" b="1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45766" y="3758514"/>
            <a:ext cx="195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b="1" i="1" dirty="0" smtClean="0">
                <a:solidFill>
                  <a:srgbClr val="00B0F0"/>
                </a:solidFill>
              </a:rPr>
              <a:t>FUSIÓN.</a:t>
            </a:r>
            <a:endParaRPr lang="ca-ES" b="1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45766" y="5102889"/>
            <a:ext cx="3001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EVAPORACIÓN.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847427" y="4970363"/>
            <a:ext cx="3373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600" b="1" i="1" dirty="0" smtClean="0">
                <a:solidFill>
                  <a:srgbClr val="00B0F0"/>
                </a:solidFill>
              </a:rPr>
              <a:t>CONDENSACIÓN</a:t>
            </a:r>
            <a:endParaRPr lang="es-ES" sz="2800" b="1" dirty="0">
              <a:solidFill>
                <a:srgbClr val="00B0F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CuadroTexto 16"/>
          <p:cNvSpPr txBox="1"/>
          <p:nvPr/>
        </p:nvSpPr>
        <p:spPr>
          <a:xfrm>
            <a:off x="9256642" y="1947207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AGUA</a:t>
            </a:r>
            <a:endParaRPr lang="es-ES" sz="40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9078370" y="3794672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VAPOR</a:t>
            </a:r>
            <a:endParaRPr lang="es-ES" sz="4000" dirty="0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342" y="1777904"/>
            <a:ext cx="3415987" cy="3415987"/>
          </a:xfrm>
          <a:prstGeom prst="rect">
            <a:avLst/>
          </a:prstGeom>
        </p:spPr>
      </p:pic>
      <p:cxnSp>
        <p:nvCxnSpPr>
          <p:cNvPr id="21" name="Conector recto de flecha 20"/>
          <p:cNvCxnSpPr/>
          <p:nvPr/>
        </p:nvCxnSpPr>
        <p:spPr>
          <a:xfrm flipV="1">
            <a:off x="9975248" y="2655093"/>
            <a:ext cx="547" cy="11043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842" y="3953620"/>
            <a:ext cx="381781" cy="381781"/>
          </a:xfrm>
          <a:prstGeom prst="rect">
            <a:avLst/>
          </a:prstGeom>
        </p:spPr>
      </p:pic>
      <p:grpSp>
        <p:nvGrpSpPr>
          <p:cNvPr id="23" name="Grupo 22"/>
          <p:cNvGrpSpPr/>
          <p:nvPr/>
        </p:nvGrpSpPr>
        <p:grpSpPr>
          <a:xfrm>
            <a:off x="7242395" y="1205316"/>
            <a:ext cx="1929813" cy="1360860"/>
            <a:chOff x="2773101" y="4543493"/>
            <a:chExt cx="895488" cy="760448"/>
          </a:xfrm>
        </p:grpSpPr>
        <p:sp>
          <p:nvSpPr>
            <p:cNvPr id="24" name="Franja diagonal 23"/>
            <p:cNvSpPr/>
            <p:nvPr/>
          </p:nvSpPr>
          <p:spPr>
            <a:xfrm rot="4314876">
              <a:off x="2762649" y="4723491"/>
              <a:ext cx="590902" cy="569998"/>
            </a:xfrm>
            <a:prstGeom prst="diagStripe">
              <a:avLst>
                <a:gd name="adj" fmla="val 7644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pic>
          <p:nvPicPr>
            <p:cNvPr id="25" name="Imagen 24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79" t="10161" b="22989"/>
            <a:stretch/>
          </p:blipFill>
          <p:spPr>
            <a:xfrm rot="1457987">
              <a:off x="3076447" y="4543493"/>
              <a:ext cx="592142" cy="476340"/>
            </a:xfrm>
            <a:prstGeom prst="rect">
              <a:avLst/>
            </a:prstGeom>
          </p:spPr>
        </p:pic>
      </p:grpSp>
      <p:pic>
        <p:nvPicPr>
          <p:cNvPr id="26" name="Imagen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708" y="2586823"/>
            <a:ext cx="271548" cy="271548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792" y="1996073"/>
            <a:ext cx="271548" cy="271548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783" y="1901677"/>
            <a:ext cx="271548" cy="271548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97" y="2391394"/>
            <a:ext cx="914459" cy="70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7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"/>
                            </p:stCondLst>
                            <p:childTnLst>
                              <p:par>
                                <p:cTn id="2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215857" y="304392"/>
            <a:ext cx="866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 ELS </a:t>
            </a:r>
            <a:r>
              <a:rPr lang="es-ES" sz="2800" b="1" u="sng" dirty="0" smtClean="0">
                <a:solidFill>
                  <a:schemeClr val="accent2">
                    <a:lumMod val="50000"/>
                  </a:schemeClr>
                </a:solidFill>
              </a:rPr>
              <a:t>TRES ESTATS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 DE LA  </a:t>
            </a:r>
            <a:r>
              <a:rPr lang="es-ES" sz="2800" b="1" u="sng" dirty="0" smtClean="0">
                <a:solidFill>
                  <a:schemeClr val="accent2">
                    <a:lumMod val="50000"/>
                  </a:schemeClr>
                </a:solidFill>
              </a:rPr>
              <a:t>MATÈRIA</a:t>
            </a:r>
            <a:endParaRPr lang="es-ES" sz="28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32309" y="1726025"/>
            <a:ext cx="1877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> </a:t>
            </a:r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1-SÓLIDOS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3005" y="3554396"/>
            <a:ext cx="2336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> 2- </a:t>
            </a:r>
            <a:r>
              <a:rPr lang="es-ES" sz="2800" b="1" dirty="0" smtClean="0">
                <a:solidFill>
                  <a:srgbClr val="0070C0"/>
                </a:solidFill>
              </a:rPr>
              <a:t>LÍQUIDOS</a:t>
            </a:r>
            <a:endParaRPr lang="es-ES" sz="2800" b="1" dirty="0">
              <a:solidFill>
                <a:srgbClr val="0070C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32309" y="5455760"/>
            <a:ext cx="1683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B0F0"/>
                </a:solidFill>
              </a:rPr>
              <a:t> 3- GASOS</a:t>
            </a:r>
            <a:endParaRPr lang="es-ES" sz="2800" b="1" dirty="0">
              <a:solidFill>
                <a:srgbClr val="00B0F0"/>
              </a:solidFill>
            </a:endParaRPr>
          </a:p>
        </p:txBody>
      </p:sp>
      <p:sp>
        <p:nvSpPr>
          <p:cNvPr id="11" name="Abrir llave 10"/>
          <p:cNvSpPr/>
          <p:nvPr/>
        </p:nvSpPr>
        <p:spPr>
          <a:xfrm>
            <a:off x="2158403" y="1231012"/>
            <a:ext cx="211650" cy="15517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Abrir llave 11"/>
          <p:cNvSpPr/>
          <p:nvPr/>
        </p:nvSpPr>
        <p:spPr>
          <a:xfrm>
            <a:off x="2158403" y="3054668"/>
            <a:ext cx="211650" cy="15517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Abrir llave 12"/>
          <p:cNvSpPr/>
          <p:nvPr/>
        </p:nvSpPr>
        <p:spPr>
          <a:xfrm>
            <a:off x="2158403" y="4956032"/>
            <a:ext cx="211650" cy="155170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2303737" y="1651238"/>
            <a:ext cx="5088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</a:t>
            </a:r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forma</a:t>
            </a:r>
            <a:r>
              <a:rPr lang="es-E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ES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volumen </a:t>
            </a:r>
            <a:r>
              <a:rPr lang="es-E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s-ES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 </a:t>
            </a:r>
            <a:r>
              <a:rPr lang="es-ES" sz="28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cambian</a:t>
            </a:r>
            <a:r>
              <a:rPr lang="es-E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s-E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370053" y="3132376"/>
            <a:ext cx="345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> </a:t>
            </a:r>
            <a:r>
              <a:rPr lang="es-ES" sz="2800" b="1" i="1" dirty="0" smtClean="0">
                <a:solidFill>
                  <a:srgbClr val="0070C0"/>
                </a:solidFill>
              </a:rPr>
              <a:t>Su </a:t>
            </a:r>
            <a:r>
              <a:rPr lang="es-ES" sz="2800" b="1" i="1" u="sng" dirty="0" smtClean="0">
                <a:solidFill>
                  <a:srgbClr val="0070C0"/>
                </a:solidFill>
              </a:rPr>
              <a:t>forma</a:t>
            </a:r>
            <a:r>
              <a:rPr lang="es-ES" sz="2800" b="1" u="sng" dirty="0" smtClean="0">
                <a:solidFill>
                  <a:srgbClr val="0070C0"/>
                </a:solidFill>
              </a:rPr>
              <a:t> cambia</a:t>
            </a:r>
            <a:r>
              <a:rPr lang="es-ES" sz="2800" b="1" dirty="0" smtClean="0">
                <a:solidFill>
                  <a:srgbClr val="0070C0"/>
                </a:solidFill>
              </a:rPr>
              <a:t>.</a:t>
            </a:r>
            <a:endParaRPr lang="es-ES" sz="2800" b="1" i="1" u="sng" dirty="0">
              <a:solidFill>
                <a:srgbClr val="0070C0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370053" y="3970074"/>
            <a:ext cx="5333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>Su </a:t>
            </a:r>
            <a:r>
              <a:rPr lang="es-ES" sz="2800" b="1" i="1" u="sng" dirty="0" smtClean="0">
                <a:solidFill>
                  <a:srgbClr val="0070C0"/>
                </a:solidFill>
              </a:rPr>
              <a:t>volumen</a:t>
            </a:r>
            <a:r>
              <a:rPr lang="es-ES" sz="2800" b="1" u="sng" dirty="0" smtClean="0">
                <a:solidFill>
                  <a:srgbClr val="0070C0"/>
                </a:solidFill>
              </a:rPr>
              <a:t> siempre </a:t>
            </a:r>
            <a:r>
              <a:rPr lang="es-ES" sz="2800" b="1" u="sng" dirty="0">
                <a:solidFill>
                  <a:srgbClr val="0070C0"/>
                </a:solidFill>
              </a:rPr>
              <a:t>e</a:t>
            </a:r>
            <a:r>
              <a:rPr lang="es-ES" sz="2800" b="1" u="sng" dirty="0" smtClean="0">
                <a:solidFill>
                  <a:srgbClr val="0070C0"/>
                </a:solidFill>
              </a:rPr>
              <a:t>s </a:t>
            </a:r>
            <a:r>
              <a:rPr lang="es-ES" sz="2800" b="1" u="sng" dirty="0" smtClean="0">
                <a:solidFill>
                  <a:srgbClr val="0070C0"/>
                </a:solidFill>
              </a:rPr>
              <a:t>el </a:t>
            </a:r>
            <a:r>
              <a:rPr lang="es-ES" sz="2800" b="1" u="sng" dirty="0" smtClean="0">
                <a:solidFill>
                  <a:srgbClr val="0070C0"/>
                </a:solidFill>
              </a:rPr>
              <a:t>mismo</a:t>
            </a:r>
            <a:r>
              <a:rPr lang="es-ES" sz="2800" b="1" dirty="0" smtClean="0">
                <a:solidFill>
                  <a:srgbClr val="0070C0"/>
                </a:solidFill>
              </a:rPr>
              <a:t>.</a:t>
            </a:r>
            <a:endParaRPr lang="es-ES" sz="2800" b="1" dirty="0">
              <a:solidFill>
                <a:srgbClr val="0070C0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370053" y="5433363"/>
            <a:ext cx="4732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0070C0"/>
                </a:solidFill>
              </a:rPr>
              <a:t> </a:t>
            </a:r>
            <a:r>
              <a:rPr lang="es-ES" sz="2800" b="1" i="1" dirty="0" smtClean="0">
                <a:solidFill>
                  <a:srgbClr val="00B0F0"/>
                </a:solidFill>
              </a:rPr>
              <a:t>Su</a:t>
            </a:r>
            <a:r>
              <a:rPr lang="es-ES" sz="2800" b="1" dirty="0" smtClean="0">
                <a:solidFill>
                  <a:srgbClr val="00B0F0"/>
                </a:solidFill>
              </a:rPr>
              <a:t> </a:t>
            </a:r>
            <a:r>
              <a:rPr lang="es-ES" sz="2800" b="1" i="1" u="sng" dirty="0" smtClean="0">
                <a:solidFill>
                  <a:srgbClr val="00B0F0"/>
                </a:solidFill>
              </a:rPr>
              <a:t>forma </a:t>
            </a:r>
            <a:r>
              <a:rPr lang="es-ES" sz="2800" b="1" i="1" u="sng" dirty="0" smtClean="0">
                <a:solidFill>
                  <a:srgbClr val="00B0F0"/>
                </a:solidFill>
              </a:rPr>
              <a:t>y volumen cambian</a:t>
            </a:r>
            <a:endParaRPr lang="es-ES" sz="2800" b="1" i="1" u="sng" dirty="0">
              <a:solidFill>
                <a:srgbClr val="00B0F0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8381" y="1537441"/>
            <a:ext cx="900387" cy="90038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8381" y="3272977"/>
            <a:ext cx="764770" cy="111508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944" y="5324624"/>
            <a:ext cx="1011259" cy="1011259"/>
          </a:xfrm>
          <a:prstGeom prst="rect">
            <a:avLst/>
          </a:prstGeom>
        </p:spPr>
      </p:pic>
      <p:sp>
        <p:nvSpPr>
          <p:cNvPr id="3" name="Cerrar llave 2"/>
          <p:cNvSpPr/>
          <p:nvPr/>
        </p:nvSpPr>
        <p:spPr>
          <a:xfrm>
            <a:off x="7624242" y="1279293"/>
            <a:ext cx="169625" cy="15588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errar llave 20"/>
          <p:cNvSpPr/>
          <p:nvPr/>
        </p:nvSpPr>
        <p:spPr>
          <a:xfrm>
            <a:off x="7635981" y="3054668"/>
            <a:ext cx="169625" cy="15588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errar llave 21"/>
          <p:cNvSpPr/>
          <p:nvPr/>
        </p:nvSpPr>
        <p:spPr>
          <a:xfrm>
            <a:off x="7703152" y="5030415"/>
            <a:ext cx="169625" cy="15588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Flecha derecha 22"/>
          <p:cNvSpPr/>
          <p:nvPr/>
        </p:nvSpPr>
        <p:spPr>
          <a:xfrm>
            <a:off x="7988046" y="1912795"/>
            <a:ext cx="978408" cy="273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Flecha derecha 23"/>
          <p:cNvSpPr/>
          <p:nvPr/>
        </p:nvSpPr>
        <p:spPr>
          <a:xfrm>
            <a:off x="7987903" y="3653705"/>
            <a:ext cx="978408" cy="273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 derecha 24"/>
          <p:cNvSpPr/>
          <p:nvPr/>
        </p:nvSpPr>
        <p:spPr>
          <a:xfrm>
            <a:off x="7991888" y="5673024"/>
            <a:ext cx="978408" cy="273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/>
          <p:cNvSpPr txBox="1"/>
          <p:nvPr/>
        </p:nvSpPr>
        <p:spPr>
          <a:xfrm>
            <a:off x="7756956" y="1222963"/>
            <a:ext cx="2449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Por ejemplo: una piedra</a:t>
            </a:r>
            <a:endParaRPr lang="es-ES" i="1" dirty="0"/>
          </a:p>
        </p:txBody>
      </p:sp>
      <p:sp>
        <p:nvSpPr>
          <p:cNvPr id="27" name="CuadroTexto 26"/>
          <p:cNvSpPr txBox="1"/>
          <p:nvPr/>
        </p:nvSpPr>
        <p:spPr>
          <a:xfrm>
            <a:off x="7756955" y="2801906"/>
            <a:ext cx="2384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Por ejemplo:  </a:t>
            </a:r>
            <a:r>
              <a:rPr lang="es-ES" i="1" dirty="0" smtClean="0"/>
              <a:t>el </a:t>
            </a:r>
            <a:r>
              <a:rPr lang="es-ES" i="1" dirty="0" smtClean="0"/>
              <a:t>agua</a:t>
            </a:r>
            <a:endParaRPr lang="es-ES" i="1" dirty="0"/>
          </a:p>
        </p:txBody>
      </p:sp>
      <p:sp>
        <p:nvSpPr>
          <p:cNvPr id="28" name="CuadroTexto 27"/>
          <p:cNvSpPr txBox="1"/>
          <p:nvPr/>
        </p:nvSpPr>
        <p:spPr>
          <a:xfrm>
            <a:off x="7760402" y="4909389"/>
            <a:ext cx="2445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Por ejemplo:  el vapor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328044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  <p:bldP spid="9" grpId="0"/>
      <p:bldP spid="9" grpId="1"/>
      <p:bldP spid="10" grpId="0"/>
      <p:bldP spid="10" grpId="1"/>
      <p:bldP spid="11" grpId="0" animBg="1"/>
      <p:bldP spid="12" grpId="0" animBg="1"/>
      <p:bldP spid="13" grpId="0" animBg="1"/>
      <p:bldP spid="14" grpId="0"/>
      <p:bldP spid="16" grpId="0"/>
      <p:bldP spid="17" grpId="0"/>
      <p:bldP spid="18" grpId="0"/>
      <p:bldP spid="3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1398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FIJA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231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205665" y="3074799"/>
            <a:ext cx="461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FIJA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LA </a:t>
            </a:r>
            <a:r>
              <a:rPr lang="ca-ES" b="1" i="1" u="sng" dirty="0" smtClean="0">
                <a:solidFill>
                  <a:srgbClr val="0070C0"/>
                </a:solidFill>
              </a:rPr>
              <a:t>FORMA</a:t>
            </a:r>
            <a:r>
              <a:rPr lang="ca-ES" b="1" i="1" dirty="0" smtClean="0">
                <a:solidFill>
                  <a:srgbClr val="0070C0"/>
                </a:solidFill>
              </a:rPr>
              <a:t> DE LA </a:t>
            </a:r>
            <a:r>
              <a:rPr lang="ca-ES" b="1" i="1" u="sng" dirty="0" smtClean="0">
                <a:solidFill>
                  <a:srgbClr val="0070C0"/>
                </a:solidFill>
              </a:rPr>
              <a:t>PIEDRA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>
                <a:solidFill>
                  <a:srgbClr val="0070C0"/>
                </a:solidFill>
              </a:rPr>
              <a:t>E</a:t>
            </a:r>
            <a:r>
              <a:rPr lang="ca-ES" b="1" i="1" dirty="0" smtClean="0">
                <a:solidFill>
                  <a:srgbClr val="0070C0"/>
                </a:solidFill>
              </a:rPr>
              <a:t>S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039" y="578222"/>
            <a:ext cx="2464479" cy="2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2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265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1364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FIJA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205663" y="3163539"/>
            <a:ext cx="461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VARIABLE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LA </a:t>
            </a:r>
            <a:r>
              <a:rPr lang="ca-ES" b="1" i="1" u="sng" dirty="0" smtClean="0">
                <a:solidFill>
                  <a:srgbClr val="0070C0"/>
                </a:solidFill>
              </a:rPr>
              <a:t>FORMA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DEL </a:t>
            </a:r>
            <a:r>
              <a:rPr lang="ca-ES" b="1" i="1" u="sng" dirty="0" smtClean="0">
                <a:solidFill>
                  <a:srgbClr val="0070C0"/>
                </a:solidFill>
              </a:rPr>
              <a:t>AGUA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>
                <a:solidFill>
                  <a:srgbClr val="0070C0"/>
                </a:solidFill>
              </a:rPr>
              <a:t>E</a:t>
            </a:r>
            <a:r>
              <a:rPr lang="ca-ES" b="1" i="1" dirty="0" smtClean="0">
                <a:solidFill>
                  <a:srgbClr val="0070C0"/>
                </a:solidFill>
              </a:rPr>
              <a:t>S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095" y="644611"/>
            <a:ext cx="2518928" cy="251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265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13646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FIJA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205661" y="3121394"/>
            <a:ext cx="461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VARIABLE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LA </a:t>
            </a:r>
            <a:r>
              <a:rPr lang="ca-ES" b="1" i="1" u="sng" dirty="0" smtClean="0">
                <a:solidFill>
                  <a:srgbClr val="0070C0"/>
                </a:solidFill>
              </a:rPr>
              <a:t>FORMA</a:t>
            </a:r>
            <a:r>
              <a:rPr lang="ca-ES" b="1" i="1" dirty="0" smtClean="0">
                <a:solidFill>
                  <a:srgbClr val="0070C0"/>
                </a:solidFill>
              </a:rPr>
              <a:t> DEL </a:t>
            </a:r>
            <a:r>
              <a:rPr lang="ca-ES" b="1" i="1" u="sng" dirty="0" smtClean="0">
                <a:solidFill>
                  <a:srgbClr val="0070C0"/>
                </a:solidFill>
              </a:rPr>
              <a:t>GAS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ES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460" y="578222"/>
            <a:ext cx="2387311" cy="238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1398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FIJA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231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99613" y="3877477"/>
            <a:ext cx="290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FIJA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LA </a:t>
            </a:r>
            <a:r>
              <a:rPr lang="ca-ES" b="1" i="1" u="sng" dirty="0" smtClean="0">
                <a:solidFill>
                  <a:srgbClr val="0070C0"/>
                </a:solidFill>
              </a:rPr>
              <a:t>FORMA</a:t>
            </a:r>
            <a:r>
              <a:rPr lang="ca-ES" b="1" i="1" dirty="0" smtClean="0">
                <a:solidFill>
                  <a:srgbClr val="0070C0"/>
                </a:solidFill>
              </a:rPr>
              <a:t> DEL </a:t>
            </a:r>
            <a:r>
              <a:rPr lang="ca-ES" b="1" i="1" u="sng" dirty="0" smtClean="0">
                <a:solidFill>
                  <a:srgbClr val="0070C0"/>
                </a:solidFill>
              </a:rPr>
              <a:t>HIERRO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>
                <a:solidFill>
                  <a:srgbClr val="0070C0"/>
                </a:solidFill>
              </a:rPr>
              <a:t>E</a:t>
            </a:r>
            <a:r>
              <a:rPr lang="ca-ES" b="1" i="1" dirty="0" smtClean="0">
                <a:solidFill>
                  <a:srgbClr val="0070C0"/>
                </a:solidFill>
              </a:rPr>
              <a:t>S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4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86" y="1137062"/>
            <a:ext cx="2833608" cy="283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9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13982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FIJA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231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179996" y="3723453"/>
            <a:ext cx="276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FIJA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LA </a:t>
            </a:r>
            <a:r>
              <a:rPr lang="ca-ES" b="1" i="1" u="sng" dirty="0" smtClean="0">
                <a:solidFill>
                  <a:srgbClr val="0070C0"/>
                </a:solidFill>
              </a:rPr>
              <a:t>FORMA</a:t>
            </a:r>
            <a:r>
              <a:rPr lang="ca-ES" b="1" i="1" dirty="0" smtClean="0">
                <a:solidFill>
                  <a:srgbClr val="0070C0"/>
                </a:solidFill>
              </a:rPr>
              <a:t> DEL </a:t>
            </a:r>
            <a:r>
              <a:rPr lang="ca-ES" b="1" i="1" u="sng" dirty="0" smtClean="0">
                <a:solidFill>
                  <a:srgbClr val="0070C0"/>
                </a:solidFill>
              </a:rPr>
              <a:t>LADRILLO</a:t>
            </a:r>
            <a:r>
              <a:rPr lang="ca-ES" b="1" i="1" dirty="0" smtClean="0">
                <a:solidFill>
                  <a:srgbClr val="0070C0"/>
                </a:solidFill>
              </a:rPr>
              <a:t> ES...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73107" y="-214829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b="1" i="1" dirty="0">
                <a:solidFill>
                  <a:srgbClr val="0070C0"/>
                </a:solidFill>
              </a:rPr>
              <a:t>PEDRA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04" b="14437"/>
          <a:stretch/>
        </p:blipFill>
        <p:spPr>
          <a:xfrm>
            <a:off x="7158961" y="1751670"/>
            <a:ext cx="2790951" cy="192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0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600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NO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008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382327" y="3055377"/>
            <a:ext cx="276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NO </a:t>
            </a:r>
            <a:r>
              <a:rPr lang="es-ES" sz="3600" b="1" i="1" dirty="0" smtClean="0">
                <a:solidFill>
                  <a:srgbClr val="00B0F0"/>
                </a:solidFill>
              </a:rPr>
              <a:t>CAMBIA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EL </a:t>
            </a:r>
            <a:r>
              <a:rPr lang="ca-ES" b="1" i="1" u="sng" dirty="0" smtClean="0">
                <a:solidFill>
                  <a:srgbClr val="0070C0"/>
                </a:solidFill>
              </a:rPr>
              <a:t>VOLUMEN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DE LA </a:t>
            </a:r>
            <a:r>
              <a:rPr lang="ca-ES" b="1" i="1" u="sng" dirty="0" smtClean="0">
                <a:solidFill>
                  <a:srgbClr val="0070C0"/>
                </a:solidFill>
              </a:rPr>
              <a:t>PIEDRA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039" y="578222"/>
            <a:ext cx="2464479" cy="246447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573107" y="-214829"/>
            <a:ext cx="8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b="1" i="1" dirty="0">
                <a:solidFill>
                  <a:srgbClr val="0070C0"/>
                </a:solidFill>
              </a:rPr>
              <a:t>PEDRA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588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600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NO CAMBIA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008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205663" y="3163539"/>
            <a:ext cx="461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NO CAMBIA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EL </a:t>
            </a:r>
            <a:r>
              <a:rPr lang="ca-ES" b="1" i="1" u="sng" dirty="0" smtClean="0">
                <a:solidFill>
                  <a:srgbClr val="0070C0"/>
                </a:solidFill>
              </a:rPr>
              <a:t>VOLUMEN</a:t>
            </a:r>
            <a:r>
              <a:rPr lang="ca-ES" b="1" i="1" dirty="0" smtClean="0">
                <a:solidFill>
                  <a:srgbClr val="0070C0"/>
                </a:solidFill>
              </a:rPr>
              <a:t> DEL </a:t>
            </a:r>
            <a:r>
              <a:rPr lang="ca-ES" b="1" i="1" u="sng" dirty="0" smtClean="0">
                <a:solidFill>
                  <a:srgbClr val="0070C0"/>
                </a:solidFill>
              </a:rPr>
              <a:t>AGUA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095" y="644611"/>
            <a:ext cx="2518928" cy="251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4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042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566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NO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17599" y="3145458"/>
            <a:ext cx="218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CAMBIA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EL </a:t>
            </a:r>
            <a:r>
              <a:rPr lang="ca-ES" b="1" i="1" u="sng" dirty="0" smtClean="0">
                <a:solidFill>
                  <a:srgbClr val="0070C0"/>
                </a:solidFill>
              </a:rPr>
              <a:t>VOLUMEN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DEL </a:t>
            </a:r>
            <a:r>
              <a:rPr lang="ca-ES" b="1" i="1" u="sng" dirty="0" smtClean="0">
                <a:solidFill>
                  <a:srgbClr val="0070C0"/>
                </a:solidFill>
              </a:rPr>
              <a:t>GAS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460" y="578222"/>
            <a:ext cx="2387311" cy="238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9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600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NO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008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599613" y="3877477"/>
            <a:ext cx="290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NO </a:t>
            </a:r>
            <a:r>
              <a:rPr lang="es-ES" sz="3600" b="1" i="1" dirty="0" smtClean="0">
                <a:solidFill>
                  <a:srgbClr val="00B0F0"/>
                </a:solidFill>
              </a:rPr>
              <a:t>CAMBIA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EL </a:t>
            </a:r>
            <a:r>
              <a:rPr lang="ca-ES" b="1" i="1" u="sng" dirty="0" smtClean="0">
                <a:solidFill>
                  <a:srgbClr val="0070C0"/>
                </a:solidFill>
              </a:rPr>
              <a:t>VOLUM</a:t>
            </a:r>
            <a:r>
              <a:rPr lang="ca-ES" b="1" i="1" dirty="0" smtClean="0">
                <a:solidFill>
                  <a:srgbClr val="0070C0"/>
                </a:solidFill>
              </a:rPr>
              <a:t> DEL </a:t>
            </a:r>
            <a:r>
              <a:rPr lang="ca-ES" b="1" i="1" u="sng" dirty="0" smtClean="0">
                <a:solidFill>
                  <a:srgbClr val="0070C0"/>
                </a:solidFill>
              </a:rPr>
              <a:t>HIERRO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4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886" y="1137062"/>
            <a:ext cx="2833608" cy="283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61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4603425"/>
            <a:ext cx="2600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NO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2793767"/>
            <a:ext cx="20088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CAMBIA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142058" y="3877477"/>
            <a:ext cx="2657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NO CAMBIA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73505"/>
            <a:ext cx="10515600" cy="760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938" indent="-206375">
              <a:buFont typeface="Arial" panose="020B0604020202020204" pitchFamily="34" charset="0"/>
              <a:buChar char="•"/>
            </a:pPr>
            <a:r>
              <a:rPr lang="ca-ES" b="1" i="1" dirty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EL </a:t>
            </a:r>
            <a:r>
              <a:rPr lang="ca-ES" b="1" i="1" u="sng" dirty="0" smtClean="0">
                <a:solidFill>
                  <a:srgbClr val="0070C0"/>
                </a:solidFill>
              </a:rPr>
              <a:t>VOLUMEN</a:t>
            </a:r>
            <a:r>
              <a:rPr lang="ca-ES" b="1" i="1" dirty="0" smtClean="0">
                <a:solidFill>
                  <a:srgbClr val="0070C0"/>
                </a:solidFill>
              </a:rPr>
              <a:t> </a:t>
            </a:r>
            <a:r>
              <a:rPr lang="ca-ES" b="1" i="1" dirty="0" smtClean="0">
                <a:solidFill>
                  <a:srgbClr val="0070C0"/>
                </a:solidFill>
              </a:rPr>
              <a:t>DEL </a:t>
            </a:r>
            <a:r>
              <a:rPr lang="ca-ES" b="1" i="1" u="sng" dirty="0" smtClean="0">
                <a:solidFill>
                  <a:srgbClr val="0070C0"/>
                </a:solidFill>
              </a:rPr>
              <a:t>LADRILLO</a:t>
            </a:r>
            <a:r>
              <a:rPr lang="ca-ES" b="1" i="1" dirty="0" smtClean="0">
                <a:solidFill>
                  <a:srgbClr val="0070C0"/>
                </a:solidFill>
              </a:rPr>
              <a:t>...</a:t>
            </a:r>
            <a:r>
              <a:rPr lang="ca-ES" dirty="0" smtClean="0">
                <a:solidFill>
                  <a:srgbClr val="002060"/>
                </a:solidFill>
              </a:rPr>
              <a:t/>
            </a:r>
            <a:br>
              <a:rPr lang="ca-ES" dirty="0" smtClean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0" b="14089"/>
          <a:stretch/>
        </p:blipFill>
        <p:spPr>
          <a:xfrm>
            <a:off x="6860149" y="1832872"/>
            <a:ext cx="2640129" cy="192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5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"/>
                            </p:stCondLst>
                            <p:childTnLst>
                              <p:par>
                                <p:cTn id="2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Subtítulo 2"/>
          <p:cNvSpPr txBox="1">
            <a:spLocks/>
          </p:cNvSpPr>
          <p:nvPr/>
        </p:nvSpPr>
        <p:spPr>
          <a:xfrm>
            <a:off x="1131210" y="2594346"/>
            <a:ext cx="10570009" cy="527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5400" b="1" dirty="0" smtClean="0">
                <a:solidFill>
                  <a:srgbClr val="00B0F0"/>
                </a:solidFill>
              </a:rPr>
              <a:t>LOS </a:t>
            </a:r>
            <a:r>
              <a:rPr lang="es-ES" sz="5400" b="1" u="sng" dirty="0" smtClean="0">
                <a:solidFill>
                  <a:srgbClr val="00B0F0"/>
                </a:solidFill>
              </a:rPr>
              <a:t>ESTADOS</a:t>
            </a:r>
            <a:r>
              <a:rPr lang="es-ES" sz="5400" b="1" dirty="0" smtClean="0">
                <a:solidFill>
                  <a:srgbClr val="00B0F0"/>
                </a:solidFill>
              </a:rPr>
              <a:t> </a:t>
            </a:r>
            <a:r>
              <a:rPr lang="es-ES" sz="5400" b="1" dirty="0" smtClean="0">
                <a:solidFill>
                  <a:srgbClr val="00B0F0"/>
                </a:solidFill>
              </a:rPr>
              <a:t>DE LA </a:t>
            </a:r>
            <a:r>
              <a:rPr lang="es-ES" sz="5400" b="1" dirty="0" smtClean="0">
                <a:solidFill>
                  <a:srgbClr val="00B0F0"/>
                </a:solidFill>
              </a:rPr>
              <a:t>MATERIA</a:t>
            </a:r>
            <a:endParaRPr lang="es-ES" sz="5400" b="1" dirty="0" smtClean="0">
              <a:solidFill>
                <a:srgbClr val="00B0F0"/>
              </a:solidFill>
            </a:endParaRPr>
          </a:p>
          <a:p>
            <a:endParaRPr lang="es-ES" sz="4000" i="1" dirty="0"/>
          </a:p>
        </p:txBody>
      </p:sp>
    </p:spTree>
    <p:extLst>
      <p:ext uri="{BB962C8B-B14F-4D97-AF65-F5344CB8AC3E}">
        <p14:creationId xmlns:p14="http://schemas.microsoft.com/office/powerpoint/2010/main" val="193315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2227619" y="1132124"/>
            <a:ext cx="7545766" cy="506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s-ES" sz="2400" b="1" u="sng" dirty="0">
              <a:solidFill>
                <a:srgbClr val="FF00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658" y="4066574"/>
            <a:ext cx="580838" cy="580838"/>
          </a:xfrm>
          <a:prstGeom prst="rect">
            <a:avLst/>
          </a:prstGeom>
        </p:spPr>
      </p:pic>
      <p:cxnSp>
        <p:nvCxnSpPr>
          <p:cNvPr id="11" name="Conector recto de flecha 10"/>
          <p:cNvCxnSpPr/>
          <p:nvPr/>
        </p:nvCxnSpPr>
        <p:spPr>
          <a:xfrm>
            <a:off x="5783713" y="3122292"/>
            <a:ext cx="2077534" cy="310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869" y="3358688"/>
            <a:ext cx="580838" cy="5808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272" y="4064112"/>
            <a:ext cx="580838" cy="580838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8061615" y="2723306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AIGUA</a:t>
            </a:r>
            <a:endParaRPr lang="es-ES" sz="4000" dirty="0"/>
          </a:p>
        </p:txBody>
      </p:sp>
      <p:grpSp>
        <p:nvGrpSpPr>
          <p:cNvPr id="18" name="Grupo 17"/>
          <p:cNvGrpSpPr/>
          <p:nvPr/>
        </p:nvGrpSpPr>
        <p:grpSpPr>
          <a:xfrm>
            <a:off x="2469588" y="1463741"/>
            <a:ext cx="628590" cy="673394"/>
            <a:chOff x="1662493" y="1356626"/>
            <a:chExt cx="476702" cy="473847"/>
          </a:xfrm>
        </p:grpSpPr>
        <p:sp>
          <p:nvSpPr>
            <p:cNvPr id="19" name="Elipse 18"/>
            <p:cNvSpPr/>
            <p:nvPr/>
          </p:nvSpPr>
          <p:spPr>
            <a:xfrm>
              <a:off x="1662493" y="1356626"/>
              <a:ext cx="475585" cy="47384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1674246" y="1376899"/>
              <a:ext cx="464949" cy="411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 smtClean="0">
                  <a:solidFill>
                    <a:srgbClr val="FF0000"/>
                  </a:solidFill>
                </a:rPr>
                <a:t>1</a:t>
              </a:r>
              <a:endParaRPr lang="es-E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4923543" y="308812"/>
            <a:ext cx="2465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</a:rPr>
              <a:t>FUSIÓN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816" y="2709214"/>
            <a:ext cx="3275551" cy="327555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28" y="3358688"/>
            <a:ext cx="1828329" cy="147850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570" y="4655650"/>
            <a:ext cx="666075" cy="666075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4160183" y="2675493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HIELO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16741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2289611" y="1240610"/>
            <a:ext cx="7545766" cy="506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s-ES" sz="2400" b="1" u="sng" dirty="0">
              <a:solidFill>
                <a:srgbClr val="FF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079533" y="4569884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AGUA</a:t>
            </a:r>
            <a:endParaRPr lang="es-ES" sz="4000" dirty="0"/>
          </a:p>
        </p:txBody>
      </p:sp>
      <p:grpSp>
        <p:nvGrpSpPr>
          <p:cNvPr id="18" name="Grupo 17"/>
          <p:cNvGrpSpPr/>
          <p:nvPr/>
        </p:nvGrpSpPr>
        <p:grpSpPr>
          <a:xfrm>
            <a:off x="2469588" y="1401749"/>
            <a:ext cx="628590" cy="673394"/>
            <a:chOff x="1662493" y="1356626"/>
            <a:chExt cx="476702" cy="473847"/>
          </a:xfrm>
        </p:grpSpPr>
        <p:sp>
          <p:nvSpPr>
            <p:cNvPr id="19" name="Elipse 18"/>
            <p:cNvSpPr/>
            <p:nvPr/>
          </p:nvSpPr>
          <p:spPr>
            <a:xfrm>
              <a:off x="1662493" y="1356626"/>
              <a:ext cx="475585" cy="47384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1674246" y="1376899"/>
              <a:ext cx="464949" cy="411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3691169" y="299262"/>
            <a:ext cx="47426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</a:rPr>
              <a:t>EVAPORACIÓN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6933507" y="2581453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VAPOR</a:t>
            </a:r>
            <a:endParaRPr lang="es-ES" sz="4000" dirty="0"/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546" y="2688927"/>
            <a:ext cx="3415987" cy="3415987"/>
          </a:xfrm>
          <a:prstGeom prst="rect">
            <a:avLst/>
          </a:prstGeom>
        </p:spPr>
      </p:pic>
      <p:cxnSp>
        <p:nvCxnSpPr>
          <p:cNvPr id="30" name="Conector recto de flecha 29"/>
          <p:cNvCxnSpPr/>
          <p:nvPr/>
        </p:nvCxnSpPr>
        <p:spPr>
          <a:xfrm flipV="1">
            <a:off x="7810599" y="3429490"/>
            <a:ext cx="547" cy="11043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n 30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603" y="4824866"/>
            <a:ext cx="381781" cy="381781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586" y="3641555"/>
            <a:ext cx="1281814" cy="98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3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3.7037E-6 L 0.00234 -0.1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2289611" y="1240610"/>
            <a:ext cx="7545766" cy="506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s-ES" sz="2400" b="1" u="sng" dirty="0">
              <a:solidFill>
                <a:srgbClr val="FF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706812" y="2714691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AGUA</a:t>
            </a:r>
            <a:endParaRPr lang="es-ES" sz="4000" dirty="0"/>
          </a:p>
        </p:txBody>
      </p:sp>
      <p:grpSp>
        <p:nvGrpSpPr>
          <p:cNvPr id="18" name="Grupo 17"/>
          <p:cNvGrpSpPr/>
          <p:nvPr/>
        </p:nvGrpSpPr>
        <p:grpSpPr>
          <a:xfrm>
            <a:off x="2469588" y="1401749"/>
            <a:ext cx="628590" cy="673394"/>
            <a:chOff x="1662493" y="1356626"/>
            <a:chExt cx="476702" cy="473847"/>
          </a:xfrm>
        </p:grpSpPr>
        <p:sp>
          <p:nvSpPr>
            <p:cNvPr id="19" name="Elipse 18"/>
            <p:cNvSpPr/>
            <p:nvPr/>
          </p:nvSpPr>
          <p:spPr>
            <a:xfrm>
              <a:off x="1662493" y="1356626"/>
              <a:ext cx="475585" cy="47384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1674246" y="1376899"/>
              <a:ext cx="464949" cy="411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 smtClean="0">
                  <a:solidFill>
                    <a:srgbClr val="FF0000"/>
                  </a:solidFill>
                </a:rPr>
                <a:t>3</a:t>
              </a:r>
              <a:endParaRPr lang="es-E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3551634" y="299669"/>
            <a:ext cx="4873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</a:rPr>
              <a:t>CONDENSACIÓN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7528540" y="4562156"/>
            <a:ext cx="1754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VAPOR</a:t>
            </a:r>
            <a:endParaRPr lang="es-ES" sz="4000" dirty="0"/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6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413" y="2420059"/>
            <a:ext cx="3415987" cy="3415987"/>
          </a:xfrm>
          <a:prstGeom prst="rect">
            <a:avLst/>
          </a:prstGeom>
        </p:spPr>
      </p:pic>
      <p:cxnSp>
        <p:nvCxnSpPr>
          <p:cNvPr id="30" name="Conector recto de flecha 29"/>
          <p:cNvCxnSpPr/>
          <p:nvPr/>
        </p:nvCxnSpPr>
        <p:spPr>
          <a:xfrm flipV="1">
            <a:off x="8425418" y="3422577"/>
            <a:ext cx="547" cy="110435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Imagen 30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913" y="4595775"/>
            <a:ext cx="381781" cy="381781"/>
          </a:xfrm>
          <a:prstGeom prst="rect">
            <a:avLst/>
          </a:prstGeom>
        </p:spPr>
      </p:pic>
      <p:grpSp>
        <p:nvGrpSpPr>
          <p:cNvPr id="16" name="Grupo 15"/>
          <p:cNvGrpSpPr/>
          <p:nvPr/>
        </p:nvGrpSpPr>
        <p:grpSpPr>
          <a:xfrm>
            <a:off x="5692565" y="1972800"/>
            <a:ext cx="1929813" cy="1360860"/>
            <a:chOff x="2773101" y="4543493"/>
            <a:chExt cx="895488" cy="760448"/>
          </a:xfrm>
        </p:grpSpPr>
        <p:sp>
          <p:nvSpPr>
            <p:cNvPr id="17" name="Franja diagonal 16"/>
            <p:cNvSpPr/>
            <p:nvPr/>
          </p:nvSpPr>
          <p:spPr>
            <a:xfrm rot="4314876">
              <a:off x="2762649" y="4723491"/>
              <a:ext cx="590902" cy="569998"/>
            </a:xfrm>
            <a:prstGeom prst="diagStripe">
              <a:avLst>
                <a:gd name="adj" fmla="val 76444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pic>
          <p:nvPicPr>
            <p:cNvPr id="22" name="Imagen 2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179" t="10161" b="22989"/>
            <a:stretch/>
          </p:blipFill>
          <p:spPr>
            <a:xfrm rot="1457987">
              <a:off x="3076447" y="4543493"/>
              <a:ext cx="592142" cy="476340"/>
            </a:xfrm>
            <a:prstGeom prst="rect">
              <a:avLst/>
            </a:prstGeom>
          </p:spPr>
        </p:pic>
      </p:grpSp>
      <p:pic>
        <p:nvPicPr>
          <p:cNvPr id="24" name="Imagen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878" y="3354307"/>
            <a:ext cx="271548" cy="271548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62" y="2763557"/>
            <a:ext cx="271548" cy="271548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953" y="2669161"/>
            <a:ext cx="271548" cy="27154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437" y="3580098"/>
            <a:ext cx="1133574" cy="86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9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0.08658 L 2.70833E-6 -0.086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2289611" y="1240610"/>
            <a:ext cx="7545766" cy="506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s-ES" sz="2400" b="1" u="sng" dirty="0">
              <a:solidFill>
                <a:srgbClr val="FF0000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7878010" y="2696477"/>
            <a:ext cx="1690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HIELO</a:t>
            </a:r>
            <a:endParaRPr lang="es-ES" sz="4000" dirty="0"/>
          </a:p>
        </p:txBody>
      </p:sp>
      <p:grpSp>
        <p:nvGrpSpPr>
          <p:cNvPr id="18" name="Grupo 17"/>
          <p:cNvGrpSpPr/>
          <p:nvPr/>
        </p:nvGrpSpPr>
        <p:grpSpPr>
          <a:xfrm>
            <a:off x="2469588" y="1401749"/>
            <a:ext cx="628590" cy="673394"/>
            <a:chOff x="1662493" y="1356626"/>
            <a:chExt cx="476702" cy="473847"/>
          </a:xfrm>
        </p:grpSpPr>
        <p:sp>
          <p:nvSpPr>
            <p:cNvPr id="19" name="Elipse 18"/>
            <p:cNvSpPr/>
            <p:nvPr/>
          </p:nvSpPr>
          <p:spPr>
            <a:xfrm>
              <a:off x="1662493" y="1356626"/>
              <a:ext cx="475585" cy="47384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1674246" y="1376899"/>
              <a:ext cx="464949" cy="411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2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3728824" y="301272"/>
            <a:ext cx="4888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FF0000"/>
                </a:solidFill>
              </a:rPr>
              <a:t>SOLIDIFICACIÓN</a:t>
            </a:r>
            <a:endParaRPr lang="es-ES" sz="5400" b="1" dirty="0">
              <a:solidFill>
                <a:srgbClr val="FF0000"/>
              </a:solidFill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764" y="3360505"/>
            <a:ext cx="1044051" cy="104405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875" y="4590458"/>
            <a:ext cx="1044051" cy="1044051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988" y="4040130"/>
            <a:ext cx="1044051" cy="1044051"/>
          </a:xfrm>
          <a:prstGeom prst="rect">
            <a:avLst/>
          </a:prstGeom>
        </p:spPr>
      </p:pic>
      <p:sp>
        <p:nvSpPr>
          <p:cNvPr id="34" name="CuadroTexto 33"/>
          <p:cNvSpPr txBox="1"/>
          <p:nvPr/>
        </p:nvSpPr>
        <p:spPr>
          <a:xfrm>
            <a:off x="2953574" y="2642415"/>
            <a:ext cx="1453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AGUA</a:t>
            </a:r>
            <a:endParaRPr lang="es-ES" sz="3600" dirty="0"/>
          </a:p>
        </p:txBody>
      </p:sp>
      <p:cxnSp>
        <p:nvCxnSpPr>
          <p:cNvPr id="35" name="Conector recto de flecha 34"/>
          <p:cNvCxnSpPr/>
          <p:nvPr/>
        </p:nvCxnSpPr>
        <p:spPr>
          <a:xfrm>
            <a:off x="4899647" y="3050420"/>
            <a:ext cx="2628893" cy="27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n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540" y="3882530"/>
            <a:ext cx="1939476" cy="1568388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269" y="1594649"/>
            <a:ext cx="1246256" cy="1246256"/>
          </a:xfrm>
          <a:prstGeom prst="rect">
            <a:avLst/>
          </a:prstGeom>
        </p:spPr>
      </p:pic>
      <p:pic>
        <p:nvPicPr>
          <p:cNvPr id="39" name="Imagen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32" y="3418729"/>
            <a:ext cx="2524808" cy="25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8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3215640" y="2628265"/>
            <a:ext cx="6454140" cy="8539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8000" dirty="0" smtClean="0">
                <a:solidFill>
                  <a:srgbClr val="002060"/>
                </a:solidFill>
              </a:rPr>
              <a:t>CUESTIONARIO</a:t>
            </a:r>
            <a:endParaRPr lang="ca-ES" sz="8000" dirty="0">
              <a:solidFill>
                <a:srgbClr val="00206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09" y="6372458"/>
            <a:ext cx="1292464" cy="298730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020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142488"/>
            <a:ext cx="3204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3.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 </a:t>
            </a:r>
            <a:r>
              <a:rPr lang="es-ES" sz="2800" b="1" i="1" dirty="0">
                <a:solidFill>
                  <a:srgbClr val="00B0F0"/>
                </a:solidFill>
              </a:rPr>
              <a:t>Y</a:t>
            </a:r>
            <a:r>
              <a:rPr lang="es-ES" sz="2800" b="1" i="1" dirty="0" smtClean="0">
                <a:solidFill>
                  <a:srgbClr val="00B0F0"/>
                </a:solidFill>
              </a:rPr>
              <a:t> FIJA</a:t>
            </a:r>
            <a:r>
              <a:rPr lang="ca-ES" sz="2800" i="1" dirty="0" smtClean="0">
                <a:solidFill>
                  <a:srgbClr val="00B0F0"/>
                </a:solidFill>
              </a:rPr>
              <a:t>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546" y="644611"/>
            <a:ext cx="10515600" cy="760318"/>
          </a:xfrm>
        </p:spPr>
        <p:txBody>
          <a:bodyPr>
            <a:normAutofit fontScale="90000"/>
          </a:bodyPr>
          <a:lstStyle/>
          <a:p>
            <a:r>
              <a:rPr lang="ca-ES" dirty="0" smtClean="0">
                <a:solidFill>
                  <a:srgbClr val="002060"/>
                </a:solidFill>
              </a:rPr>
              <a:t>CUESTIONARIO.</a:t>
            </a:r>
            <a:r>
              <a:rPr lang="ca-ES" dirty="0">
                <a:solidFill>
                  <a:srgbClr val="002060"/>
                </a:solidFill>
              </a:rPr>
              <a:t/>
            </a:r>
            <a:br>
              <a:rPr lang="ca-ES" dirty="0">
                <a:solidFill>
                  <a:srgbClr val="002060"/>
                </a:solidFill>
              </a:rPr>
            </a:b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2231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es-ES" sz="2800" b="1" i="1" dirty="0" smtClean="0">
                <a:solidFill>
                  <a:srgbClr val="00B0F0"/>
                </a:solidFill>
              </a:rPr>
              <a:t>VARIABLE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1446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b="1" i="1" dirty="0" smtClean="0">
                <a:solidFill>
                  <a:srgbClr val="00B0F0"/>
                </a:solidFill>
              </a:rPr>
              <a:t>FIJA</a:t>
            </a:r>
            <a:r>
              <a:rPr lang="ca-ES" sz="2800" i="1" dirty="0" smtClean="0">
                <a:solidFill>
                  <a:srgbClr val="FF0000"/>
                </a:solidFill>
              </a:rPr>
              <a:t>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27075" y="5200229"/>
            <a:ext cx="461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</a:rPr>
              <a:t>VARIABLE </a:t>
            </a:r>
            <a:r>
              <a:rPr lang="es-ES" sz="3600" b="1" i="1" dirty="0" smtClean="0">
                <a:solidFill>
                  <a:srgbClr val="00B0F0"/>
                </a:solidFill>
              </a:rPr>
              <a:t>Y FIJA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16" name="Imagen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852"/>
          <a:stretch/>
        </p:blipFill>
        <p:spPr bwMode="auto">
          <a:xfrm>
            <a:off x="10864664" y="297870"/>
            <a:ext cx="1085850" cy="5607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769275" y="1514764"/>
            <a:ext cx="10515600" cy="8190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54063" indent="-571500">
              <a:buFont typeface="Arial" panose="020B0604020202020204" pitchFamily="34" charset="0"/>
              <a:buChar char="•"/>
            </a:pPr>
            <a:r>
              <a:rPr lang="ca-ES" sz="3000" b="1" i="1" dirty="0" smtClean="0">
                <a:solidFill>
                  <a:srgbClr val="0070C0"/>
                </a:solidFill>
              </a:rPr>
              <a:t>EN LA NATURALEZ HAY MATERIA CON FORMA...</a:t>
            </a:r>
            <a:r>
              <a:rPr lang="ca-ES" sz="3000" dirty="0" smtClean="0">
                <a:solidFill>
                  <a:srgbClr val="002060"/>
                </a:solidFill>
              </a:rPr>
              <a:t/>
            </a:r>
            <a:br>
              <a:rPr lang="ca-ES" sz="3000" dirty="0" smtClean="0">
                <a:solidFill>
                  <a:srgbClr val="002060"/>
                </a:solidFill>
              </a:rPr>
            </a:br>
            <a:endParaRPr lang="ca-ES" sz="3000" dirty="0">
              <a:solidFill>
                <a:srgbClr val="002060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276" y="3268253"/>
            <a:ext cx="1931976" cy="193197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626" y="3055377"/>
            <a:ext cx="1865081" cy="186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7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  <p:bldP spid="5" grpId="0"/>
      <p:bldP spid="1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7757</TotalTime>
  <Words>634</Words>
  <Application>Microsoft Office PowerPoint</Application>
  <PresentationFormat>Panorámica</PresentationFormat>
  <Paragraphs>175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  <vt:lpstr>CUESTIONARIO.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Carlos Martínez</cp:lastModifiedBy>
  <cp:revision>160</cp:revision>
  <cp:lastPrinted>2019-03-26T15:34:08Z</cp:lastPrinted>
  <dcterms:created xsi:type="dcterms:W3CDTF">2019-01-24T14:43:00Z</dcterms:created>
  <dcterms:modified xsi:type="dcterms:W3CDTF">2019-11-12T10:24:03Z</dcterms:modified>
</cp:coreProperties>
</file>