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4Qx7Q6DY9vsQAqld839VA==" hashData="ToxZzzRA0nduqc3L/z23VOJMKD/EfW1GeKesUH/jWZWqyhZT0aib2FptNpRRjJUsmPoUYCMQb21KOk53f/yJd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7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5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2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46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8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B6B2-D627-499D-A09A-B19284AC53E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1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8.jpe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8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10" Type="http://schemas.openxmlformats.org/officeDocument/2006/relationships/image" Target="../media/image8.jpeg"/><Relationship Id="rId4" Type="http://schemas.openxmlformats.org/officeDocument/2006/relationships/image" Target="../media/image3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5" y="1241318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TERRA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402"/>
            <a:ext cx="10515600" cy="885363"/>
          </a:xfrm>
        </p:spPr>
        <p:txBody>
          <a:bodyPr/>
          <a:lstStyle/>
          <a:p>
            <a:r>
              <a:rPr lang="ca-ES" b="1" u="sng" dirty="0"/>
              <a:t>ELS FONGS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a-ES" dirty="0"/>
              <a:t>NO ES MOUEN D’UN LLOC A UN ALTRE.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SÓN DIFERENTS DE LES PLANTES.</a:t>
            </a:r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16" y="2162629"/>
            <a:ext cx="5084505" cy="1284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35" y="1600318"/>
            <a:ext cx="858011" cy="858011"/>
          </a:xfrm>
          <a:prstGeom prst="rect">
            <a:avLst/>
          </a:prstGeom>
        </p:spPr>
      </p:pic>
      <p:sp>
        <p:nvSpPr>
          <p:cNvPr id="7" name="Multiplicar 6"/>
          <p:cNvSpPr/>
          <p:nvPr/>
        </p:nvSpPr>
        <p:spPr>
          <a:xfrm>
            <a:off x="3978976" y="872565"/>
            <a:ext cx="2640485" cy="3493327"/>
          </a:xfrm>
          <a:prstGeom prst="mathMultiply">
            <a:avLst>
              <a:gd name="adj1" fmla="val 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17" y="1966771"/>
            <a:ext cx="1613677" cy="16136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4649"/>
          <a:stretch/>
        </p:blipFill>
        <p:spPr>
          <a:xfrm>
            <a:off x="6139543" y="4221975"/>
            <a:ext cx="1597646" cy="16521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14" y="4290866"/>
            <a:ext cx="1613677" cy="1613677"/>
          </a:xfrm>
          <a:prstGeom prst="rect">
            <a:avLst/>
          </a:prstGeom>
        </p:spPr>
      </p:pic>
      <p:sp>
        <p:nvSpPr>
          <p:cNvPr id="11" name="Distinto de 10"/>
          <p:cNvSpPr/>
          <p:nvPr/>
        </p:nvSpPr>
        <p:spPr>
          <a:xfrm>
            <a:off x="5003768" y="4594583"/>
            <a:ext cx="1224862" cy="1160023"/>
          </a:xfrm>
          <a:prstGeom prst="mathNotEqual">
            <a:avLst>
              <a:gd name="adj1" fmla="val 4472"/>
              <a:gd name="adj2" fmla="val 6600000"/>
              <a:gd name="adj3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ca-ES" b="1" u="sng"/>
              <a:t>ELS BACTERIS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351338"/>
          </a:xfrm>
        </p:spPr>
        <p:txBody>
          <a:bodyPr/>
          <a:lstStyle/>
          <a:p>
            <a:r>
              <a:rPr lang="ca-ES" dirty="0"/>
              <a:t>SÓN ÉSSERS VIUS TAN PETITS QUE NO ES VEUEN.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656" y="2073275"/>
            <a:ext cx="3817257" cy="3294999"/>
          </a:xfrm>
          <a:prstGeom prst="rect">
            <a:avLst/>
          </a:prstGeom>
        </p:spPr>
      </p:pic>
      <p:sp>
        <p:nvSpPr>
          <p:cNvPr id="5" name="Flecha curvada hacia la derecha 4"/>
          <p:cNvSpPr/>
          <p:nvPr/>
        </p:nvSpPr>
        <p:spPr>
          <a:xfrm rot="4629025" flipV="1">
            <a:off x="6578532" y="1457866"/>
            <a:ext cx="646106" cy="370531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11822" r="11024" b="11988"/>
          <a:stretch/>
        </p:blipFill>
        <p:spPr>
          <a:xfrm>
            <a:off x="8635999" y="2698308"/>
            <a:ext cx="2220685" cy="2193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997371" y="5628243"/>
            <a:ext cx="391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TAMBÉ SE’LS ANOMENA </a:t>
            </a:r>
            <a:r>
              <a:rPr lang="ca-ES" b="1" i="1" dirty="0">
                <a:solidFill>
                  <a:srgbClr val="0070C0"/>
                </a:solidFill>
              </a:rPr>
              <a:t>MICROBIS.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45564"/>
            <a:ext cx="1292464" cy="2987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729" y="37948"/>
            <a:ext cx="11869271" cy="1116386"/>
          </a:xfrm>
        </p:spPr>
        <p:txBody>
          <a:bodyPr>
            <a:normAutofit/>
          </a:bodyPr>
          <a:lstStyle/>
          <a:p>
            <a:r>
              <a:rPr lang="es-ES" b="1" u="sng" dirty="0"/>
              <a:t>LA TERRA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31" y="1203771"/>
            <a:ext cx="1926465" cy="1926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/>
          <a:stretch/>
        </p:blipFill>
        <p:spPr>
          <a:xfrm>
            <a:off x="2486280" y="4842134"/>
            <a:ext cx="1524003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35" y="4842134"/>
            <a:ext cx="1373462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30" y="4083223"/>
            <a:ext cx="2624946" cy="262494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3298" y="3272038"/>
            <a:ext cx="10287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i="1" dirty="0">
                <a:solidFill>
                  <a:srgbClr val="0070C0"/>
                </a:solidFill>
              </a:rPr>
              <a:t>EL SÒL, L’AIGUA i L’AIRE </a:t>
            </a:r>
            <a:r>
              <a:rPr lang="es-ES" sz="4400" dirty="0"/>
              <a:t>FORMEN LA TERRA ON VIUEN ELS ÉSSERS VIUS</a:t>
            </a:r>
          </a:p>
          <a:p>
            <a:endParaRPr lang="ca-ES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u="sng" dirty="0"/>
              <a:t>EL SOL</a:t>
            </a:r>
            <a:r>
              <a:rPr lang="es-ES" sz="6000" b="1" dirty="0"/>
              <a:t>    </a:t>
            </a:r>
            <a:r>
              <a:rPr lang="es-ES" sz="6000" b="1" u="sng" dirty="0"/>
              <a:t>      </a:t>
            </a:r>
            <a:r>
              <a:rPr lang="es-ES" sz="6000" b="1" dirty="0"/>
              <a:t>   </a:t>
            </a:r>
            <a:r>
              <a:rPr lang="es-ES" sz="6000" dirty="0"/>
              <a:t>ENS DÓNA</a:t>
            </a:r>
            <a:r>
              <a:rPr lang="es-ES" sz="6000" b="1" dirty="0"/>
              <a:t>……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97" y="265840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53354" y="2227728"/>
            <a:ext cx="11138645" cy="212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u="sng" dirty="0"/>
              <a:t>LLUM</a:t>
            </a:r>
            <a:r>
              <a:rPr lang="es-ES" b="1" i="1" dirty="0"/>
              <a:t> </a:t>
            </a:r>
            <a:r>
              <a:rPr lang="es-ES" dirty="0"/>
              <a:t> I </a:t>
            </a:r>
            <a:r>
              <a:rPr lang="es-ES" b="1" i="1" u="sng" dirty="0"/>
              <a:t>ESCALFOR</a:t>
            </a:r>
            <a:r>
              <a:rPr lang="es-ES" dirty="0"/>
              <a:t>  A LES </a:t>
            </a:r>
            <a:r>
              <a:rPr lang="es-ES" dirty="0">
                <a:solidFill>
                  <a:srgbClr val="0070C0"/>
                </a:solidFill>
              </a:rPr>
              <a:t>PERSONES</a:t>
            </a:r>
            <a:r>
              <a:rPr lang="es-ES" dirty="0"/>
              <a:t>, LES </a:t>
            </a:r>
            <a:r>
              <a:rPr lang="es-ES" dirty="0">
                <a:solidFill>
                  <a:srgbClr val="0070C0"/>
                </a:solidFill>
              </a:rPr>
              <a:t>PLANTES</a:t>
            </a:r>
            <a:r>
              <a:rPr lang="es-ES" dirty="0"/>
              <a:t> I 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/>
              <a:t>ELS</a:t>
            </a:r>
            <a:r>
              <a:rPr lang="es-ES" dirty="0">
                <a:solidFill>
                  <a:srgbClr val="0070C0"/>
                </a:solidFill>
              </a:rPr>
              <a:t> ANIMALS</a:t>
            </a:r>
            <a:r>
              <a:rPr lang="es-ES" dirty="0"/>
              <a:t> PER PODER VIURE.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0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6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10" y="455322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7" y="4579991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echa derecha 9"/>
          <p:cNvSpPr/>
          <p:nvPr/>
        </p:nvSpPr>
        <p:spPr>
          <a:xfrm>
            <a:off x="2600148" y="50996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u="sng" dirty="0"/>
              <a:t>L’AIGUA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49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70" y="330582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20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1" y="843529"/>
            <a:ext cx="498237" cy="4982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50" y="3900945"/>
            <a:ext cx="2026026" cy="20260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2" y="4128962"/>
            <a:ext cx="1524003" cy="152400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89965" y="2332188"/>
            <a:ext cx="1165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/>
              <a:t>ELS</a:t>
            </a:r>
            <a:r>
              <a:rPr lang="ca-ES" sz="4400" i="1" dirty="0">
                <a:solidFill>
                  <a:srgbClr val="0070C0"/>
                </a:solidFill>
              </a:rPr>
              <a:t> ÉSSERS VIUS </a:t>
            </a:r>
            <a:r>
              <a:rPr lang="ca-ES" sz="4400" dirty="0"/>
              <a:t>NECESSITEM</a:t>
            </a:r>
            <a:r>
              <a:rPr lang="ca-ES" sz="4400" i="1" dirty="0">
                <a:solidFill>
                  <a:srgbClr val="0070C0"/>
                </a:solidFill>
              </a:rPr>
              <a:t> L’AIGUA </a:t>
            </a:r>
            <a:r>
              <a:rPr lang="ca-ES" sz="4400" dirty="0"/>
              <a:t>PER </a:t>
            </a:r>
            <a:r>
              <a:rPr lang="ca-ES" sz="4400" i="1" dirty="0">
                <a:solidFill>
                  <a:srgbClr val="0070C0"/>
                </a:solidFill>
              </a:rPr>
              <a:t>VIURE.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3" y="4151955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71" y="4151956"/>
            <a:ext cx="1524003" cy="1524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u="sng" dirty="0"/>
              <a:t>L’AIRE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53" y="328709"/>
            <a:ext cx="966134" cy="966134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69" y="265840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3050" y="760781"/>
            <a:ext cx="1667369" cy="15241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4725" flipH="1">
            <a:off x="5317937" y="1508379"/>
            <a:ext cx="1279839" cy="116989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9703" y="2799921"/>
            <a:ext cx="10775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i="1" dirty="0">
                <a:solidFill>
                  <a:srgbClr val="0070C0"/>
                </a:solidFill>
              </a:rPr>
              <a:t>L’AIRE</a:t>
            </a:r>
            <a:r>
              <a:rPr lang="ca-ES" sz="4400" dirty="0"/>
              <a:t>  ÉS  </a:t>
            </a:r>
            <a:r>
              <a:rPr lang="ca-ES" sz="4400" i="1" dirty="0">
                <a:solidFill>
                  <a:srgbClr val="0070C0"/>
                </a:solidFill>
              </a:rPr>
              <a:t>NECESSARI</a:t>
            </a:r>
            <a:r>
              <a:rPr lang="ca-ES" sz="4400" dirty="0"/>
              <a:t>  PER  </a:t>
            </a:r>
            <a:r>
              <a:rPr lang="ca-ES" sz="4400" i="1" dirty="0">
                <a:solidFill>
                  <a:srgbClr val="0070C0"/>
                </a:solidFill>
              </a:rPr>
              <a:t>RESPIRAR</a:t>
            </a:r>
            <a:r>
              <a:rPr lang="ca-ES" dirty="0"/>
              <a:t>.  </a:t>
            </a:r>
          </a:p>
          <a:p>
            <a:pPr algn="ctr"/>
            <a:r>
              <a:rPr lang="ca-ES" sz="4000" dirty="0"/>
              <a:t>SENSE  L’AIRE  NO  HI  HA </a:t>
            </a:r>
            <a:r>
              <a:rPr lang="ca-ES" dirty="0"/>
              <a:t> </a:t>
            </a:r>
            <a:r>
              <a:rPr lang="ca-ES" sz="4000" dirty="0"/>
              <a:t>VIDA</a:t>
            </a:r>
            <a:r>
              <a:rPr lang="ca-ES" dirty="0"/>
              <a:t> 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72" y="3988370"/>
            <a:ext cx="2196355" cy="21963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3419"/>
            <a:ext cx="10515600" cy="1057279"/>
          </a:xfrm>
        </p:spPr>
        <p:txBody>
          <a:bodyPr/>
          <a:lstStyle/>
          <a:p>
            <a:r>
              <a:rPr lang="ca-ES" b="1" u="sng" dirty="0"/>
              <a:t>HI HA MOLTS TIPUS D’ÉSSER VIUS</a:t>
            </a:r>
            <a:r>
              <a:rPr lang="ca-ES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0698"/>
            <a:ext cx="10515600" cy="5180102"/>
          </a:xfrm>
        </p:spPr>
        <p:txBody>
          <a:bodyPr/>
          <a:lstStyle/>
          <a:p>
            <a:r>
              <a:rPr lang="ca-ES" dirty="0"/>
              <a:t>ELS </a:t>
            </a:r>
            <a:r>
              <a:rPr lang="ca-ES" i="1" u="sng" dirty="0">
                <a:solidFill>
                  <a:srgbClr val="0070C0"/>
                </a:solidFill>
              </a:rPr>
              <a:t>ÉSSER VIUS </a:t>
            </a:r>
            <a:r>
              <a:rPr lang="ca-ES" b="1" i="1" dirty="0">
                <a:solidFill>
                  <a:srgbClr val="0070C0"/>
                </a:solidFill>
              </a:rPr>
              <a:t>NEIXEN</a:t>
            </a:r>
            <a:r>
              <a:rPr lang="ca-ES" dirty="0"/>
              <a:t>, S’ALIMENTEN, </a:t>
            </a:r>
            <a:r>
              <a:rPr lang="ca-ES" b="1" i="1" dirty="0">
                <a:solidFill>
                  <a:srgbClr val="0070C0"/>
                </a:solidFill>
              </a:rPr>
              <a:t>CREIXEN</a:t>
            </a:r>
            <a:r>
              <a:rPr lang="ca-ES" dirty="0"/>
              <a:t>, ES</a:t>
            </a:r>
            <a:r>
              <a:rPr lang="ca-ES" b="1" i="1" dirty="0">
                <a:solidFill>
                  <a:srgbClr val="0070C0"/>
                </a:solidFill>
              </a:rPr>
              <a:t> RELACIONEN</a:t>
            </a:r>
            <a:r>
              <a:rPr lang="ca-ES" dirty="0"/>
              <a:t>, ES </a:t>
            </a:r>
          </a:p>
          <a:p>
            <a:pPr marL="0" indent="0">
              <a:buNone/>
            </a:pPr>
            <a:r>
              <a:rPr lang="ca-ES" b="1" i="1" dirty="0">
                <a:solidFill>
                  <a:srgbClr val="0070C0"/>
                </a:solidFill>
              </a:rPr>
              <a:t>REPRODUEIXEN</a:t>
            </a:r>
            <a:r>
              <a:rPr lang="ca-ES" dirty="0"/>
              <a:t> I, FINALMENT, </a:t>
            </a:r>
            <a:r>
              <a:rPr lang="ca-ES" b="1" i="1" dirty="0">
                <a:solidFill>
                  <a:srgbClr val="0070C0"/>
                </a:solidFill>
              </a:rPr>
              <a:t>MOREN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2" y="5215487"/>
            <a:ext cx="665379" cy="6653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87" y="5156496"/>
            <a:ext cx="807549" cy="8075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2" y="4841535"/>
            <a:ext cx="1008530" cy="10085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26" y="4542116"/>
            <a:ext cx="1333435" cy="13334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r="23241"/>
          <a:stretch/>
        </p:blipFill>
        <p:spPr>
          <a:xfrm>
            <a:off x="8387488" y="4495906"/>
            <a:ext cx="726141" cy="1400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9" r="28385"/>
          <a:stretch/>
        </p:blipFill>
        <p:spPr>
          <a:xfrm>
            <a:off x="6454587" y="4427299"/>
            <a:ext cx="658907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00" y="4283169"/>
            <a:ext cx="1524003" cy="1524003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1493782" y="6027054"/>
            <a:ext cx="9860018" cy="76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1920977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lipse 13"/>
          <p:cNvSpPr/>
          <p:nvPr/>
        </p:nvSpPr>
        <p:spPr>
          <a:xfrm>
            <a:off x="2714985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Elipse 14"/>
          <p:cNvSpPr/>
          <p:nvPr/>
        </p:nvSpPr>
        <p:spPr>
          <a:xfrm>
            <a:off x="3555790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Elipse 15"/>
          <p:cNvSpPr/>
          <p:nvPr/>
        </p:nvSpPr>
        <p:spPr>
          <a:xfrm>
            <a:off x="4542993" y="5938560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Elipse 17"/>
          <p:cNvSpPr/>
          <p:nvPr/>
        </p:nvSpPr>
        <p:spPr>
          <a:xfrm>
            <a:off x="627224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Elipse 18"/>
          <p:cNvSpPr/>
          <p:nvPr/>
        </p:nvSpPr>
        <p:spPr>
          <a:xfrm>
            <a:off x="822348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45" y="2658741"/>
            <a:ext cx="1354736" cy="13547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53" y="2708731"/>
            <a:ext cx="1122768" cy="1122768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10312028" y="5964045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r="30635"/>
          <a:stretch/>
        </p:blipFill>
        <p:spPr>
          <a:xfrm>
            <a:off x="7709546" y="4372313"/>
            <a:ext cx="564777" cy="1524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25894"/>
          <a:stretch/>
        </p:blipFill>
        <p:spPr>
          <a:xfrm>
            <a:off x="5680689" y="4400479"/>
            <a:ext cx="726141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-3529" r="30818" b="3529"/>
          <a:stretch/>
        </p:blipFill>
        <p:spPr>
          <a:xfrm>
            <a:off x="499304" y="4529945"/>
            <a:ext cx="685800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858557"/>
          </a:xfrm>
        </p:spPr>
        <p:txBody>
          <a:bodyPr/>
          <a:lstStyle/>
          <a:p>
            <a:r>
              <a:rPr lang="ca-ES" b="1" u="sng" dirty="0"/>
              <a:t>ELS ANIMALS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116107"/>
            <a:ext cx="11210365" cy="5082988"/>
          </a:xfrm>
        </p:spPr>
        <p:txBody>
          <a:bodyPr/>
          <a:lstStyle/>
          <a:p>
            <a:r>
              <a:rPr lang="ca-ES" dirty="0"/>
              <a:t>ELS  </a:t>
            </a:r>
            <a:r>
              <a:rPr lang="ca-ES" i="1" dirty="0">
                <a:solidFill>
                  <a:srgbClr val="0070C0"/>
                </a:solidFill>
              </a:rPr>
              <a:t>ANIMALS</a:t>
            </a:r>
            <a:r>
              <a:rPr lang="ca-ES" dirty="0"/>
              <a:t>  </a:t>
            </a:r>
            <a:r>
              <a:rPr lang="ca-ES" dirty="0">
                <a:solidFill>
                  <a:srgbClr val="0070C0"/>
                </a:solidFill>
              </a:rPr>
              <a:t>MENGEN</a:t>
            </a:r>
            <a:r>
              <a:rPr lang="ca-ES" dirty="0"/>
              <a:t>  ALTRES  </a:t>
            </a:r>
            <a:r>
              <a:rPr lang="ca-ES" i="1" dirty="0">
                <a:solidFill>
                  <a:srgbClr val="0070C0"/>
                </a:solidFill>
              </a:rPr>
              <a:t>ÉSSERS VIUS</a:t>
            </a:r>
            <a:r>
              <a:rPr lang="ca-ES" dirty="0"/>
              <a:t> (ANIMALS I PLANTES)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endParaRPr lang="ca-ES" dirty="0"/>
          </a:p>
          <a:p>
            <a:r>
              <a:rPr lang="ca-ES" dirty="0"/>
              <a:t>ELS ANIMALS ES PODEN MOURE D’UN LLOC A UN ALTRE.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465729" y="4993339"/>
            <a:ext cx="5082989" cy="1524003"/>
            <a:chOff x="1465729" y="4993339"/>
            <a:chExt cx="5082989" cy="152400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729" y="4993339"/>
              <a:ext cx="5082989" cy="1524003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689412" y="5351929"/>
              <a:ext cx="1250576" cy="10488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543" y="4742328"/>
            <a:ext cx="1371599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9684" y="4244785"/>
            <a:ext cx="673697" cy="7485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23" y="1847382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842" y="1785813"/>
            <a:ext cx="1700931" cy="1700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5" y="1695285"/>
            <a:ext cx="1750335" cy="175033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3818965" y="2635624"/>
            <a:ext cx="1452282" cy="1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95" y="183534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ca-ES" b="1" u="sng" dirty="0"/>
              <a:t>LES PLANTES.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22" y="2854146"/>
            <a:ext cx="1359297" cy="1359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22" y="2837281"/>
            <a:ext cx="1335821" cy="13358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471" y="2864174"/>
            <a:ext cx="1303563" cy="1308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5" b="55294"/>
          <a:stretch/>
        </p:blipFill>
        <p:spPr>
          <a:xfrm>
            <a:off x="3939988" y="4345641"/>
            <a:ext cx="3107566" cy="2147048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3811140" y="4280647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139493" y="4078941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389892" y="3852582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86740" y="1277473"/>
            <a:ext cx="10376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/>
              <a:t>LES PLANTES NO ES MOUEN DE LLOC.</a:t>
            </a:r>
          </a:p>
          <a:p>
            <a:pPr algn="ctr"/>
            <a:endParaRPr lang="ca-ES" sz="2800" dirty="0"/>
          </a:p>
          <a:p>
            <a:pPr algn="ctr"/>
            <a:r>
              <a:rPr lang="ca-ES" sz="2800" dirty="0"/>
              <a:t>LES  PLANTES  FABRIQUEN  EL SEU PROPI  ALIMENT</a:t>
            </a:r>
            <a:r>
              <a:rPr lang="ca-ES" dirty="0"/>
              <a:t>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u="sng" dirty="0"/>
              <a:t>LES ALGUES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5454"/>
            <a:ext cx="10515600" cy="4351338"/>
          </a:xfrm>
        </p:spPr>
        <p:txBody>
          <a:bodyPr/>
          <a:lstStyle/>
          <a:p>
            <a:r>
              <a:rPr lang="ca-ES" dirty="0"/>
              <a:t>VIUEN A L’AIGUA.</a:t>
            </a:r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ES  FABRIQUEN  EL  SEU PROPI  ALIMENT COM LES PLANTES.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869527" y="430271"/>
            <a:ext cx="1079322" cy="11521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188" y="2003612"/>
            <a:ext cx="1380830" cy="13808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020749" y="4585412"/>
            <a:ext cx="1697555" cy="18121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43801"/>
          <a:stretch/>
        </p:blipFill>
        <p:spPr>
          <a:xfrm>
            <a:off x="6021906" y="4585412"/>
            <a:ext cx="1342764" cy="1649088"/>
          </a:xfrm>
          <a:prstGeom prst="rect">
            <a:avLst/>
          </a:prstGeom>
        </p:spPr>
      </p:pic>
      <p:sp>
        <p:nvSpPr>
          <p:cNvPr id="9" name="Igual que 8"/>
          <p:cNvSpPr/>
          <p:nvPr/>
        </p:nvSpPr>
        <p:spPr>
          <a:xfrm>
            <a:off x="4793322" y="5034298"/>
            <a:ext cx="1054535" cy="989983"/>
          </a:xfrm>
          <a:prstGeom prst="mathEqual">
            <a:avLst>
              <a:gd name="adj1" fmla="val 9937"/>
              <a:gd name="adj2" fmla="val 25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2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214</Words>
  <Application>Microsoft Office PowerPoint</Application>
  <PresentationFormat>Panorámica</PresentationFormat>
  <Paragraphs>43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Tema de Office</vt:lpstr>
      <vt:lpstr>Presentación de PowerPoint</vt:lpstr>
      <vt:lpstr>LA TERRA</vt:lpstr>
      <vt:lpstr>EL SOL             ENS DÓNA……</vt:lpstr>
      <vt:lpstr>L’AIGUA</vt:lpstr>
      <vt:lpstr>L’AIRE</vt:lpstr>
      <vt:lpstr>HI HA MOLTS TIPUS D’ÉSSER VIUS.</vt:lpstr>
      <vt:lpstr>ELS ANIMALS</vt:lpstr>
      <vt:lpstr>LES PLANTES.</vt:lpstr>
      <vt:lpstr>LES ALGUES</vt:lpstr>
      <vt:lpstr>ELS FONGS</vt:lpstr>
      <vt:lpstr>ELS BACTERIS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TERRA: AIRE, AIGUA, SÒL I ÉSSERS VIUS</dc:title>
  <dc:creator>FRANCISCO JAVIER VACA ROMAN</dc:creator>
  <cp:lastModifiedBy>FRANCISCO JAVIER VACA ROMAN</cp:lastModifiedBy>
  <cp:revision>29</cp:revision>
  <dcterms:created xsi:type="dcterms:W3CDTF">2018-10-02T15:35:11Z</dcterms:created>
  <dcterms:modified xsi:type="dcterms:W3CDTF">2026-02-18T07:03:11Z</dcterms:modified>
</cp:coreProperties>
</file>