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945uCW9UBu6wGv2OGKtSg==" hashData="pgi64U6E/ciOR6LHNP50sxh3HG3QanEF99MSoaTXP4UB5EmZTasums8AKxmxtq1jEyFN8nIg2lHqA7Ah6unP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6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12/2/2019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12/2/2019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12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12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F03B7-7BBE-43FD-8683-FB2431A4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590" y="597928"/>
            <a:ext cx="9144000" cy="2387600"/>
          </a:xfrm>
        </p:spPr>
        <p:txBody>
          <a:bodyPr>
            <a:normAutofit/>
          </a:bodyPr>
          <a:lstStyle/>
          <a:p>
            <a:r>
              <a:rPr lang="es-ES" sz="8000" b="1" dirty="0" smtClean="0"/>
              <a:t>LOS  MUNICIPIOS</a:t>
            </a:r>
            <a:endParaRPr lang="es-ES" sz="80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2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78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0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13" y="2765299"/>
            <a:ext cx="3733800" cy="1325563"/>
          </a:xfrm>
        </p:spPr>
        <p:txBody>
          <a:bodyPr/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LOCALIDADES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367" y="390648"/>
            <a:ext cx="1896602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sz="2400" b="1" i="1" u="sng" dirty="0" smtClean="0">
                <a:solidFill>
                  <a:schemeClr val="accent6">
                    <a:lumMod val="50000"/>
                  </a:schemeClr>
                </a:solidFill>
              </a:rPr>
              <a:t>1- PUEBLOS</a:t>
            </a:r>
            <a:r>
              <a:rPr lang="es-ES" sz="24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2400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325072" y="3721530"/>
            <a:ext cx="375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Lugares donde vive la gente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4146746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20444" y="4183195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Pueden ser</a:t>
            </a:r>
            <a:r>
              <a:rPr lang="es-ES" dirty="0"/>
              <a:t>: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88926" y="2541014"/>
            <a:ext cx="2099310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- VILLAS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94847" y="4684803"/>
            <a:ext cx="192012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3- CIUDADES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68" y="530688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85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949" y="1192207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85" y="1172841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1" y="530688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53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1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29" y="960327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085" y="5498542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69" y="5388733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013" y="5306883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385" y="320974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69" y="3396642"/>
            <a:ext cx="720000" cy="72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21" y="3161862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upo 24"/>
          <p:cNvGrpSpPr/>
          <p:nvPr/>
        </p:nvGrpSpPr>
        <p:grpSpPr>
          <a:xfrm>
            <a:off x="8213085" y="3324072"/>
            <a:ext cx="720000" cy="740699"/>
            <a:chOff x="8368361" y="3319672"/>
            <a:chExt cx="720000" cy="740699"/>
          </a:xfrm>
        </p:grpSpPr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8361" y="3340371"/>
              <a:ext cx="720000" cy="720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245" b="18174"/>
            <a:stretch/>
          </p:blipFill>
          <p:spPr>
            <a:xfrm>
              <a:off x="8373636" y="3319672"/>
              <a:ext cx="437433" cy="621650"/>
            </a:xfrm>
            <a:prstGeom prst="rect">
              <a:avLst/>
            </a:prstGeom>
          </p:spPr>
        </p:pic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3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7" grpId="0"/>
      <p:bldP spid="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8531082" y="1804803"/>
            <a:ext cx="3312000" cy="331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574" y="2786710"/>
            <a:ext cx="3124045" cy="1325563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chemeClr val="accent2">
                    <a:lumMod val="50000"/>
                  </a:schemeClr>
                </a:solidFill>
              </a:rPr>
              <a:t>LOCALIDADES</a:t>
            </a:r>
            <a:endParaRPr lang="es-E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198" y="390648"/>
            <a:ext cx="3362890" cy="49139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1- NÚCLEO HISTÓRICO</a:t>
            </a:r>
            <a:endParaRPr lang="es-ES" i="1" dirty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es-ES" sz="2400" dirty="0" smtClean="0"/>
          </a:p>
          <a:p>
            <a:pPr lvl="2"/>
            <a:endParaRPr lang="es-ES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1135" y="3721530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/>
              <a:t>Hay 3 tipos de barrios</a:t>
            </a:r>
            <a:endParaRPr lang="es-ES" dirty="0"/>
          </a:p>
        </p:txBody>
      </p:sp>
      <p:sp>
        <p:nvSpPr>
          <p:cNvPr id="6" name="Abrir llave 5"/>
          <p:cNvSpPr/>
          <p:nvPr/>
        </p:nvSpPr>
        <p:spPr>
          <a:xfrm>
            <a:off x="3464577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06756" y="2541014"/>
            <a:ext cx="390033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- BARRIOS RESIDENCIALES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12679" y="4684803"/>
            <a:ext cx="3386409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3- BARRIOS PERIFÉRICOS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grpSp>
        <p:nvGrpSpPr>
          <p:cNvPr id="34" name="Grupo 33"/>
          <p:cNvGrpSpPr/>
          <p:nvPr/>
        </p:nvGrpSpPr>
        <p:grpSpPr>
          <a:xfrm>
            <a:off x="4278545" y="1012005"/>
            <a:ext cx="1159870" cy="1254453"/>
            <a:chOff x="4837211" y="720308"/>
            <a:chExt cx="1537881" cy="191323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720308"/>
              <a:ext cx="1524003" cy="152400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1095663"/>
              <a:ext cx="1537881" cy="1537881"/>
            </a:xfrm>
            <a:prstGeom prst="rect">
              <a:avLst/>
            </a:prstGeom>
          </p:spPr>
        </p:pic>
      </p:grpSp>
      <p:sp>
        <p:nvSpPr>
          <p:cNvPr id="31" name="Elipse 30"/>
          <p:cNvSpPr/>
          <p:nvPr/>
        </p:nvSpPr>
        <p:spPr>
          <a:xfrm>
            <a:off x="9107082" y="2405558"/>
            <a:ext cx="2160000" cy="216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/>
          <p:cNvSpPr/>
          <p:nvPr/>
        </p:nvSpPr>
        <p:spPr>
          <a:xfrm>
            <a:off x="9467082" y="2719651"/>
            <a:ext cx="1440000" cy="14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NÚCLEO</a:t>
            </a:r>
            <a:endParaRPr lang="es-ES" dirty="0"/>
          </a:p>
        </p:txBody>
      </p:sp>
      <p:cxnSp>
        <p:nvCxnSpPr>
          <p:cNvPr id="36" name="Conector recto de flecha 35"/>
          <p:cNvCxnSpPr/>
          <p:nvPr/>
        </p:nvCxnSpPr>
        <p:spPr>
          <a:xfrm>
            <a:off x="7518400" y="2765299"/>
            <a:ext cx="2105891" cy="21411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 flipV="1">
            <a:off x="7199088" y="4789843"/>
            <a:ext cx="2332839" cy="5133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4017169" y="3370051"/>
            <a:ext cx="2086543" cy="728928"/>
            <a:chOff x="4017169" y="3370051"/>
            <a:chExt cx="2086543" cy="728928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141" y="3370051"/>
              <a:ext cx="720000" cy="720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169" y="3378979"/>
              <a:ext cx="720000" cy="720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12" y="3378979"/>
              <a:ext cx="720000" cy="720000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021279" y="5597863"/>
            <a:ext cx="2969208" cy="846481"/>
            <a:chOff x="4021279" y="5597863"/>
            <a:chExt cx="2969208" cy="846481"/>
          </a:xfrm>
        </p:grpSpPr>
        <p:grpSp>
          <p:nvGrpSpPr>
            <p:cNvPr id="57" name="Grupo 56"/>
            <p:cNvGrpSpPr/>
            <p:nvPr/>
          </p:nvGrpSpPr>
          <p:grpSpPr>
            <a:xfrm>
              <a:off x="4021279" y="5597863"/>
              <a:ext cx="2969208" cy="846481"/>
              <a:chOff x="3782440" y="5597863"/>
              <a:chExt cx="2969208" cy="846481"/>
            </a:xfrm>
          </p:grpSpPr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87" b="16447"/>
              <a:stretch/>
            </p:blipFill>
            <p:spPr>
              <a:xfrm>
                <a:off x="4155043" y="5742448"/>
                <a:ext cx="1273098" cy="701896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2440" y="5597863"/>
                <a:ext cx="821393" cy="82139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4840" y="5742448"/>
                <a:ext cx="676808" cy="676808"/>
              </a:xfrm>
              <a:prstGeom prst="rect">
                <a:avLst/>
              </a:prstGeom>
            </p:spPr>
          </p:pic>
        </p:grp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0402" y="5727788"/>
              <a:ext cx="706127" cy="706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90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 build="p"/>
      <p:bldP spid="4" grpId="0"/>
      <p:bldP spid="6" grpId="0" animBg="1"/>
      <p:bldP spid="8" grpId="0" build="allAtOnce"/>
      <p:bldP spid="9" grpId="0" build="allAtOnce"/>
      <p:bldP spid="31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25" y="3090786"/>
            <a:ext cx="3035763" cy="674587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MUNICIPIOS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23268" y="3721530"/>
            <a:ext cx="340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/>
              <a:t>Localidad o grupos de localidades que tienen un </a:t>
            </a:r>
            <a:r>
              <a:rPr lang="es-ES" sz="2400" b="1" i="1" u="sng" dirty="0" smtClean="0"/>
              <a:t>Ayuntamiento</a:t>
            </a:r>
            <a:endParaRPr lang="es-ES" u="sng" dirty="0"/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695169" y="633608"/>
            <a:ext cx="1127952" cy="452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ESCUDO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648989" y="1713653"/>
            <a:ext cx="1477145" cy="2682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LA BANDERA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28706" y="1104270"/>
            <a:ext cx="3837249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sz="2200" i="1" dirty="0" smtClean="0">
                <a:solidFill>
                  <a:schemeClr val="accent6">
                    <a:lumMod val="50000"/>
                  </a:schemeClr>
                </a:solidFill>
              </a:rPr>
              <a:t>SÍMBOLOS  DEL  MUNICIPIO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70" y="420297"/>
            <a:ext cx="762001" cy="7620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88" y="1432993"/>
            <a:ext cx="765630" cy="765630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29280" y="4186333"/>
            <a:ext cx="4339219" cy="551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200" i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sz="2200" i="1" dirty="0" smtClean="0">
                <a:solidFill>
                  <a:schemeClr val="accent6">
                    <a:lumMod val="50000"/>
                  </a:schemeClr>
                </a:solidFill>
              </a:rPr>
              <a:t>- LOS MUNICIPIOS SON DIFERENTES EN 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200" dirty="0" smtClean="0"/>
          </a:p>
          <a:p>
            <a:pPr lvl="2"/>
            <a:endParaRPr lang="es-ES" sz="2200" dirty="0"/>
          </a:p>
        </p:txBody>
      </p:sp>
      <p:sp>
        <p:nvSpPr>
          <p:cNvPr id="19" name="Abrir llave 18"/>
          <p:cNvSpPr/>
          <p:nvPr/>
        </p:nvSpPr>
        <p:spPr>
          <a:xfrm>
            <a:off x="7956988" y="3356980"/>
            <a:ext cx="299765" cy="2114350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157800" y="3436864"/>
            <a:ext cx="1858694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TERRITORIO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100710" y="4264778"/>
            <a:ext cx="2502851" cy="332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 NÚMEROS DE PERSONAS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100710" y="5076531"/>
            <a:ext cx="3540618" cy="37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NÚMEROS DE BARRIOS (</a:t>
            </a:r>
            <a:r>
              <a:rPr lang="es-ES" sz="1700" i="1" u="sng" dirty="0" smtClean="0">
                <a:solidFill>
                  <a:schemeClr val="accent6">
                    <a:lumMod val="50000"/>
                  </a:schemeClr>
                </a:solidFill>
              </a:rPr>
              <a:t>DISTRITOS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532" y="4851278"/>
            <a:ext cx="720000" cy="72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912" y="4017844"/>
            <a:ext cx="720000" cy="72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536" y="3220744"/>
            <a:ext cx="720000" cy="72000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Abrir llave 28"/>
          <p:cNvSpPr/>
          <p:nvPr/>
        </p:nvSpPr>
        <p:spPr>
          <a:xfrm>
            <a:off x="7391606" y="478233"/>
            <a:ext cx="285091" cy="1648143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06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0" grpId="0"/>
      <p:bldP spid="11" grpId="0"/>
      <p:bldP spid="12" grpId="0"/>
      <p:bldP spid="18" grpId="0"/>
      <p:bldP spid="19" grpId="0" animBg="1"/>
      <p:bldP spid="20" grpId="0"/>
      <p:bldP spid="21" grpId="0"/>
      <p:bldP spid="22" grpId="0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" y="3090786"/>
            <a:ext cx="3035763" cy="67458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AYUNTAMIENTO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-278272" y="3692317"/>
            <a:ext cx="3405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/>
              <a:t>GOBIERNO LOCAL</a:t>
            </a:r>
            <a:endParaRPr lang="es-ES" u="sng" dirty="0"/>
          </a:p>
        </p:txBody>
      </p:sp>
      <p:sp>
        <p:nvSpPr>
          <p:cNvPr id="6" name="Abrir llave 5"/>
          <p:cNvSpPr/>
          <p:nvPr/>
        </p:nvSpPr>
        <p:spPr>
          <a:xfrm>
            <a:off x="301463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16579" y="550895"/>
            <a:ext cx="4550636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s-ES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EL AYUNTAMIENTO ES UN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EDIFICI</a:t>
            </a:r>
            <a:r>
              <a:rPr lang="es-ES" sz="2000" b="1" i="1" u="sng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s-ES" b="1" i="1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2" y="905825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141" y="2648431"/>
            <a:ext cx="1318645" cy="1297072"/>
          </a:xfrm>
          <a:prstGeom prst="rect">
            <a:avLst/>
          </a:prstGeom>
        </p:spPr>
      </p:pic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43809" y="3081799"/>
            <a:ext cx="477969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2- EN EL AYUNTAMIENTO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TRABAJAN </a:t>
            </a:r>
            <a:endParaRPr lang="es-ES" sz="1400" b="1" u="sng"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772991" y="1981145"/>
            <a:ext cx="2655960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b="1" i="1" u="sng" dirty="0" smtClean="0">
                <a:solidFill>
                  <a:schemeClr val="accent6">
                    <a:lumMod val="50000"/>
                  </a:schemeClr>
                </a:solidFill>
              </a:rPr>
              <a:t>ALCALDESA O ALCALDE</a:t>
            </a:r>
            <a:endParaRPr lang="es-ES" sz="1700" b="1" u="sng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042144" y="3297621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700" b="1" i="1" u="sng" dirty="0" smtClean="0">
                <a:solidFill>
                  <a:schemeClr val="accent6">
                    <a:lumMod val="50000"/>
                  </a:schemeClr>
                </a:solidFill>
              </a:rPr>
              <a:t>REGIDORES</a:t>
            </a:r>
            <a:endParaRPr lang="es-ES" sz="1700" b="1" u="sng" dirty="0"/>
          </a:p>
        </p:txBody>
      </p:sp>
      <p:sp>
        <p:nvSpPr>
          <p:cNvPr id="31" name="Abrir llave 30"/>
          <p:cNvSpPr/>
          <p:nvPr/>
        </p:nvSpPr>
        <p:spPr>
          <a:xfrm flipH="1">
            <a:off x="8805537" y="2832312"/>
            <a:ext cx="165038" cy="1321670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105463" y="2271831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9" y="5397927"/>
            <a:ext cx="1006190" cy="100619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08" y="5371700"/>
            <a:ext cx="1033983" cy="103398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82" y="5339820"/>
            <a:ext cx="1116000" cy="1097742"/>
          </a:xfrm>
          <a:prstGeom prst="rect">
            <a:avLst/>
          </a:prstGeom>
        </p:spPr>
      </p:pic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829111" y="4801993"/>
            <a:ext cx="3899943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ESCOGE EN LAS ELECCIONES</a:t>
            </a:r>
            <a:endParaRPr lang="es-ES" sz="1700" dirty="0"/>
          </a:p>
        </p:txBody>
      </p:sp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302843" y="4856513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endParaRPr lang="es-ES" sz="1700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37006" y="4801993"/>
            <a:ext cx="1710470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3- EL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PUEBLO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12715" y="4826332"/>
            <a:ext cx="4540907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ALCALDE/SA Y REGIDORES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CADA 4 AÑOS</a:t>
            </a:r>
            <a:r>
              <a:rPr lang="es-ES" sz="1700" b="1" i="1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5609200" y="5901022"/>
            <a:ext cx="65557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gual que 9"/>
          <p:cNvSpPr/>
          <p:nvPr/>
        </p:nvSpPr>
        <p:spPr>
          <a:xfrm>
            <a:off x="7721177" y="5489717"/>
            <a:ext cx="565131" cy="914400"/>
          </a:xfrm>
          <a:prstGeom prst="mathEqual">
            <a:avLst>
              <a:gd name="adj1" fmla="val 7156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9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4" grpId="0"/>
      <p:bldP spid="27" grpId="0"/>
      <p:bldP spid="29" grpId="0"/>
      <p:bldP spid="30" grpId="0"/>
      <p:bldP spid="31" grpId="0" animBg="1"/>
      <p:bldP spid="38" grpId="0"/>
      <p:bldP spid="19" grpId="0"/>
      <p:bldP spid="20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96" y="317855"/>
            <a:ext cx="3683698" cy="674587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EL AYUNTAMIENTO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781656" y="1539804"/>
            <a:ext cx="252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GOBIERNO LOCAL</a:t>
            </a:r>
            <a:endParaRPr lang="es-E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12" y="2763971"/>
            <a:ext cx="2188037" cy="2152241"/>
          </a:xfrm>
          <a:prstGeom prst="rect">
            <a:avLst/>
          </a:prstGeom>
        </p:spPr>
      </p:pic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887783" y="2086109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LCALDE </a:t>
            </a: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O ALCALDESA</a:t>
            </a:r>
            <a:endParaRPr lang="es-ES" sz="1700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52108" y="3690520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REGIDORES</a:t>
            </a:r>
            <a:endParaRPr lang="es-ES" sz="1700" dirty="0"/>
          </a:p>
        </p:txBody>
      </p:sp>
      <p:sp>
        <p:nvSpPr>
          <p:cNvPr id="31" name="Abrir llave 30"/>
          <p:cNvSpPr/>
          <p:nvPr/>
        </p:nvSpPr>
        <p:spPr>
          <a:xfrm>
            <a:off x="1529168" y="3052188"/>
            <a:ext cx="284578" cy="1673866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988084" y="2416986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881034" y="1122681"/>
            <a:ext cx="437113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700" b="1" dirty="0" smtClean="0"/>
              <a:t>¿QUÉ DECISIONES SE TOMAN EN LOS </a:t>
            </a:r>
            <a:r>
              <a:rPr lang="es-ES" sz="1700" b="1" i="1" u="sng" dirty="0" smtClean="0"/>
              <a:t>PLENOS</a:t>
            </a:r>
            <a:r>
              <a:rPr lang="es-ES" sz="1700" b="1" dirty="0" smtClean="0"/>
              <a:t>?</a:t>
            </a:r>
            <a:endParaRPr lang="es-ES" b="1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159725" y="3675317"/>
            <a:ext cx="2297342" cy="562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 smtClean="0"/>
              <a:t>TOMAN DECISIONES EN LOS </a:t>
            </a:r>
            <a:r>
              <a:rPr lang="es-ES" sz="1700" b="1" i="1" u="sng" dirty="0" smtClean="0"/>
              <a:t>PLENOS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850430" y="1602557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 smtClean="0"/>
              <a:t>1-DAR PERMISOS DE OBRAS</a:t>
            </a:r>
            <a:r>
              <a:rPr lang="es-ES" sz="1700" dirty="0" smtClean="0"/>
              <a:t>.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6850430" y="3276273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 smtClean="0"/>
              <a:t>2-SERVICIOS MUNICIPALES.</a:t>
            </a:r>
            <a:endParaRPr lang="es-ES" i="1" dirty="0"/>
          </a:p>
        </p:txBody>
      </p:sp>
      <p:sp>
        <p:nvSpPr>
          <p:cNvPr id="23" name="Rectángulo 22"/>
          <p:cNvSpPr/>
          <p:nvPr/>
        </p:nvSpPr>
        <p:spPr>
          <a:xfrm>
            <a:off x="6905778" y="5421300"/>
            <a:ext cx="481177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700" i="1" dirty="0" smtClean="0"/>
              <a:t>3- ORGANIZAR ACTOS DEPORTIVOS Y CULTURALES.</a:t>
            </a:r>
            <a:endParaRPr lang="es-ES" i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89" y="2120830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99" y="2147724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14" y="2178777"/>
            <a:ext cx="720000" cy="720000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8148130" y="2463257"/>
            <a:ext cx="333647" cy="1398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61" y="3865151"/>
            <a:ext cx="720000" cy="72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60" y="3913178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03" y="3860671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1" y="5955262"/>
            <a:ext cx="709083" cy="709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29" y="5944345"/>
            <a:ext cx="720000" cy="72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0103" y="4026388"/>
            <a:ext cx="837796" cy="683408"/>
          </a:xfrm>
          <a:prstGeom prst="rect">
            <a:avLst/>
          </a:prstGeom>
        </p:spPr>
      </p:pic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944243" y="4670207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LIMPIEZA</a:t>
            </a:r>
            <a:endParaRPr lang="es-ES" sz="17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96396" y="4670207"/>
            <a:ext cx="101657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ESCUELAS</a:t>
            </a:r>
            <a:endParaRPr lang="es-ES" sz="17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954278" y="4653333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SALUD</a:t>
            </a:r>
            <a:endParaRPr lang="es-ES" sz="1700" dirty="0"/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730196" y="4613570"/>
            <a:ext cx="1225225" cy="2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400" i="1" dirty="0" smtClean="0">
                <a:solidFill>
                  <a:schemeClr val="accent6">
                    <a:lumMod val="50000"/>
                  </a:schemeClr>
                </a:solidFill>
              </a:rPr>
              <a:t>TRANSPORTES</a:t>
            </a:r>
            <a:endParaRPr lang="es-ES" sz="1400" dirty="0"/>
          </a:p>
        </p:txBody>
      </p:sp>
      <p:sp>
        <p:nvSpPr>
          <p:cNvPr id="33" name="Abrir llave 32"/>
          <p:cNvSpPr/>
          <p:nvPr/>
        </p:nvSpPr>
        <p:spPr>
          <a:xfrm>
            <a:off x="6545636" y="1149584"/>
            <a:ext cx="418461" cy="5559688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7806" y="3839539"/>
            <a:ext cx="748208" cy="748208"/>
          </a:xfrm>
          <a:prstGeom prst="rect">
            <a:avLst/>
          </a:prstGeom>
        </p:spPr>
      </p:pic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0966621" y="4613048"/>
            <a:ext cx="1109103" cy="2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400" i="1" dirty="0" smtClean="0">
                <a:solidFill>
                  <a:schemeClr val="accent6">
                    <a:lumMod val="50000"/>
                  </a:schemeClr>
                </a:solidFill>
              </a:rPr>
              <a:t>BIBLIOTECA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7512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 animBg="1"/>
      <p:bldP spid="7" grpId="0"/>
      <p:bldP spid="20" grpId="0"/>
      <p:bldP spid="21" grpId="0"/>
      <p:bldP spid="22" grpId="0"/>
      <p:bldP spid="23" grpId="0"/>
      <p:bldP spid="15" grpId="0" animBg="1"/>
      <p:bldP spid="26" grpId="0"/>
      <p:bldP spid="27" grpId="0"/>
      <p:bldP spid="28" grpId="0"/>
      <p:bldP spid="32" grpId="0"/>
      <p:bldP spid="33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" y="3090786"/>
            <a:ext cx="3035763" cy="674587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SERVICIOS MUNICIPALES</a:t>
            </a:r>
            <a:endParaRPr lang="es-E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08288" y="5208697"/>
            <a:ext cx="8901428" cy="357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LOS CIUDADANOS PAGAN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IMPUESTOS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 AL AYUNTAMIENTO PARA TENER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SERVICIOS MUNICIPALES</a:t>
            </a:r>
            <a:endParaRPr lang="es-ES" sz="22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s-ES" sz="2400" dirty="0" smtClean="0"/>
          </a:p>
          <a:p>
            <a:pPr lvl="2"/>
            <a:endParaRPr lang="es-ES" sz="1800"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406690" y="438871"/>
            <a:ext cx="6448303" cy="47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TIPOS DE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SERVICIOS MUNICIPALES</a:t>
            </a:r>
            <a:r>
              <a:rPr lang="es-ES" sz="2000" b="1" i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400" b="1" u="sng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519596" y="1075697"/>
            <a:ext cx="1237141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A)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SALUD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90" y="5705028"/>
            <a:ext cx="959783" cy="959783"/>
          </a:xfrm>
          <a:prstGeom prst="rect">
            <a:avLst/>
          </a:prstGeom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517207" y="1874542"/>
            <a:ext cx="3391413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B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EDUCACIÓN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DEPORTE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353142" y="4132131"/>
            <a:ext cx="4903734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C)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TRANSPORTE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Y 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SEGURIDAD CIUDADANA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405222" y="2974954"/>
            <a:ext cx="5064950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D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) RED DE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AGUAS</a:t>
            </a:r>
            <a:r>
              <a:rPr lang="es-ES" sz="2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i="1" dirty="0">
                <a:solidFill>
                  <a:schemeClr val="accent6">
                    <a:lumMod val="50000"/>
                  </a:schemeClr>
                </a:solidFill>
              </a:rPr>
              <a:t>E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i="1" u="sng" dirty="0" smtClean="0">
                <a:solidFill>
                  <a:schemeClr val="accent6">
                    <a:lumMod val="50000"/>
                  </a:schemeClr>
                </a:solidFill>
              </a:rPr>
              <a:t>ILUMINACIÓN</a:t>
            </a:r>
            <a:r>
              <a:rPr lang="es-ES" sz="2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b="1" u="sng" dirty="0"/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352" y="975812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14" y="1806470"/>
            <a:ext cx="540000" cy="54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208" y="1799655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630" y="2974954"/>
            <a:ext cx="540000" cy="54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67" y="2892601"/>
            <a:ext cx="540000" cy="540000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3630" y="4061827"/>
            <a:ext cx="648000" cy="5285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331" y="3978928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926" y="5606099"/>
            <a:ext cx="1004188" cy="1004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06633" y="1641464"/>
            <a:ext cx="748208" cy="7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/>
      <p:bldP spid="27" grpId="0"/>
      <p:bldP spid="19" grpId="0"/>
      <p:bldP spid="25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203</Words>
  <Application>Microsoft Office PowerPoint</Application>
  <PresentationFormat>Panorámica</PresentationFormat>
  <Paragraphs>63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LOS  MUNICIPIOS</vt:lpstr>
      <vt:lpstr>LOCALIDADES</vt:lpstr>
      <vt:lpstr>LOCALIDADES</vt:lpstr>
      <vt:lpstr>MUNICIPIOS</vt:lpstr>
      <vt:lpstr>AYUNTAMIENTO</vt:lpstr>
      <vt:lpstr>EL AYUNTAMIENTO</vt:lpstr>
      <vt:lpstr>SERVICIOS MUNICIPALES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localitats</dc:title>
  <dc:creator>Sonia Jimenez</dc:creator>
  <cp:lastModifiedBy>FRANCISCO JAVIER VACA ROMAN</cp:lastModifiedBy>
  <cp:revision>77</cp:revision>
  <dcterms:created xsi:type="dcterms:W3CDTF">2019-02-07T10:24:17Z</dcterms:created>
  <dcterms:modified xsi:type="dcterms:W3CDTF">2019-12-02T09:51:13Z</dcterms:modified>
</cp:coreProperties>
</file>