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9" r:id="rId1"/>
  </p:sldMasterIdLst>
  <p:sldIdLst>
    <p:sldId id="270" r:id="rId2"/>
    <p:sldId id="256" r:id="rId3"/>
    <p:sldId id="263" r:id="rId4"/>
    <p:sldId id="269" r:id="rId5"/>
    <p:sldId id="264" r:id="rId6"/>
    <p:sldId id="266" r:id="rId7"/>
    <p:sldId id="267" r:id="rId8"/>
    <p:sldId id="26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5945uCW9UBu6wGv2OGKtSg==" hashData="pgi64U6E/ciOR6LHNP50sxh3HG3QanEF99MSoaTXP4UB5EmZTasums8AKxmxtq1jEyFN8nIg2lHqA7Ah6unPx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3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2/18/2026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464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2/18/2026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893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2/18/2026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65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496" y="6347012"/>
            <a:ext cx="1135671" cy="26376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43943" y="90755"/>
            <a:ext cx="895431" cy="500915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1693815" y="1241318"/>
            <a:ext cx="8804910" cy="3542665"/>
          </a:xfrm>
          <a:custGeom>
            <a:avLst/>
            <a:gdLst/>
            <a:ahLst/>
            <a:cxnLst/>
            <a:rect l="l" t="t" r="r" b="b"/>
            <a:pathLst>
              <a:path w="8804910" h="3542665">
                <a:moveTo>
                  <a:pt x="8213963" y="3542334"/>
                </a:moveTo>
                <a:lnTo>
                  <a:pt x="590400" y="3542334"/>
                </a:lnTo>
                <a:lnTo>
                  <a:pt x="541978" y="3540377"/>
                </a:lnTo>
                <a:lnTo>
                  <a:pt x="494634" y="3534607"/>
                </a:lnTo>
                <a:lnTo>
                  <a:pt x="448520" y="3525176"/>
                </a:lnTo>
                <a:lnTo>
                  <a:pt x="403788" y="3512235"/>
                </a:lnTo>
                <a:lnTo>
                  <a:pt x="360590" y="3495938"/>
                </a:lnTo>
                <a:lnTo>
                  <a:pt x="319077" y="3476435"/>
                </a:lnTo>
                <a:lnTo>
                  <a:pt x="279402" y="3453879"/>
                </a:lnTo>
                <a:lnTo>
                  <a:pt x="241717" y="3428421"/>
                </a:lnTo>
                <a:lnTo>
                  <a:pt x="206174" y="3400214"/>
                </a:lnTo>
                <a:lnTo>
                  <a:pt x="172924" y="3369410"/>
                </a:lnTo>
                <a:lnTo>
                  <a:pt x="142120" y="3336160"/>
                </a:lnTo>
                <a:lnTo>
                  <a:pt x="113913" y="3300617"/>
                </a:lnTo>
                <a:lnTo>
                  <a:pt x="88455" y="3262932"/>
                </a:lnTo>
                <a:lnTo>
                  <a:pt x="65899" y="3223257"/>
                </a:lnTo>
                <a:lnTo>
                  <a:pt x="46396" y="3181744"/>
                </a:lnTo>
                <a:lnTo>
                  <a:pt x="30099" y="3138546"/>
                </a:lnTo>
                <a:lnTo>
                  <a:pt x="17158" y="3093814"/>
                </a:lnTo>
                <a:lnTo>
                  <a:pt x="7727" y="3047700"/>
                </a:lnTo>
                <a:lnTo>
                  <a:pt x="1957" y="3000356"/>
                </a:lnTo>
                <a:lnTo>
                  <a:pt x="0" y="2951933"/>
                </a:lnTo>
                <a:lnTo>
                  <a:pt x="0" y="590400"/>
                </a:lnTo>
                <a:lnTo>
                  <a:pt x="1957" y="541978"/>
                </a:lnTo>
                <a:lnTo>
                  <a:pt x="7727" y="494634"/>
                </a:lnTo>
                <a:lnTo>
                  <a:pt x="17158" y="448520"/>
                </a:lnTo>
                <a:lnTo>
                  <a:pt x="30099" y="403788"/>
                </a:lnTo>
                <a:lnTo>
                  <a:pt x="46396" y="360590"/>
                </a:lnTo>
                <a:lnTo>
                  <a:pt x="65899" y="319077"/>
                </a:lnTo>
                <a:lnTo>
                  <a:pt x="88455" y="279402"/>
                </a:lnTo>
                <a:lnTo>
                  <a:pt x="113913" y="241717"/>
                </a:lnTo>
                <a:lnTo>
                  <a:pt x="142120" y="206174"/>
                </a:lnTo>
                <a:lnTo>
                  <a:pt x="172924" y="172924"/>
                </a:lnTo>
                <a:lnTo>
                  <a:pt x="206174" y="142120"/>
                </a:lnTo>
                <a:lnTo>
                  <a:pt x="241717" y="113913"/>
                </a:lnTo>
                <a:lnTo>
                  <a:pt x="279402" y="88455"/>
                </a:lnTo>
                <a:lnTo>
                  <a:pt x="319077" y="65899"/>
                </a:lnTo>
                <a:lnTo>
                  <a:pt x="360590" y="46396"/>
                </a:lnTo>
                <a:lnTo>
                  <a:pt x="403788" y="30099"/>
                </a:lnTo>
                <a:lnTo>
                  <a:pt x="448520" y="17158"/>
                </a:lnTo>
                <a:lnTo>
                  <a:pt x="494634" y="7727"/>
                </a:lnTo>
                <a:lnTo>
                  <a:pt x="541978" y="1957"/>
                </a:lnTo>
                <a:lnTo>
                  <a:pt x="590400" y="0"/>
                </a:lnTo>
                <a:lnTo>
                  <a:pt x="8213963" y="0"/>
                </a:lnTo>
                <a:lnTo>
                  <a:pt x="8265875" y="2285"/>
                </a:lnTo>
                <a:lnTo>
                  <a:pt x="8317040" y="9065"/>
                </a:lnTo>
                <a:lnTo>
                  <a:pt x="8367186" y="20227"/>
                </a:lnTo>
                <a:lnTo>
                  <a:pt x="8416041" y="35659"/>
                </a:lnTo>
                <a:lnTo>
                  <a:pt x="8463334" y="55248"/>
                </a:lnTo>
                <a:lnTo>
                  <a:pt x="8508792" y="78882"/>
                </a:lnTo>
                <a:lnTo>
                  <a:pt x="8552144" y="106448"/>
                </a:lnTo>
                <a:lnTo>
                  <a:pt x="8593117" y="137833"/>
                </a:lnTo>
                <a:lnTo>
                  <a:pt x="8631440" y="172924"/>
                </a:lnTo>
                <a:lnTo>
                  <a:pt x="8666531" y="211247"/>
                </a:lnTo>
                <a:lnTo>
                  <a:pt x="8697916" y="252220"/>
                </a:lnTo>
                <a:lnTo>
                  <a:pt x="8725482" y="295572"/>
                </a:lnTo>
                <a:lnTo>
                  <a:pt x="8749116" y="341030"/>
                </a:lnTo>
                <a:lnTo>
                  <a:pt x="8768705" y="388322"/>
                </a:lnTo>
                <a:lnTo>
                  <a:pt x="8784137" y="437178"/>
                </a:lnTo>
                <a:lnTo>
                  <a:pt x="8795299" y="487324"/>
                </a:lnTo>
                <a:lnTo>
                  <a:pt x="8802079" y="538489"/>
                </a:lnTo>
                <a:lnTo>
                  <a:pt x="8804364" y="590400"/>
                </a:lnTo>
                <a:lnTo>
                  <a:pt x="8804364" y="2951933"/>
                </a:lnTo>
                <a:lnTo>
                  <a:pt x="8802407" y="3000356"/>
                </a:lnTo>
                <a:lnTo>
                  <a:pt x="8796637" y="3047700"/>
                </a:lnTo>
                <a:lnTo>
                  <a:pt x="8787206" y="3093814"/>
                </a:lnTo>
                <a:lnTo>
                  <a:pt x="8774265" y="3138546"/>
                </a:lnTo>
                <a:lnTo>
                  <a:pt x="8757968" y="3181744"/>
                </a:lnTo>
                <a:lnTo>
                  <a:pt x="8738465" y="3223257"/>
                </a:lnTo>
                <a:lnTo>
                  <a:pt x="8715909" y="3262932"/>
                </a:lnTo>
                <a:lnTo>
                  <a:pt x="8690451" y="3300617"/>
                </a:lnTo>
                <a:lnTo>
                  <a:pt x="8662244" y="3336160"/>
                </a:lnTo>
                <a:lnTo>
                  <a:pt x="8631440" y="3369410"/>
                </a:lnTo>
                <a:lnTo>
                  <a:pt x="8598190" y="3400214"/>
                </a:lnTo>
                <a:lnTo>
                  <a:pt x="8562647" y="3428421"/>
                </a:lnTo>
                <a:lnTo>
                  <a:pt x="8524962" y="3453879"/>
                </a:lnTo>
                <a:lnTo>
                  <a:pt x="8485287" y="3476435"/>
                </a:lnTo>
                <a:lnTo>
                  <a:pt x="8443774" y="3495938"/>
                </a:lnTo>
                <a:lnTo>
                  <a:pt x="8400576" y="3512235"/>
                </a:lnTo>
                <a:lnTo>
                  <a:pt x="8355844" y="3525176"/>
                </a:lnTo>
                <a:lnTo>
                  <a:pt x="8309730" y="3534607"/>
                </a:lnTo>
                <a:lnTo>
                  <a:pt x="8262386" y="3540377"/>
                </a:lnTo>
                <a:lnTo>
                  <a:pt x="8213963" y="3542334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693815" y="1241318"/>
            <a:ext cx="8804910" cy="3542665"/>
          </a:xfrm>
          <a:custGeom>
            <a:avLst/>
            <a:gdLst/>
            <a:ahLst/>
            <a:cxnLst/>
            <a:rect l="l" t="t" r="r" b="b"/>
            <a:pathLst>
              <a:path w="8804910" h="3542665">
                <a:moveTo>
                  <a:pt x="0" y="590400"/>
                </a:moveTo>
                <a:lnTo>
                  <a:pt x="1957" y="541978"/>
                </a:lnTo>
                <a:lnTo>
                  <a:pt x="7727" y="494634"/>
                </a:lnTo>
                <a:lnTo>
                  <a:pt x="17158" y="448520"/>
                </a:lnTo>
                <a:lnTo>
                  <a:pt x="30099" y="403788"/>
                </a:lnTo>
                <a:lnTo>
                  <a:pt x="46396" y="360590"/>
                </a:lnTo>
                <a:lnTo>
                  <a:pt x="65899" y="319077"/>
                </a:lnTo>
                <a:lnTo>
                  <a:pt x="88455" y="279402"/>
                </a:lnTo>
                <a:lnTo>
                  <a:pt x="113913" y="241717"/>
                </a:lnTo>
                <a:lnTo>
                  <a:pt x="142120" y="206174"/>
                </a:lnTo>
                <a:lnTo>
                  <a:pt x="172924" y="172924"/>
                </a:lnTo>
                <a:lnTo>
                  <a:pt x="206174" y="142120"/>
                </a:lnTo>
                <a:lnTo>
                  <a:pt x="241717" y="113913"/>
                </a:lnTo>
                <a:lnTo>
                  <a:pt x="279402" y="88455"/>
                </a:lnTo>
                <a:lnTo>
                  <a:pt x="319077" y="65899"/>
                </a:lnTo>
                <a:lnTo>
                  <a:pt x="360590" y="46396"/>
                </a:lnTo>
                <a:lnTo>
                  <a:pt x="403788" y="30099"/>
                </a:lnTo>
                <a:lnTo>
                  <a:pt x="448520" y="17158"/>
                </a:lnTo>
                <a:lnTo>
                  <a:pt x="494634" y="7727"/>
                </a:lnTo>
                <a:lnTo>
                  <a:pt x="541978" y="1957"/>
                </a:lnTo>
                <a:lnTo>
                  <a:pt x="590400" y="0"/>
                </a:lnTo>
                <a:lnTo>
                  <a:pt x="8213963" y="0"/>
                </a:lnTo>
                <a:lnTo>
                  <a:pt x="8265875" y="2285"/>
                </a:lnTo>
                <a:lnTo>
                  <a:pt x="8317040" y="9065"/>
                </a:lnTo>
                <a:lnTo>
                  <a:pt x="8367186" y="20227"/>
                </a:lnTo>
                <a:lnTo>
                  <a:pt x="8416041" y="35659"/>
                </a:lnTo>
                <a:lnTo>
                  <a:pt x="8463334" y="55248"/>
                </a:lnTo>
                <a:lnTo>
                  <a:pt x="8508792" y="78882"/>
                </a:lnTo>
                <a:lnTo>
                  <a:pt x="8552144" y="106448"/>
                </a:lnTo>
                <a:lnTo>
                  <a:pt x="8593117" y="137833"/>
                </a:lnTo>
                <a:lnTo>
                  <a:pt x="8631440" y="172924"/>
                </a:lnTo>
                <a:lnTo>
                  <a:pt x="8666532" y="211247"/>
                </a:lnTo>
                <a:lnTo>
                  <a:pt x="8697916" y="252220"/>
                </a:lnTo>
                <a:lnTo>
                  <a:pt x="8725482" y="295572"/>
                </a:lnTo>
                <a:lnTo>
                  <a:pt x="8749116" y="341030"/>
                </a:lnTo>
                <a:lnTo>
                  <a:pt x="8768705" y="388322"/>
                </a:lnTo>
                <a:lnTo>
                  <a:pt x="8784137" y="437178"/>
                </a:lnTo>
                <a:lnTo>
                  <a:pt x="8795299" y="487324"/>
                </a:lnTo>
                <a:lnTo>
                  <a:pt x="8802079" y="538489"/>
                </a:lnTo>
                <a:lnTo>
                  <a:pt x="8804364" y="590400"/>
                </a:lnTo>
                <a:lnTo>
                  <a:pt x="8804364" y="2951933"/>
                </a:lnTo>
                <a:lnTo>
                  <a:pt x="8802407" y="3000356"/>
                </a:lnTo>
                <a:lnTo>
                  <a:pt x="8796637" y="3047700"/>
                </a:lnTo>
                <a:lnTo>
                  <a:pt x="8787206" y="3093814"/>
                </a:lnTo>
                <a:lnTo>
                  <a:pt x="8774265" y="3138546"/>
                </a:lnTo>
                <a:lnTo>
                  <a:pt x="8757968" y="3181744"/>
                </a:lnTo>
                <a:lnTo>
                  <a:pt x="8738465" y="3223257"/>
                </a:lnTo>
                <a:lnTo>
                  <a:pt x="8715909" y="3262932"/>
                </a:lnTo>
                <a:lnTo>
                  <a:pt x="8690451" y="3300617"/>
                </a:lnTo>
                <a:lnTo>
                  <a:pt x="8662244" y="3336160"/>
                </a:lnTo>
                <a:lnTo>
                  <a:pt x="8631440" y="3369410"/>
                </a:lnTo>
                <a:lnTo>
                  <a:pt x="8598190" y="3400214"/>
                </a:lnTo>
                <a:lnTo>
                  <a:pt x="8562647" y="3428421"/>
                </a:lnTo>
                <a:lnTo>
                  <a:pt x="8524962" y="3453879"/>
                </a:lnTo>
                <a:lnTo>
                  <a:pt x="8485287" y="3476435"/>
                </a:lnTo>
                <a:lnTo>
                  <a:pt x="8443774" y="3495938"/>
                </a:lnTo>
                <a:lnTo>
                  <a:pt x="8400576" y="3512235"/>
                </a:lnTo>
                <a:lnTo>
                  <a:pt x="8355844" y="3525176"/>
                </a:lnTo>
                <a:lnTo>
                  <a:pt x="8309730" y="3534607"/>
                </a:lnTo>
                <a:lnTo>
                  <a:pt x="8262386" y="3540377"/>
                </a:lnTo>
                <a:lnTo>
                  <a:pt x="8213963" y="3542334"/>
                </a:lnTo>
                <a:lnTo>
                  <a:pt x="590400" y="3542334"/>
                </a:lnTo>
                <a:lnTo>
                  <a:pt x="541978" y="3540377"/>
                </a:lnTo>
                <a:lnTo>
                  <a:pt x="494634" y="3534607"/>
                </a:lnTo>
                <a:lnTo>
                  <a:pt x="448520" y="3525176"/>
                </a:lnTo>
                <a:lnTo>
                  <a:pt x="403788" y="3512235"/>
                </a:lnTo>
                <a:lnTo>
                  <a:pt x="360590" y="3495938"/>
                </a:lnTo>
                <a:lnTo>
                  <a:pt x="319077" y="3476435"/>
                </a:lnTo>
                <a:lnTo>
                  <a:pt x="279402" y="3453879"/>
                </a:lnTo>
                <a:lnTo>
                  <a:pt x="241717" y="3428421"/>
                </a:lnTo>
                <a:lnTo>
                  <a:pt x="206174" y="3400214"/>
                </a:lnTo>
                <a:lnTo>
                  <a:pt x="172924" y="3369410"/>
                </a:lnTo>
                <a:lnTo>
                  <a:pt x="142120" y="3336160"/>
                </a:lnTo>
                <a:lnTo>
                  <a:pt x="113913" y="3300617"/>
                </a:lnTo>
                <a:lnTo>
                  <a:pt x="88455" y="3262932"/>
                </a:lnTo>
                <a:lnTo>
                  <a:pt x="65899" y="3223257"/>
                </a:lnTo>
                <a:lnTo>
                  <a:pt x="46396" y="3181744"/>
                </a:lnTo>
                <a:lnTo>
                  <a:pt x="30099" y="3138546"/>
                </a:lnTo>
                <a:lnTo>
                  <a:pt x="17158" y="3093814"/>
                </a:lnTo>
                <a:lnTo>
                  <a:pt x="7727" y="3047700"/>
                </a:lnTo>
                <a:lnTo>
                  <a:pt x="1957" y="3000356"/>
                </a:lnTo>
                <a:lnTo>
                  <a:pt x="0" y="2951933"/>
                </a:lnTo>
                <a:lnTo>
                  <a:pt x="0" y="590400"/>
                </a:lnTo>
                <a:close/>
              </a:path>
            </a:pathLst>
          </a:custGeom>
          <a:ln w="12699">
            <a:solidFill>
              <a:srgbClr val="4271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1" u="heavy">
                <a:solidFill>
                  <a:srgbClr val="37552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341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2/18/2026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18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2/18/2026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771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2/18/2026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1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2/18/2026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935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2/18/2026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50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2/18/2026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2/18/2026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1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2/18/2026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305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2/18/2026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532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1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6.png"/><Relationship Id="rId12" Type="http://schemas.openxmlformats.org/officeDocument/2006/relationships/image" Target="../media/image5.png"/><Relationship Id="rId2" Type="http://schemas.openxmlformats.org/officeDocument/2006/relationships/image" Target="../media/image37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11.png"/><Relationship Id="rId5" Type="http://schemas.openxmlformats.org/officeDocument/2006/relationships/image" Target="../media/image42.png"/><Relationship Id="rId15" Type="http://schemas.openxmlformats.org/officeDocument/2006/relationships/image" Target="../media/image32.png"/><Relationship Id="rId10" Type="http://schemas.openxmlformats.org/officeDocument/2006/relationships/image" Target="../media/image48.png"/><Relationship Id="rId4" Type="http://schemas.openxmlformats.org/officeDocument/2006/relationships/image" Target="../media/image41.png"/><Relationship Id="rId9" Type="http://schemas.openxmlformats.org/officeDocument/2006/relationships/image" Target="../media/image47.pn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0016" y="2181617"/>
            <a:ext cx="67970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4800" b="0" u="none" spc="-10" dirty="0">
                <a:solidFill>
                  <a:srgbClr val="FFFFFF"/>
                </a:solidFill>
                <a:latin typeface="Arial"/>
                <a:cs typeface="Arial"/>
              </a:rPr>
              <a:t>MEDI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4" name="Cuadro de texto 273">
            <a:extLst>
              <a:ext uri="{FF2B5EF4-FFF2-40B4-BE49-F238E27FC236}">
                <a16:creationId xmlns:a16="http://schemas.microsoft.com/office/drawing/2014/main" id="{011DD49D-10BE-4E7E-A351-E625E399EF04}"/>
              </a:ext>
            </a:extLst>
          </p:cNvPr>
          <p:cNvSpPr txBox="1"/>
          <p:nvPr/>
        </p:nvSpPr>
        <p:spPr>
          <a:xfrm>
            <a:off x="2940523" y="5943600"/>
            <a:ext cx="6296025" cy="4095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a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 pictogrames:</a:t>
            </a:r>
            <a:r>
              <a:rPr lang="ca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Sergio </a:t>
            </a:r>
            <a:r>
              <a:rPr lang="ca-ES" sz="10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Palao</a:t>
            </a:r>
            <a:r>
              <a:rPr lang="ca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a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Procedència:</a:t>
            </a:r>
            <a:r>
              <a:rPr lang="ca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ARASAAC (http://arasaac.org) </a:t>
            </a:r>
            <a:r>
              <a:rPr lang="ca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Llicencia:</a:t>
            </a:r>
            <a:r>
              <a:rPr lang="ca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CC (BY-NC-SA)</a:t>
            </a:r>
            <a:endParaRPr lang="ca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ca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Propietat:</a:t>
            </a:r>
            <a:r>
              <a:rPr lang="ca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Govern d’Aragó </a:t>
            </a:r>
            <a:r>
              <a:rPr lang="ca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Editat</a:t>
            </a:r>
            <a:r>
              <a:rPr lang="ca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Fund</a:t>
            </a:r>
            <a:r>
              <a:rPr lang="ca-ES" sz="1000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ació</a:t>
            </a:r>
            <a:r>
              <a:rPr lang="ca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ADIMIR.</a:t>
            </a:r>
            <a:endParaRPr lang="ca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D0D0557D-1E57-EFDF-A800-77DC62C38DF6}"/>
              </a:ext>
            </a:extLst>
          </p:cNvPr>
          <p:cNvSpPr txBox="1">
            <a:spLocks/>
          </p:cNvSpPr>
          <p:nvPr/>
        </p:nvSpPr>
        <p:spPr>
          <a:xfrm>
            <a:off x="2697480" y="3040625"/>
            <a:ext cx="6797040" cy="67762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1" u="heavy" kern="1200">
                <a:solidFill>
                  <a:srgbClr val="375523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sz="4800" b="0" i="0" u="none" dirty="0">
                <a:solidFill>
                  <a:srgbClr val="FFFF00"/>
                </a:solidFill>
              </a:rPr>
              <a:t>LOS PUEBLOS Y CIUDADES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0F03B7-7BBE-43FD-8683-FB2431A43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074" y="1851366"/>
            <a:ext cx="10413504" cy="989111"/>
          </a:xfrm>
        </p:spPr>
        <p:txBody>
          <a:bodyPr>
            <a:normAutofit/>
          </a:bodyPr>
          <a:lstStyle/>
          <a:p>
            <a:r>
              <a:rPr dirty="0"/>
              <a:t>LOS PUEBLOS Y LAS CIUDADES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872" y="3691146"/>
            <a:ext cx="2566027" cy="2566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178" y="3691146"/>
            <a:ext cx="2566027" cy="2566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095E9D9-6FED-5125-2DFD-7C5AC4E31C02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30"/>
          <a:stretch/>
        </p:blipFill>
        <p:spPr bwMode="auto">
          <a:xfrm>
            <a:off x="11012581" y="149953"/>
            <a:ext cx="909994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004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E200CE-3B73-484B-88DE-4CA1CC0F8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5" y="2765299"/>
            <a:ext cx="3733800" cy="1325563"/>
          </a:xfrm>
        </p:spPr>
        <p:txBody>
          <a:bodyPr/>
          <a:lstStyle/>
          <a:p>
            <a:r>
              <a:rPr dirty="0"/>
              <a:t>POBLACIONES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5335" y="390648"/>
            <a:ext cx="1896602" cy="491392"/>
          </a:xfrm>
        </p:spPr>
        <p:txBody>
          <a:bodyPr>
            <a:normAutofit fontScale="85000" lnSpcReduction="10000"/>
          </a:bodyPr>
          <a:lstStyle/>
          <a:p>
            <a:r>
              <a:rPr dirty="0"/>
              <a:t>1- PUEBLOS </a:t>
            </a:r>
          </a:p>
          <a:p>
            <a:endParaRPr dirty="0"/>
          </a:p>
          <a:p>
            <a:endParaRPr dirty="0"/>
          </a:p>
        </p:txBody>
      </p:sp>
      <p:sp>
        <p:nvSpPr>
          <p:cNvPr id="4" name="CuadroTexto 3"/>
          <p:cNvSpPr txBox="1"/>
          <p:nvPr/>
        </p:nvSpPr>
        <p:spPr>
          <a:xfrm>
            <a:off x="131477" y="3721530"/>
            <a:ext cx="3023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dirty="0"/>
              <a:t>Lugar </a:t>
            </a:r>
            <a:r>
              <a:rPr dirty="0" err="1"/>
              <a:t>donde</a:t>
            </a:r>
            <a:r>
              <a:rPr dirty="0"/>
              <a:t> </a:t>
            </a:r>
            <a:r>
              <a:rPr dirty="0" err="1"/>
              <a:t>vive</a:t>
            </a:r>
            <a:r>
              <a:rPr dirty="0"/>
              <a:t> la </a:t>
            </a:r>
            <a:r>
              <a:rPr dirty="0" err="1"/>
              <a:t>gente</a:t>
            </a:r>
            <a:r>
              <a:rPr dirty="0"/>
              <a:t>.</a:t>
            </a:r>
          </a:p>
        </p:txBody>
      </p:sp>
      <p:sp>
        <p:nvSpPr>
          <p:cNvPr id="6" name="Abrir llave 5"/>
          <p:cNvSpPr/>
          <p:nvPr/>
        </p:nvSpPr>
        <p:spPr>
          <a:xfrm>
            <a:off x="3463040" y="319120"/>
            <a:ext cx="318496" cy="6217920"/>
          </a:xfrm>
          <a:prstGeom prst="leftBrace">
            <a:avLst>
              <a:gd name="adj1" fmla="val 8333"/>
              <a:gd name="adj2" fmla="val 50683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169828" y="4090862"/>
            <a:ext cx="3235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dirty="0" err="1"/>
              <a:t>Pueden</a:t>
            </a:r>
            <a:r>
              <a:rPr dirty="0"/>
              <a:t> ser.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3741815" y="3824195"/>
            <a:ext cx="1920121" cy="49139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/>
              <a:t>2- CIUDADES </a:t>
            </a:r>
          </a:p>
          <a:p>
            <a:endParaRPr dirty="0"/>
          </a:p>
          <a:p>
            <a:endParaRPr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636" y="4446275"/>
            <a:ext cx="720000" cy="7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353" y="974841"/>
            <a:ext cx="720000" cy="7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917" y="1192207"/>
            <a:ext cx="720000" cy="720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477" y="1172841"/>
            <a:ext cx="720000" cy="720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360" y="4446275"/>
            <a:ext cx="720000" cy="7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913" y="974841"/>
            <a:ext cx="720000" cy="7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924" y="4637934"/>
            <a:ext cx="720000" cy="7200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937" y="4528125"/>
            <a:ext cx="720000" cy="72000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30" name="Imagen 29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30"/>
          <a:stretch/>
        </p:blipFill>
        <p:spPr bwMode="auto">
          <a:xfrm>
            <a:off x="11012581" y="149953"/>
            <a:ext cx="909994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304" y="4446275"/>
            <a:ext cx="720000" cy="7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53"/>
          <a:stretch/>
        </p:blipFill>
        <p:spPr>
          <a:xfrm>
            <a:off x="8724566" y="781490"/>
            <a:ext cx="648000" cy="9133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50720" y="4446275"/>
            <a:ext cx="720000" cy="7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165" y="4446275"/>
            <a:ext cx="720000" cy="72000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814" y="974841"/>
            <a:ext cx="720000" cy="72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039" y="1011318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E200CE-3B73-484B-88DE-4CA1CC0F8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08" y="2765299"/>
            <a:ext cx="3733800" cy="1325563"/>
          </a:xfrm>
        </p:spPr>
        <p:txBody>
          <a:bodyPr/>
          <a:lstStyle/>
          <a:p>
            <a:r>
              <a:t>LOS PUEBLOS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4616" y="390648"/>
            <a:ext cx="5042492" cy="491392"/>
          </a:xfrm>
        </p:spPr>
        <p:txBody>
          <a:bodyPr>
            <a:normAutofit/>
          </a:bodyPr>
          <a:lstStyle/>
          <a:p>
            <a:r>
              <a:rPr dirty="0"/>
              <a:t>1- PUEBLOS DE MUNTANYA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3026" y="3721530"/>
            <a:ext cx="3759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dirty="0" err="1"/>
              <a:t>Según</a:t>
            </a:r>
            <a:r>
              <a:rPr dirty="0"/>
              <a:t> </a:t>
            </a:r>
            <a:r>
              <a:rPr dirty="0" err="1"/>
              <a:t>el</a:t>
            </a:r>
            <a:r>
              <a:rPr dirty="0"/>
              <a:t> </a:t>
            </a:r>
            <a:r>
              <a:rPr dirty="0" err="1"/>
              <a:t>paisaje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que</a:t>
            </a:r>
            <a:r>
              <a:rPr dirty="0"/>
              <a:t> se </a:t>
            </a:r>
            <a:r>
              <a:rPr dirty="0" err="1"/>
              <a:t>encuentran</a:t>
            </a:r>
            <a:r>
              <a:rPr dirty="0"/>
              <a:t> </a:t>
            </a:r>
            <a:r>
              <a:rPr dirty="0" err="1"/>
              <a:t>distinguimos</a:t>
            </a:r>
            <a:r>
              <a:rPr dirty="0"/>
              <a:t>.</a:t>
            </a:r>
          </a:p>
        </p:txBody>
      </p:sp>
      <p:sp>
        <p:nvSpPr>
          <p:cNvPr id="6" name="Abrir llave 5"/>
          <p:cNvSpPr/>
          <p:nvPr/>
        </p:nvSpPr>
        <p:spPr>
          <a:xfrm>
            <a:off x="3595419" y="319120"/>
            <a:ext cx="548639" cy="6217920"/>
          </a:xfrm>
          <a:prstGeom prst="leftBrace">
            <a:avLst>
              <a:gd name="adj1" fmla="val 8333"/>
              <a:gd name="adj2" fmla="val 5046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30" name="Imagen 2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30"/>
          <a:stretch/>
        </p:blipFill>
        <p:spPr bwMode="auto">
          <a:xfrm>
            <a:off x="11012581" y="149953"/>
            <a:ext cx="909994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4031126" y="2698064"/>
            <a:ext cx="5042492" cy="49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2- PUEBLOS DE LLANURA. </a:t>
            </a:r>
          </a:p>
          <a:p>
            <a:endParaRPr/>
          </a:p>
          <a:p>
            <a:endParaRPr/>
          </a:p>
        </p:txBody>
      </p:sp>
      <p:sp>
        <p:nvSpPr>
          <p:cNvPr id="24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4017119" y="4969331"/>
            <a:ext cx="5042492" cy="49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/>
              <a:t>3- PUEBLOS DE COSTA. </a:t>
            </a:r>
          </a:p>
          <a:p>
            <a:endParaRPr dirty="0"/>
          </a:p>
          <a:p>
            <a:endParaRPr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57" y="866716"/>
            <a:ext cx="1080000" cy="108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437" y="849008"/>
            <a:ext cx="1080000" cy="10800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08" y="3235489"/>
            <a:ext cx="1080000" cy="108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11" y="3244588"/>
            <a:ext cx="1080000" cy="108000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948" y="5412170"/>
            <a:ext cx="1080000" cy="108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437" y="5429640"/>
            <a:ext cx="1080000" cy="108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971" y="874378"/>
            <a:ext cx="1080000" cy="108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782" y="855691"/>
            <a:ext cx="1080000" cy="1080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16" y="3128758"/>
            <a:ext cx="1080000" cy="10800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108" y="3100159"/>
            <a:ext cx="1080000" cy="10800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16" y="5294789"/>
            <a:ext cx="1080000" cy="10800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982" y="5336012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8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autoRev="1" fill="remove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autoRev="1" fill="remove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50" autoRev="1" fill="remove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5" dur="250" autoRev="1" fill="remove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autoRev="1" fill="remove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 animBg="1"/>
      <p:bldP spid="23" grpId="0" build="p"/>
      <p:bldP spid="2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lipse 31"/>
          <p:cNvSpPr/>
          <p:nvPr/>
        </p:nvSpPr>
        <p:spPr>
          <a:xfrm>
            <a:off x="8531082" y="1804803"/>
            <a:ext cx="3312000" cy="3312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5E200CE-3B73-484B-88DE-4CA1CC0F8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86" y="2786710"/>
            <a:ext cx="3490734" cy="1325563"/>
          </a:xfrm>
        </p:spPr>
        <p:txBody>
          <a:bodyPr>
            <a:normAutofit/>
          </a:bodyPr>
          <a:lstStyle/>
          <a:p>
            <a:r>
              <a:rPr dirty="0"/>
              <a:t>  LOS BARRIOS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6198" y="390648"/>
            <a:ext cx="3362890" cy="491392"/>
          </a:xfrm>
        </p:spPr>
        <p:txBody>
          <a:bodyPr>
            <a:normAutofit/>
          </a:bodyPr>
          <a:lstStyle/>
          <a:p>
            <a:r>
              <a:rPr dirty="0"/>
              <a:t>1- BARRIO ANTIGUO</a:t>
            </a:r>
          </a:p>
          <a:p>
            <a:endParaRPr dirty="0"/>
          </a:p>
          <a:p>
            <a:endParaRPr dirty="0"/>
          </a:p>
        </p:txBody>
      </p:sp>
      <p:sp>
        <p:nvSpPr>
          <p:cNvPr id="4" name="CuadroTexto 3"/>
          <p:cNvSpPr txBox="1"/>
          <p:nvPr/>
        </p:nvSpPr>
        <p:spPr>
          <a:xfrm>
            <a:off x="980187" y="3720719"/>
            <a:ext cx="202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dirty="0"/>
              <a:t>Hay </a:t>
            </a:r>
            <a:r>
              <a:rPr dirty="0" err="1"/>
              <a:t>hay</a:t>
            </a:r>
            <a:r>
              <a:rPr dirty="0"/>
              <a:t> </a:t>
            </a:r>
            <a:r>
              <a:rPr dirty="0" err="1"/>
              <a:t>tres</a:t>
            </a:r>
            <a:r>
              <a:rPr dirty="0"/>
              <a:t> </a:t>
            </a:r>
            <a:r>
              <a:rPr dirty="0" err="1"/>
              <a:t>tipos</a:t>
            </a:r>
            <a:r>
              <a:rPr dirty="0"/>
              <a:t>.</a:t>
            </a:r>
          </a:p>
        </p:txBody>
      </p:sp>
      <p:sp>
        <p:nvSpPr>
          <p:cNvPr id="6" name="Abrir llave 5"/>
          <p:cNvSpPr/>
          <p:nvPr/>
        </p:nvSpPr>
        <p:spPr>
          <a:xfrm>
            <a:off x="3464577" y="319120"/>
            <a:ext cx="548639" cy="6217920"/>
          </a:xfrm>
          <a:prstGeom prst="leftBrace">
            <a:avLst>
              <a:gd name="adj1" fmla="val 8333"/>
              <a:gd name="adj2" fmla="val 5046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3806756" y="2541014"/>
            <a:ext cx="3900331" cy="49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/>
              <a:t>2- BARRIO  MODERNO </a:t>
            </a:r>
          </a:p>
          <a:p>
            <a:endParaRPr dirty="0"/>
          </a:p>
          <a:p>
            <a:endParaRPr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3812679" y="4684803"/>
            <a:ext cx="4523925" cy="49139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1200" dirty="0"/>
              <a:t>3- BARRIO DE LA PERIFERIA </a:t>
            </a:r>
          </a:p>
          <a:p>
            <a:endParaRPr dirty="0"/>
          </a:p>
          <a:p>
            <a:endParaRPr dirty="0"/>
          </a:p>
        </p:txBody>
      </p:sp>
      <p:grpSp>
        <p:nvGrpSpPr>
          <p:cNvPr id="34" name="Grupo 33"/>
          <p:cNvGrpSpPr/>
          <p:nvPr/>
        </p:nvGrpSpPr>
        <p:grpSpPr>
          <a:xfrm>
            <a:off x="4278545" y="1012005"/>
            <a:ext cx="1159870" cy="1254453"/>
            <a:chOff x="4837211" y="720308"/>
            <a:chExt cx="1537881" cy="1913236"/>
          </a:xfrm>
        </p:grpSpPr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211" y="720308"/>
              <a:ext cx="1524003" cy="1524003"/>
            </a:xfrm>
            <a:prstGeom prst="rect">
              <a:avLst/>
            </a:prstGeom>
          </p:spPr>
        </p:pic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211" y="1095663"/>
              <a:ext cx="1537881" cy="1537881"/>
            </a:xfrm>
            <a:prstGeom prst="rect">
              <a:avLst/>
            </a:prstGeom>
          </p:spPr>
        </p:pic>
      </p:grpSp>
      <p:sp>
        <p:nvSpPr>
          <p:cNvPr id="31" name="Elipse 30"/>
          <p:cNvSpPr/>
          <p:nvPr/>
        </p:nvSpPr>
        <p:spPr>
          <a:xfrm>
            <a:off x="9107082" y="2405558"/>
            <a:ext cx="2160000" cy="216000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Elipse 29"/>
          <p:cNvSpPr/>
          <p:nvPr/>
        </p:nvSpPr>
        <p:spPr>
          <a:xfrm>
            <a:off x="9467082" y="2719651"/>
            <a:ext cx="1440000" cy="1440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NÚCLEO</a:t>
            </a:r>
          </a:p>
        </p:txBody>
      </p:sp>
      <p:cxnSp>
        <p:nvCxnSpPr>
          <p:cNvPr id="36" name="Conector recto de flecha 35"/>
          <p:cNvCxnSpPr>
            <a:cxnSpLocks/>
          </p:cNvCxnSpPr>
          <p:nvPr/>
        </p:nvCxnSpPr>
        <p:spPr>
          <a:xfrm>
            <a:off x="7518400" y="2765299"/>
            <a:ext cx="1588682" cy="515029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>
            <a:cxnSpLocks/>
          </p:cNvCxnSpPr>
          <p:nvPr/>
        </p:nvCxnSpPr>
        <p:spPr>
          <a:xfrm>
            <a:off x="8142051" y="4813480"/>
            <a:ext cx="1115786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upo 49"/>
          <p:cNvGrpSpPr/>
          <p:nvPr/>
        </p:nvGrpSpPr>
        <p:grpSpPr>
          <a:xfrm>
            <a:off x="4017169" y="3370051"/>
            <a:ext cx="2086543" cy="728928"/>
            <a:chOff x="4017169" y="3370051"/>
            <a:chExt cx="2086543" cy="728928"/>
          </a:xfrm>
        </p:grpSpPr>
        <p:pic>
          <p:nvPicPr>
            <p:cNvPr id="42" name="Imagen 4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8141" y="3370051"/>
              <a:ext cx="720000" cy="720000"/>
            </a:xfrm>
            <a:prstGeom prst="rect">
              <a:avLst/>
            </a:prstGeom>
          </p:spPr>
        </p:pic>
        <p:pic>
          <p:nvPicPr>
            <p:cNvPr id="43" name="Imagen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7169" y="3378979"/>
              <a:ext cx="720000" cy="720000"/>
            </a:xfrm>
            <a:prstGeom prst="rect">
              <a:avLst/>
            </a:prstGeom>
          </p:spPr>
        </p:pic>
        <p:pic>
          <p:nvPicPr>
            <p:cNvPr id="44" name="Imagen 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3712" y="3378979"/>
              <a:ext cx="720000" cy="720000"/>
            </a:xfrm>
            <a:prstGeom prst="rect">
              <a:avLst/>
            </a:prstGeom>
          </p:spPr>
        </p:pic>
      </p:grpSp>
      <p:pic>
        <p:nvPicPr>
          <p:cNvPr id="26" name="Imagen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27" name="Imagen 26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30"/>
          <a:stretch/>
        </p:blipFill>
        <p:spPr bwMode="auto">
          <a:xfrm>
            <a:off x="10864664" y="297870"/>
            <a:ext cx="909994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4021279" y="5597863"/>
            <a:ext cx="2969208" cy="846481"/>
            <a:chOff x="4021279" y="5597863"/>
            <a:chExt cx="2969208" cy="846481"/>
          </a:xfrm>
        </p:grpSpPr>
        <p:grpSp>
          <p:nvGrpSpPr>
            <p:cNvPr id="57" name="Grupo 56"/>
            <p:cNvGrpSpPr/>
            <p:nvPr/>
          </p:nvGrpSpPr>
          <p:grpSpPr>
            <a:xfrm>
              <a:off x="4021279" y="5597863"/>
              <a:ext cx="2969208" cy="846481"/>
              <a:chOff x="3782440" y="5597863"/>
              <a:chExt cx="2969208" cy="846481"/>
            </a:xfrm>
          </p:grpSpPr>
          <p:pic>
            <p:nvPicPr>
              <p:cNvPr id="52" name="Imagen 51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887" b="16447"/>
              <a:stretch/>
            </p:blipFill>
            <p:spPr>
              <a:xfrm>
                <a:off x="4155043" y="5742448"/>
                <a:ext cx="1273098" cy="701896"/>
              </a:xfrm>
              <a:prstGeom prst="rect">
                <a:avLst/>
              </a:prstGeom>
            </p:spPr>
          </p:pic>
          <p:pic>
            <p:nvPicPr>
              <p:cNvPr id="53" name="Imagen 5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82440" y="5597863"/>
                <a:ext cx="821393" cy="821393"/>
              </a:xfrm>
              <a:prstGeom prst="rect">
                <a:avLst/>
              </a:prstGeom>
            </p:spPr>
          </p:pic>
          <p:pic>
            <p:nvPicPr>
              <p:cNvPr id="56" name="Imagen 55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4840" y="5742448"/>
                <a:ext cx="676808" cy="676808"/>
              </a:xfrm>
              <a:prstGeom prst="rect">
                <a:avLst/>
              </a:prstGeom>
            </p:spPr>
          </p:pic>
        </p:grp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610402" y="5727788"/>
              <a:ext cx="706127" cy="706127"/>
            </a:xfrm>
            <a:prstGeom prst="rect">
              <a:avLst/>
            </a:prstGeom>
          </p:spPr>
        </p:pic>
      </p:grp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057EB207-7C97-D551-53D5-B8F272AEC10C}"/>
              </a:ext>
            </a:extLst>
          </p:cNvPr>
          <p:cNvCxnSpPr>
            <a:cxnSpLocks/>
          </p:cNvCxnSpPr>
          <p:nvPr/>
        </p:nvCxnSpPr>
        <p:spPr>
          <a:xfrm>
            <a:off x="5517643" y="1511627"/>
            <a:ext cx="4669439" cy="157352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03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50" autoRev="1" fill="remov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7" dur="250" autoRev="1" fill="remov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250" autoRev="1" fill="remov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" grpId="0"/>
      <p:bldP spid="3" grpId="0" build="p"/>
      <p:bldP spid="4" grpId="0"/>
      <p:bldP spid="6" grpId="0" animBg="1"/>
      <p:bldP spid="8" grpId="0" build="allAtOnce"/>
      <p:bldP spid="9" grpId="0" build="allAtOnce"/>
      <p:bldP spid="31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E200CE-3B73-484B-88DE-4CA1CC0F8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59" y="3090786"/>
            <a:ext cx="4399301" cy="674587"/>
          </a:xfrm>
        </p:spPr>
        <p:txBody>
          <a:bodyPr>
            <a:noAutofit/>
          </a:bodyPr>
          <a:lstStyle/>
          <a:p>
            <a:r>
              <a:rPr sz="2800" dirty="0"/>
              <a:t>AYUNTAMIENTO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47047" y="3591185"/>
            <a:ext cx="2438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t>GOBIERNO LOCAL</a:t>
            </a:r>
          </a:p>
        </p:txBody>
      </p:sp>
      <p:sp>
        <p:nvSpPr>
          <p:cNvPr id="6" name="Abrir llave 5"/>
          <p:cNvSpPr/>
          <p:nvPr/>
        </p:nvSpPr>
        <p:spPr>
          <a:xfrm>
            <a:off x="3014631" y="319120"/>
            <a:ext cx="548639" cy="6217920"/>
          </a:xfrm>
          <a:prstGeom prst="leftBrace">
            <a:avLst>
              <a:gd name="adj1" fmla="val 8333"/>
              <a:gd name="adj2" fmla="val 5046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3316579" y="550895"/>
            <a:ext cx="4550636" cy="49139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/>
              <a:t>1- EL  AYUNTAMIENTOO ES UN EDIFICIO.</a:t>
            </a:r>
          </a:p>
          <a:p>
            <a:endParaRPr dirty="0"/>
          </a:p>
          <a:p>
            <a:endParaRPr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672" y="905825"/>
            <a:ext cx="1524003" cy="152400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4630" y="2648431"/>
            <a:ext cx="1318645" cy="1297072"/>
          </a:xfrm>
          <a:prstGeom prst="rect">
            <a:avLst/>
          </a:prstGeom>
        </p:spPr>
      </p:pic>
      <p:sp>
        <p:nvSpPr>
          <p:cNvPr id="27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3343809" y="3081799"/>
            <a:ext cx="4779691" cy="49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/>
              <a:t> </a:t>
            </a:r>
            <a:r>
              <a:rPr sz="1800" dirty="0"/>
              <a:t>2- EL  AYUNTAMIENTOO TR</a:t>
            </a:r>
            <a:r>
              <a:rPr lang="es-ES" sz="1800" dirty="0"/>
              <a:t>ABAJA</a:t>
            </a:r>
            <a:r>
              <a:rPr sz="1800" dirty="0"/>
              <a:t> </a:t>
            </a:r>
            <a:endParaRPr dirty="0"/>
          </a:p>
        </p:txBody>
      </p:sp>
      <p:sp>
        <p:nvSpPr>
          <p:cNvPr id="29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7531752" y="1981145"/>
            <a:ext cx="2655960" cy="49139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dirty="0"/>
              <a:t>ALCALDESA O ALCALDE</a:t>
            </a:r>
          </a:p>
        </p:txBody>
      </p:sp>
      <p:sp>
        <p:nvSpPr>
          <p:cNvPr id="30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9800905" y="3297621"/>
            <a:ext cx="1693011" cy="49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sz="2000" dirty="0"/>
              <a:t>CONCEJALES</a:t>
            </a:r>
          </a:p>
        </p:txBody>
      </p:sp>
      <p:sp>
        <p:nvSpPr>
          <p:cNvPr id="31" name="Abrir llave 30"/>
          <p:cNvSpPr/>
          <p:nvPr/>
        </p:nvSpPr>
        <p:spPr>
          <a:xfrm flipH="1">
            <a:off x="9564298" y="2832312"/>
            <a:ext cx="165038" cy="1321670"/>
          </a:xfrm>
          <a:prstGeom prst="leftBrace">
            <a:avLst>
              <a:gd name="adj1" fmla="val 74471"/>
              <a:gd name="adj2" fmla="val 48706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8864224" y="2271831"/>
            <a:ext cx="0" cy="354006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gen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289" y="5397927"/>
            <a:ext cx="1006190" cy="1006190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508" y="5371700"/>
            <a:ext cx="1033983" cy="1033983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2882" y="5339820"/>
            <a:ext cx="1116000" cy="1097742"/>
          </a:xfrm>
          <a:prstGeom prst="rect">
            <a:avLst/>
          </a:prstGeom>
        </p:spPr>
      </p:pic>
      <p:sp>
        <p:nvSpPr>
          <p:cNvPr id="38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4754647" y="4801993"/>
            <a:ext cx="2197482" cy="491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sz="1400" dirty="0"/>
              <a:t>ELIGE CADA 4 AÑOS </a:t>
            </a:r>
          </a:p>
        </p:txBody>
      </p: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3337006" y="4801993"/>
            <a:ext cx="1710470" cy="491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s-ES" sz="18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800" dirty="0"/>
              <a:t>3- EL PUEBLO</a:t>
            </a:r>
          </a:p>
          <a:p>
            <a:pPr marL="0" lvl="1" indent="0">
              <a:buNone/>
            </a:pPr>
            <a:endParaRPr lang="es-ES" sz="1700" dirty="0"/>
          </a:p>
          <a:p>
            <a:pPr marL="0" lvl="1" indent="0">
              <a:buNone/>
            </a:pPr>
            <a:r>
              <a:rPr lang="es-ES" sz="17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s-ES" sz="1700" dirty="0"/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6778755" y="4809271"/>
            <a:ext cx="2795552" cy="491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sz="1600" dirty="0"/>
              <a:t>ALCALDESA O ALCALDE.</a:t>
            </a:r>
          </a:p>
          <a:p>
            <a:endParaRPr dirty="0"/>
          </a:p>
          <a:p>
            <a:r>
              <a:rPr dirty="0"/>
              <a:t> </a:t>
            </a:r>
          </a:p>
        </p:txBody>
      </p:sp>
      <p:cxnSp>
        <p:nvCxnSpPr>
          <p:cNvPr id="21" name="Conector recto de flecha 20"/>
          <p:cNvCxnSpPr/>
          <p:nvPr/>
        </p:nvCxnSpPr>
        <p:spPr>
          <a:xfrm>
            <a:off x="5609200" y="5901022"/>
            <a:ext cx="655578" cy="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gual que 9"/>
          <p:cNvSpPr/>
          <p:nvPr/>
        </p:nvSpPr>
        <p:spPr>
          <a:xfrm>
            <a:off x="7721177" y="5489717"/>
            <a:ext cx="565131" cy="914400"/>
          </a:xfrm>
          <a:prstGeom prst="mathEqual">
            <a:avLst>
              <a:gd name="adj1" fmla="val 7156"/>
              <a:gd name="adj2" fmla="val 1176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23" name="Imagen 22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30"/>
          <a:stretch/>
        </p:blipFill>
        <p:spPr bwMode="auto">
          <a:xfrm>
            <a:off x="10864664" y="297870"/>
            <a:ext cx="909994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694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  <p:bldP spid="14" grpId="0"/>
      <p:bldP spid="27" grpId="0"/>
      <p:bldP spid="29" grpId="0"/>
      <p:bldP spid="30" grpId="0"/>
      <p:bldP spid="31" grpId="0" animBg="1"/>
      <p:bldP spid="38" grpId="0"/>
      <p:bldP spid="19" grpId="0"/>
      <p:bldP spid="20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E200CE-3B73-484B-88DE-4CA1CC0F8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95" y="317855"/>
            <a:ext cx="5345425" cy="674587"/>
          </a:xfrm>
        </p:spPr>
        <p:txBody>
          <a:bodyPr>
            <a:noAutofit/>
          </a:bodyPr>
          <a:lstStyle/>
          <a:p>
            <a:r>
              <a:rPr dirty="0"/>
              <a:t>EL  AYUNTAMIENTO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238835" y="1531209"/>
            <a:ext cx="2528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dirty="0"/>
              <a:t>GOBIERNO LOCAL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12" y="2763971"/>
            <a:ext cx="2188037" cy="2152241"/>
          </a:xfrm>
          <a:prstGeom prst="rect">
            <a:avLst/>
          </a:prstGeom>
        </p:spPr>
      </p:pic>
      <p:sp>
        <p:nvSpPr>
          <p:cNvPr id="29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1887783" y="2086109"/>
            <a:ext cx="2315773" cy="49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Font typeface="Arial" panose="020B0604020202020204" pitchFamily="34" charset="0"/>
              <a:buNone/>
            </a:pPr>
            <a:r>
              <a:rPr lang="es-ES" sz="1700" i="1" dirty="0">
                <a:solidFill>
                  <a:schemeClr val="accent6">
                    <a:lumMod val="50000"/>
                  </a:schemeClr>
                </a:solidFill>
              </a:rPr>
              <a:t>ALCALDE O ALCALDESSA</a:t>
            </a:r>
            <a:endParaRPr lang="es-ES" sz="1700" dirty="0"/>
          </a:p>
        </p:txBody>
      </p:sp>
      <p:sp>
        <p:nvSpPr>
          <p:cNvPr id="30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152108" y="3690520"/>
            <a:ext cx="1693011" cy="491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sz="2000" dirty="0"/>
              <a:t>CONCEJALES</a:t>
            </a:r>
          </a:p>
        </p:txBody>
      </p:sp>
      <p:sp>
        <p:nvSpPr>
          <p:cNvPr id="31" name="Abrir llave 30"/>
          <p:cNvSpPr/>
          <p:nvPr/>
        </p:nvSpPr>
        <p:spPr>
          <a:xfrm>
            <a:off x="1655632" y="3052188"/>
            <a:ext cx="284578" cy="1673866"/>
          </a:xfrm>
          <a:prstGeom prst="leftBrace">
            <a:avLst>
              <a:gd name="adj1" fmla="val 74471"/>
              <a:gd name="adj2" fmla="val 48706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2988084" y="2416986"/>
            <a:ext cx="0" cy="354006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/>
          <p:cNvSpPr/>
          <p:nvPr/>
        </p:nvSpPr>
        <p:spPr>
          <a:xfrm>
            <a:off x="6881034" y="1122681"/>
            <a:ext cx="410830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t>¿QUÉ DECISIONES SE TOMAN EN LOS PLENOS?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4159725" y="3694981"/>
            <a:ext cx="2297342" cy="590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800" dirty="0"/>
              <a:t>TOMAN </a:t>
            </a:r>
            <a:r>
              <a:rPr sz="1800" dirty="0"/>
              <a:t>DECISION</a:t>
            </a:r>
            <a:r>
              <a:rPr lang="es-ES" sz="1800" dirty="0"/>
              <a:t>E</a:t>
            </a:r>
            <a:r>
              <a:rPr sz="1800" dirty="0"/>
              <a:t>S EN LOS PLEN</a:t>
            </a:r>
            <a:r>
              <a:rPr lang="es-ES" sz="1800" dirty="0"/>
              <a:t>O</a:t>
            </a:r>
            <a:r>
              <a:rPr sz="1800" dirty="0"/>
              <a:t>S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6850430" y="1602557"/>
            <a:ext cx="391200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t>1- DAR PERMISOS DE OBRAS.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6850430" y="3276273"/>
            <a:ext cx="391200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t>2- SERVICIOS MUNICIPALES.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6905778" y="5421300"/>
            <a:ext cx="5088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/>
              <a:t>3- ORGANIZAR ACTOS DEPORTIVOS Y CULTURALES.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089" y="2120830"/>
            <a:ext cx="720000" cy="720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699" y="2147724"/>
            <a:ext cx="720000" cy="720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714" y="2178777"/>
            <a:ext cx="720000" cy="720000"/>
          </a:xfrm>
          <a:prstGeom prst="rect">
            <a:avLst/>
          </a:prstGeom>
        </p:spPr>
      </p:pic>
      <p:sp>
        <p:nvSpPr>
          <p:cNvPr id="15" name="Flecha derecha 14"/>
          <p:cNvSpPr/>
          <p:nvPr/>
        </p:nvSpPr>
        <p:spPr>
          <a:xfrm>
            <a:off x="8148130" y="2463257"/>
            <a:ext cx="333647" cy="13986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161" y="3865151"/>
            <a:ext cx="720000" cy="7200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860" y="3913178"/>
            <a:ext cx="720000" cy="7200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203" y="3860671"/>
            <a:ext cx="720000" cy="7200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481" y="5955262"/>
            <a:ext cx="709083" cy="70908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929" y="5944345"/>
            <a:ext cx="720000" cy="72000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16964" y="4027178"/>
            <a:ext cx="837796" cy="683408"/>
          </a:xfrm>
          <a:prstGeom prst="rect">
            <a:avLst/>
          </a:prstGeom>
        </p:spPr>
      </p:pic>
      <p:sp>
        <p:nvSpPr>
          <p:cNvPr id="26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6944243" y="4670207"/>
            <a:ext cx="937012" cy="245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dirty="0"/>
              <a:t> LIMPIEZA</a:t>
            </a:r>
          </a:p>
        </p:txBody>
      </p:sp>
      <p:sp>
        <p:nvSpPr>
          <p:cNvPr id="27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7896396" y="4670207"/>
            <a:ext cx="1016572" cy="245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dirty="0"/>
              <a:t>ESCUELAS</a:t>
            </a:r>
          </a:p>
        </p:txBody>
      </p:sp>
      <p:sp>
        <p:nvSpPr>
          <p:cNvPr id="28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8954278" y="4653333"/>
            <a:ext cx="937012" cy="24569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dirty="0"/>
              <a:t>SALUD</a:t>
            </a:r>
          </a:p>
        </p:txBody>
      </p:sp>
      <p:sp>
        <p:nvSpPr>
          <p:cNvPr id="32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9817748" y="4613570"/>
            <a:ext cx="1225225" cy="277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sz="1200" dirty="0"/>
              <a:t>TRANSPORTES</a:t>
            </a:r>
          </a:p>
        </p:txBody>
      </p:sp>
      <p:sp>
        <p:nvSpPr>
          <p:cNvPr id="33" name="Abrir llave 32"/>
          <p:cNvSpPr/>
          <p:nvPr/>
        </p:nvSpPr>
        <p:spPr>
          <a:xfrm>
            <a:off x="6545636" y="1149584"/>
            <a:ext cx="418461" cy="5559688"/>
          </a:xfrm>
          <a:prstGeom prst="leftBrace">
            <a:avLst>
              <a:gd name="adj1" fmla="val 8333"/>
              <a:gd name="adj2" fmla="val 5046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35" name="Imagen 34"/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30"/>
          <a:stretch/>
        </p:blipFill>
        <p:spPr bwMode="auto">
          <a:xfrm>
            <a:off x="10817899" y="317855"/>
            <a:ext cx="909994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067806" y="3839539"/>
            <a:ext cx="748208" cy="748208"/>
          </a:xfrm>
          <a:prstGeom prst="rect">
            <a:avLst/>
          </a:prstGeom>
        </p:spPr>
      </p:pic>
      <p:sp>
        <p:nvSpPr>
          <p:cNvPr id="40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10966621" y="4613048"/>
            <a:ext cx="1109103" cy="277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s-ES" sz="1300" dirty="0"/>
              <a:t>BIBLIOTECA</a:t>
            </a:r>
          </a:p>
        </p:txBody>
      </p:sp>
    </p:spTree>
    <p:extLst>
      <p:ext uri="{BB962C8B-B14F-4D97-AF65-F5344CB8AC3E}">
        <p14:creationId xmlns:p14="http://schemas.microsoft.com/office/powerpoint/2010/main" val="175121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9" grpId="0"/>
      <p:bldP spid="30" grpId="0"/>
      <p:bldP spid="31" grpId="0" animBg="1"/>
      <p:bldP spid="7" grpId="0"/>
      <p:bldP spid="20" grpId="0"/>
      <p:bldP spid="21" grpId="0"/>
      <p:bldP spid="22" grpId="0"/>
      <p:bldP spid="23" grpId="0"/>
      <p:bldP spid="15" grpId="0" animBg="1"/>
      <p:bldP spid="26" grpId="0"/>
      <p:bldP spid="27" grpId="0"/>
      <p:bldP spid="28" grpId="0"/>
      <p:bldP spid="32" grpId="0"/>
      <p:bldP spid="33" grpId="0" animBg="1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E200CE-3B73-484B-88DE-4CA1CC0F8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66" y="3090786"/>
            <a:ext cx="3035763" cy="674587"/>
          </a:xfrm>
        </p:spPr>
        <p:txBody>
          <a:bodyPr>
            <a:noAutofit/>
          </a:bodyPr>
          <a:lstStyle/>
          <a:p>
            <a:pPr algn="ctr"/>
            <a:r>
              <a:rPr sz="3200" dirty="0"/>
              <a:t>SERVICIOS MUNICIPALES</a:t>
            </a:r>
          </a:p>
        </p:txBody>
      </p:sp>
      <p:sp>
        <p:nvSpPr>
          <p:cNvPr id="6" name="Abrir llave 5"/>
          <p:cNvSpPr/>
          <p:nvPr/>
        </p:nvSpPr>
        <p:spPr>
          <a:xfrm>
            <a:off x="3188811" y="319120"/>
            <a:ext cx="548639" cy="6217920"/>
          </a:xfrm>
          <a:prstGeom prst="leftBrace">
            <a:avLst>
              <a:gd name="adj1" fmla="val 8333"/>
              <a:gd name="adj2" fmla="val 5046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3508288" y="5208697"/>
            <a:ext cx="8513383" cy="35794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dirty="0"/>
              <a:t>LAS PERSONAS PAGAN IMPUESTOS  A EL  AYUNTAMIENTO PARA TENER SERVICIOS MUNICIPALES</a:t>
            </a:r>
          </a:p>
          <a:p>
            <a:endParaRPr dirty="0"/>
          </a:p>
          <a:p>
            <a:endParaRPr dirty="0"/>
          </a:p>
        </p:txBody>
      </p:sp>
      <p:sp>
        <p:nvSpPr>
          <p:cNvPr id="27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3406690" y="438871"/>
            <a:ext cx="6448303" cy="4702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/>
              <a:t> TIPOS DE SERVICIOS MUNICIPALES. </a:t>
            </a:r>
          </a:p>
        </p:txBody>
      </p: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3599091" y="1116331"/>
            <a:ext cx="1237141" cy="346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sz="1600" dirty="0"/>
              <a:t>A) SALUD </a:t>
            </a:r>
          </a:p>
          <a:p>
            <a:pPr marL="0" indent="0">
              <a:buNone/>
            </a:pPr>
            <a:r>
              <a:rPr sz="1600" dirty="0"/>
              <a:t> </a:t>
            </a:r>
            <a:endParaRPr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631" y="5628059"/>
            <a:ext cx="959783" cy="959783"/>
          </a:xfrm>
          <a:prstGeom prst="rect">
            <a:avLst/>
          </a:prstGeom>
        </p:spPr>
      </p:pic>
      <p:sp>
        <p:nvSpPr>
          <p:cNvPr id="25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3619412" y="1891631"/>
            <a:ext cx="3391413" cy="346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sz="1600" dirty="0"/>
              <a:t>B) EDUCACIÓ Y DEPORTE</a:t>
            </a:r>
          </a:p>
          <a:p>
            <a:endParaRPr dirty="0"/>
          </a:p>
          <a:p>
            <a:pPr marL="0" indent="0">
              <a:buNone/>
            </a:pPr>
            <a:r>
              <a:rPr dirty="0"/>
              <a:t> </a:t>
            </a:r>
          </a:p>
        </p:txBody>
      </p:sp>
      <p:sp>
        <p:nvSpPr>
          <p:cNvPr id="26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3660489" y="3578698"/>
            <a:ext cx="4903734" cy="346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sz="1600" dirty="0"/>
              <a:t>D) TRANSPORTES  </a:t>
            </a:r>
          </a:p>
          <a:p>
            <a:endParaRPr sz="1600" dirty="0"/>
          </a:p>
          <a:p>
            <a:pPr marL="0" indent="0">
              <a:buNone/>
            </a:pPr>
            <a:r>
              <a:rPr dirty="0"/>
              <a:t> </a:t>
            </a:r>
          </a:p>
        </p:txBody>
      </p:sp>
      <p:sp>
        <p:nvSpPr>
          <p:cNvPr id="28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3631305" y="2460357"/>
            <a:ext cx="5064950" cy="346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sz="1600" dirty="0"/>
              <a:t>C) RED DE AGUAS E ILUMINACIÓN </a:t>
            </a:r>
            <a:r>
              <a:rPr dirty="0"/>
              <a:t> </a:t>
            </a: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232" y="989205"/>
            <a:ext cx="540000" cy="540000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419" y="1674121"/>
            <a:ext cx="540000" cy="540000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799" y="1655948"/>
            <a:ext cx="540000" cy="54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568" y="2691142"/>
            <a:ext cx="937288" cy="93728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043" y="2855617"/>
            <a:ext cx="674743" cy="674743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83678" y="3362677"/>
            <a:ext cx="864000" cy="70478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780" y="4369971"/>
            <a:ext cx="540000" cy="540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764" y="5597829"/>
            <a:ext cx="1004188" cy="1004188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16" y="6275932"/>
            <a:ext cx="1142998" cy="263769"/>
          </a:xfrm>
          <a:prstGeom prst="rect">
            <a:avLst/>
          </a:prstGeom>
        </p:spPr>
      </p:pic>
      <p:pic>
        <p:nvPicPr>
          <p:cNvPr id="21" name="Imagen 20"/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30"/>
          <a:stretch/>
        </p:blipFill>
        <p:spPr bwMode="auto">
          <a:xfrm>
            <a:off x="10864664" y="297870"/>
            <a:ext cx="909994" cy="560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16980" y="1562983"/>
            <a:ext cx="748208" cy="748208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80544"/>
            <a:ext cx="720000" cy="720000"/>
          </a:xfrm>
          <a:prstGeom prst="rect">
            <a:avLst/>
          </a:prstGeom>
        </p:spPr>
      </p:pic>
      <p:sp>
        <p:nvSpPr>
          <p:cNvPr id="24" name="Marcador de contenido 2">
            <a:extLst>
              <a:ext uri="{FF2B5EF4-FFF2-40B4-BE49-F238E27FC236}">
                <a16:creationId xmlns:a16="http://schemas.microsoft.com/office/drawing/2014/main" id="{1AD7BA03-4B5E-4F2F-B856-EEDFADB218B8}"/>
              </a:ext>
            </a:extLst>
          </p:cNvPr>
          <p:cNvSpPr txBox="1">
            <a:spLocks/>
          </p:cNvSpPr>
          <p:nvPr/>
        </p:nvSpPr>
        <p:spPr>
          <a:xfrm>
            <a:off x="3704144" y="4559932"/>
            <a:ext cx="5064950" cy="346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s-ES" sz="1600" dirty="0"/>
              <a:t>E) SEGURIDAD CIUDADANA </a:t>
            </a:r>
            <a:endParaRPr lang="es-ES" sz="1400" dirty="0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328" y="5471304"/>
            <a:ext cx="1157466" cy="1157466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662" y="5595827"/>
            <a:ext cx="1006190" cy="100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3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4" grpId="0"/>
      <p:bldP spid="27" grpId="0"/>
      <p:bldP spid="19" grpId="0"/>
      <p:bldP spid="25" grpId="0"/>
      <p:bldP spid="26" grpId="0"/>
      <p:bldP spid="28" grpId="0"/>
      <p:bldP spid="2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2913</TotalTime>
  <Words>227</Words>
  <Application>Microsoft Office PowerPoint</Application>
  <PresentationFormat>Panorámica</PresentationFormat>
  <Paragraphs>62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Tahoma</vt:lpstr>
      <vt:lpstr>Tema de Office</vt:lpstr>
      <vt:lpstr>MEDI</vt:lpstr>
      <vt:lpstr>LOS PUEBLOS Y LAS CIUDADES</vt:lpstr>
      <vt:lpstr>POBLACIONES</vt:lpstr>
      <vt:lpstr>LOS PUEBLOS</vt:lpstr>
      <vt:lpstr>  LOS BARRIOS </vt:lpstr>
      <vt:lpstr>AYUNTAMIENTO</vt:lpstr>
      <vt:lpstr>EL  AYUNTAMIENTO</vt:lpstr>
      <vt:lpstr>SERVICIOS MUNICIPALES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localitats</dc:title>
  <dc:creator>Sonia Jimenez</dc:creator>
  <cp:lastModifiedBy>FRANCISCO JAVIER VACA ROMAN</cp:lastModifiedBy>
  <cp:revision>84</cp:revision>
  <dcterms:created xsi:type="dcterms:W3CDTF">2019-02-07T10:24:17Z</dcterms:created>
  <dcterms:modified xsi:type="dcterms:W3CDTF">2026-02-18T15:52:14Z</dcterms:modified>
</cp:coreProperties>
</file>