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handoutMasterIdLst>
    <p:handoutMasterId r:id="rId46"/>
  </p:handoutMasterIdLst>
  <p:sldIdLst>
    <p:sldId id="258" r:id="rId2"/>
    <p:sldId id="267" r:id="rId3"/>
    <p:sldId id="260" r:id="rId4"/>
    <p:sldId id="262" r:id="rId5"/>
    <p:sldId id="263" r:id="rId6"/>
    <p:sldId id="265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304" r:id="rId18"/>
    <p:sldId id="278" r:id="rId19"/>
    <p:sldId id="305" r:id="rId20"/>
    <p:sldId id="303" r:id="rId21"/>
    <p:sldId id="279" r:id="rId22"/>
    <p:sldId id="307" r:id="rId23"/>
    <p:sldId id="306" r:id="rId24"/>
    <p:sldId id="302" r:id="rId25"/>
    <p:sldId id="308" r:id="rId26"/>
    <p:sldId id="309" r:id="rId27"/>
    <p:sldId id="310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311" r:id="rId38"/>
    <p:sldId id="296" r:id="rId39"/>
    <p:sldId id="312" r:id="rId40"/>
    <p:sldId id="313" r:id="rId41"/>
    <p:sldId id="299" r:id="rId42"/>
    <p:sldId id="300" r:id="rId43"/>
    <p:sldId id="301" r:id="rId44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JMpZardCyFhe4GbVBVsfXQ==" hashData="auBnKzZL+jfvZvX9jA9w41ZVCsdA8tDPV7EXz9tyBhPZLeOi52mLbyLNgNKHpDqOWu6pn+ZFAzk3zyM5WyXRyg=="/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06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AD67AFF-0AE5-4D8B-883A-95F7023E07EC}" type="datetime1">
              <a:rPr lang="es-ES" smtClean="0"/>
              <a:t>14/11/2019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2977E94-A6AB-4E02-8E43-E89F9CF4757F}" type="slidenum">
              <a:rPr lang="es-ES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5425838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7D46D3C-0821-4916-87E8-732AE60A7DD6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el estilo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ED491D0-8E1B-49C7-849B-A28568D94497}" type="slidenum">
              <a:rPr lang="es-ES" noProof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632588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8828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2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07868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3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41003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4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252720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5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4489193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6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98756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DED491D0-8E1B-49C7-849B-A28568D94497}" type="slidenum">
              <a:rPr lang="es-ES" noProof="0" smtClean="0"/>
              <a:t>7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531885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C1B3-0597-42E0-B95C-18111BB247C6}" type="slidenum">
              <a:rPr lang="ca-ES" smtClean="0"/>
              <a:t>8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8173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D7C1B3-0597-42E0-B95C-18111BB247C6}" type="slidenum">
              <a:rPr lang="ca-ES" smtClean="0"/>
              <a:t>11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612484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55CB799-6499-4E1E-8257-C777037FBB0C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773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845583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806065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39289416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2626918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814545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1846506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637F32E-9C31-4EBC-9CF6-7E0795975D22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DE5E64D-8309-4EA3-9E01-E99A0B9E852A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04367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41067494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F8A7DBF6-2AC7-4A48-B394-E7B6C748C10D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04494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45771C8-10A4-40A2-B087-7EAE1E72B338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1214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C3F35A-BE91-47D4-B680-814AAA83232F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79188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84A5508-0173-4F7B-BA1F-6FDD23DC888F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87911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03F45BD-EAC1-4ECC-91A9-2B1B76C5FA67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2833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A10B4E3-ACD8-472A-AF6F-98A76C82A9AD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95476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s-E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00324962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fld id="{3630E4A0-57EE-4B46-A340-CC6C398489DE}" type="datetime1">
              <a:rPr lang="es-ES" noProof="0" smtClean="0"/>
              <a:t>14/11/2019</a:t>
            </a:fld>
            <a:endParaRPr lang="es-E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D266BE7-899D-4075-917F-DBDE33B6B692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684329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10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62.png"/><Relationship Id="rId12" Type="http://schemas.openxmlformats.org/officeDocument/2006/relationships/image" Target="../media/image5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11" Type="http://schemas.openxmlformats.org/officeDocument/2006/relationships/image" Target="../media/image56.png"/><Relationship Id="rId5" Type="http://schemas.openxmlformats.org/officeDocument/2006/relationships/image" Target="../media/image60.png"/><Relationship Id="rId15" Type="http://schemas.openxmlformats.org/officeDocument/2006/relationships/image" Target="../media/image10.jpe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10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5.jpeg"/><Relationship Id="rId4" Type="http://schemas.openxmlformats.org/officeDocument/2006/relationships/image" Target="../media/image6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1.png"/><Relationship Id="rId7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2.png"/><Relationship Id="rId7" Type="http://schemas.openxmlformats.org/officeDocument/2006/relationships/image" Target="../media/image1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0.jpe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6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9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7.png"/><Relationship Id="rId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317421" y="3033557"/>
            <a:ext cx="7038950" cy="947276"/>
          </a:xfrm>
        </p:spPr>
        <p:txBody>
          <a:bodyPr rtlCol="0"/>
          <a:lstStyle/>
          <a:p>
            <a:pPr algn="ctr" rtl="0"/>
            <a:r>
              <a:rPr lang="es-ES" sz="4800" u="sng" dirty="0" smtClean="0"/>
              <a:t>LOS  SENTIDOS </a:t>
            </a:r>
            <a:br>
              <a:rPr lang="es-ES" sz="4800" u="sng" dirty="0" smtClean="0"/>
            </a:br>
            <a:r>
              <a:rPr lang="es-ES" sz="4800" dirty="0"/>
              <a:t>Y</a:t>
            </a:r>
            <a:r>
              <a:rPr lang="es-ES" sz="4800" u="sng" dirty="0" smtClean="0"/>
              <a:t> </a:t>
            </a:r>
            <a:br>
              <a:rPr lang="es-ES" sz="4800" u="sng" dirty="0" smtClean="0"/>
            </a:br>
            <a:r>
              <a:rPr lang="es-ES" sz="4800" u="sng" dirty="0" smtClean="0"/>
              <a:t>EL MOVIMIENTO</a:t>
            </a:r>
            <a:endParaRPr lang="es-ES" sz="4800" u="sng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198" y="4694268"/>
            <a:ext cx="1524003" cy="1524003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309" y="6372458"/>
            <a:ext cx="1292464" cy="298730"/>
          </a:xfrm>
          <a:prstGeom prst="rect">
            <a:avLst/>
          </a:prstGeom>
        </p:spPr>
      </p:pic>
      <p:pic>
        <p:nvPicPr>
          <p:cNvPr id="30" name="Marcador de contenido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2226871" y="1372845"/>
            <a:ext cx="1118560" cy="3321423"/>
          </a:xfrm>
          <a:prstGeom prst="rect">
            <a:avLst/>
          </a:prstGeom>
        </p:spPr>
      </p:pic>
      <p:pic>
        <p:nvPicPr>
          <p:cNvPr id="31" name="Imagen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01546" y="1372845"/>
            <a:ext cx="1403983" cy="33214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9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34245"/>
            <a:ext cx="9404723" cy="1400530"/>
          </a:xfrm>
        </p:spPr>
        <p:txBody>
          <a:bodyPr/>
          <a:lstStyle/>
          <a:p>
            <a:r>
              <a:rPr lang="ca-ES" dirty="0" smtClean="0">
                <a:solidFill>
                  <a:schemeClr val="tx1"/>
                </a:solidFill>
              </a:rPr>
              <a:t>LAS FUNCIONES DEL ESQUELETO</a:t>
            </a:r>
            <a:endParaRPr lang="ca-ES" b="1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62570"/>
            <a:ext cx="10515600" cy="43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b="1" dirty="0" smtClean="0"/>
              <a:t>1-</a:t>
            </a:r>
            <a:r>
              <a:rPr lang="ca-ES" dirty="0" smtClean="0"/>
              <a:t> </a:t>
            </a:r>
            <a:r>
              <a:rPr lang="ca-ES" b="1" u="sng" dirty="0" smtClean="0">
                <a:solidFill>
                  <a:srgbClr val="00B0F0"/>
                </a:solidFill>
              </a:rPr>
              <a:t>AGUANTA EL </a:t>
            </a:r>
            <a:r>
              <a:rPr lang="ca-ES" b="1" u="sng" dirty="0" smtClean="0">
                <a:solidFill>
                  <a:srgbClr val="00B0F0"/>
                </a:solidFill>
              </a:rPr>
              <a:t>CUERPO</a:t>
            </a:r>
            <a:r>
              <a:rPr lang="ca-ES" b="1" dirty="0" smtClean="0">
                <a:solidFill>
                  <a:srgbClr val="00B0F0"/>
                </a:solidFill>
              </a:rPr>
              <a:t> </a:t>
            </a:r>
            <a:r>
              <a:rPr lang="ca-ES" dirty="0" smtClean="0"/>
              <a:t>DERECHO.</a:t>
            </a:r>
            <a:endParaRPr lang="ca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3461920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b="1" dirty="0"/>
              <a:t>2</a:t>
            </a:r>
            <a:r>
              <a:rPr lang="ca-ES" sz="2000" b="1" dirty="0" smtClean="0"/>
              <a:t>- </a:t>
            </a:r>
            <a:r>
              <a:rPr lang="ca-ES" sz="2000" b="1" u="sng" dirty="0" smtClean="0">
                <a:solidFill>
                  <a:srgbClr val="00B0F0"/>
                </a:solidFill>
              </a:rPr>
              <a:t>PROTEGE LOS ÓRGANOS</a:t>
            </a:r>
            <a:r>
              <a:rPr lang="ca-ES" sz="2000" b="1" dirty="0" smtClean="0">
                <a:solidFill>
                  <a:srgbClr val="00B0F0"/>
                </a:solidFill>
              </a:rPr>
              <a:t> </a:t>
            </a:r>
            <a:r>
              <a:rPr lang="ca-ES" sz="2000" dirty="0" smtClean="0"/>
              <a:t>MÁS DELICADOS DEL CUERPPO.</a:t>
            </a:r>
            <a:endParaRPr lang="ca-ES" sz="20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5082172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b="1" dirty="0" smtClean="0"/>
              <a:t>3-</a:t>
            </a:r>
            <a:r>
              <a:rPr lang="ca-ES" sz="2000" dirty="0" smtClean="0"/>
              <a:t> </a:t>
            </a:r>
            <a:r>
              <a:rPr lang="ca-ES" sz="2000" dirty="0" smtClean="0"/>
              <a:t>PERMITE </a:t>
            </a:r>
            <a:r>
              <a:rPr lang="ca-ES" sz="2000" b="1" u="sng" dirty="0" smtClean="0">
                <a:solidFill>
                  <a:srgbClr val="00B0F0"/>
                </a:solidFill>
              </a:rPr>
              <a:t>MOVER </a:t>
            </a:r>
            <a:r>
              <a:rPr lang="ca-ES" sz="2000" b="1" u="sng" dirty="0" smtClean="0">
                <a:solidFill>
                  <a:srgbClr val="00B0F0"/>
                </a:solidFill>
              </a:rPr>
              <a:t>EL </a:t>
            </a:r>
            <a:r>
              <a:rPr lang="ca-ES" sz="2000" b="1" u="sng" dirty="0" smtClean="0">
                <a:solidFill>
                  <a:srgbClr val="00B0F0"/>
                </a:solidFill>
              </a:rPr>
              <a:t>CUERPO</a:t>
            </a:r>
            <a:r>
              <a:rPr lang="ca-ES" sz="2000" dirty="0" smtClean="0"/>
              <a:t>.</a:t>
            </a:r>
            <a:endParaRPr lang="ca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36" y="3057587"/>
            <a:ext cx="1219808" cy="12198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98" y="4736670"/>
            <a:ext cx="1215804" cy="12158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190" y="1447918"/>
            <a:ext cx="1219808" cy="121980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275" y="1447919"/>
            <a:ext cx="1215960" cy="121596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5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8942" y="3173506"/>
            <a:ext cx="4545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000" b="1" u="sng" dirty="0" smtClean="0">
                <a:solidFill>
                  <a:srgbClr val="00B0F0"/>
                </a:solidFill>
              </a:rPr>
              <a:t>EL CUIDADO DEL APARATO </a:t>
            </a:r>
            <a:endParaRPr lang="ca-ES" sz="2000" b="1" u="sng" dirty="0" smtClean="0">
              <a:solidFill>
                <a:srgbClr val="00B0F0"/>
              </a:solidFill>
            </a:endParaRPr>
          </a:p>
          <a:p>
            <a:pPr algn="ctr"/>
            <a:r>
              <a:rPr lang="ca-ES" sz="2000" b="1" u="sng" dirty="0" smtClean="0">
                <a:solidFill>
                  <a:srgbClr val="00B0F0"/>
                </a:solidFill>
              </a:rPr>
              <a:t>LOCOMOTOR</a:t>
            </a:r>
            <a:endParaRPr lang="ca-ES" sz="2000" b="1" u="sng" dirty="0">
              <a:solidFill>
                <a:srgbClr val="00B0F0"/>
              </a:solidFill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4814046" y="201708"/>
            <a:ext cx="591672" cy="6377918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627592" y="360859"/>
            <a:ext cx="38825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TOMAR LECHE O DERIVADOS.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11588" y="268943"/>
            <a:ext cx="470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1</a:t>
            </a:r>
            <a:r>
              <a:rPr lang="ca-ES" sz="2800" dirty="0" smtClean="0">
                <a:solidFill>
                  <a:srgbClr val="FFC000"/>
                </a:solidFill>
              </a:rPr>
              <a:t>-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27592" y="2552360"/>
            <a:ext cx="3368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HACER EJERCICIO FÍSICO.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11589" y="2554944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C000"/>
                </a:solidFill>
              </a:rPr>
              <a:t>2</a:t>
            </a:r>
            <a:r>
              <a:rPr lang="ca-ES" sz="2000" dirty="0" smtClean="0">
                <a:solidFill>
                  <a:srgbClr val="FFC000"/>
                </a:solidFill>
              </a:rPr>
              <a:t>-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27593" y="4559706"/>
            <a:ext cx="5335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SENTARSE, </a:t>
            </a:r>
            <a:r>
              <a:rPr lang="ca-ES" sz="2000" dirty="0" smtClean="0">
                <a:solidFill>
                  <a:srgbClr val="FFC000"/>
                </a:solidFill>
              </a:rPr>
              <a:t>CAMINAR </a:t>
            </a:r>
            <a:r>
              <a:rPr lang="ca-ES" sz="2000" dirty="0" smtClean="0">
                <a:solidFill>
                  <a:srgbClr val="FFC000"/>
                </a:solidFill>
              </a:rPr>
              <a:t>Y </a:t>
            </a:r>
            <a:r>
              <a:rPr lang="ca-ES" sz="2000" dirty="0" smtClean="0">
                <a:solidFill>
                  <a:srgbClr val="FFC000"/>
                </a:solidFill>
              </a:rPr>
              <a:t>DORMIR EN </a:t>
            </a:r>
            <a:r>
              <a:rPr lang="ca-ES" sz="2000" dirty="0" smtClean="0">
                <a:solidFill>
                  <a:srgbClr val="FFC000"/>
                </a:solidFill>
              </a:rPr>
              <a:t>POSICIÓN </a:t>
            </a:r>
            <a:r>
              <a:rPr lang="ca-ES" sz="2000" dirty="0" smtClean="0">
                <a:solidFill>
                  <a:srgbClr val="FFC000"/>
                </a:solidFill>
              </a:rPr>
              <a:t>CORRECTA.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65377" y="4559706"/>
            <a:ext cx="426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3-</a:t>
            </a:r>
            <a:endParaRPr lang="ca-ES" sz="2000" dirty="0">
              <a:solidFill>
                <a:srgbClr val="FFC000"/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37693" y="3964739"/>
            <a:ext cx="46129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i="1" dirty="0" smtClean="0"/>
              <a:t>LOS HUESOS </a:t>
            </a:r>
            <a:r>
              <a:rPr lang="ca-ES" i="1" dirty="0"/>
              <a:t>Y</a:t>
            </a:r>
            <a:r>
              <a:rPr lang="ca-ES" i="1" dirty="0" smtClean="0"/>
              <a:t> LOS MÚSCULOS CRECEN</a:t>
            </a:r>
            <a:endParaRPr lang="ca-ES" i="1" dirty="0" smtClean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636" y="4470433"/>
            <a:ext cx="676715" cy="682811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96656" y="4470433"/>
            <a:ext cx="695564" cy="701173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31519" y="4471238"/>
            <a:ext cx="700368" cy="700368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2235" y="893031"/>
            <a:ext cx="1080000" cy="108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06207" y="893031"/>
            <a:ext cx="1080000" cy="1080000"/>
          </a:xfrm>
          <a:prstGeom prst="rect">
            <a:avLst/>
          </a:prstGeom>
        </p:spPr>
      </p:pic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30179" y="876825"/>
            <a:ext cx="1080000" cy="1080000"/>
          </a:xfrm>
          <a:prstGeom prst="rect">
            <a:avLst/>
          </a:prstGeom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8333" y="3131340"/>
            <a:ext cx="1080000" cy="1080000"/>
          </a:xfrm>
          <a:prstGeom prst="rect">
            <a:avLst/>
          </a:prstGeom>
        </p:spPr>
      </p:pic>
      <p:pic>
        <p:nvPicPr>
          <p:cNvPr id="33" name="Imagen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07" y="5376268"/>
            <a:ext cx="1080000" cy="1080000"/>
          </a:xfrm>
          <a:prstGeom prst="rect">
            <a:avLst/>
          </a:prstGeom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070" y="5362383"/>
            <a:ext cx="1080000" cy="1080000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96" y="5397301"/>
            <a:ext cx="1058529" cy="1058529"/>
          </a:xfrm>
          <a:prstGeom prst="rect">
            <a:avLst/>
          </a:prstGeom>
        </p:spPr>
      </p:pic>
      <p:pic>
        <p:nvPicPr>
          <p:cNvPr id="32" name="Imagen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526933" y="5376268"/>
            <a:ext cx="1080000" cy="1080000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3" grpId="0"/>
      <p:bldP spid="14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8811" y="220747"/>
            <a:ext cx="10515600" cy="757822"/>
          </a:xfrm>
        </p:spPr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1"/>
                </a:solidFill>
              </a:rPr>
              <a:t>LOS  HUESOS  DEL  ESQUELETO</a:t>
            </a:r>
            <a:endParaRPr lang="ca-ES" sz="4000" dirty="0">
              <a:solidFill>
                <a:schemeClr val="tx1"/>
              </a:solidFill>
            </a:endParaRP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27720" y="11710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8566484" y="983874"/>
            <a:ext cx="1381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F0"/>
                </a:solidFill>
              </a:rPr>
              <a:t>CRÁNEO</a:t>
            </a:r>
          </a:p>
        </p:txBody>
      </p:sp>
      <p:cxnSp>
        <p:nvCxnSpPr>
          <p:cNvPr id="8" name="Conector recto de flecha 7"/>
          <p:cNvCxnSpPr>
            <a:endCxn id="10" idx="1"/>
          </p:cNvCxnSpPr>
          <p:nvPr/>
        </p:nvCxnSpPr>
        <p:spPr>
          <a:xfrm flipV="1">
            <a:off x="6400436" y="2775283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8229597" y="2590617"/>
            <a:ext cx="1474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COSTILLAS</a:t>
            </a:r>
            <a:endParaRPr lang="ca-ES" b="1" dirty="0">
              <a:solidFill>
                <a:srgbClr val="FFFF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7652084" y="3050469"/>
            <a:ext cx="27111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COLUMNA VERTEBRAL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 flipV="1">
            <a:off x="6272099" y="3235135"/>
            <a:ext cx="1379985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6127720" y="2424046"/>
            <a:ext cx="2879922" cy="1435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8935451" y="2227017"/>
            <a:ext cx="1621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ESTERNÓN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 flipH="1" flipV="1">
            <a:off x="3529263" y="2775283"/>
            <a:ext cx="1988494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2348529" y="2606659"/>
            <a:ext cx="116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HÚMERO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 flipH="1" flipV="1">
            <a:off x="4249878" y="3339591"/>
            <a:ext cx="1139180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3383247" y="3170967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RADIO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5" name="Conector recto de flecha 24"/>
          <p:cNvCxnSpPr/>
          <p:nvPr/>
        </p:nvCxnSpPr>
        <p:spPr>
          <a:xfrm flipH="1" flipV="1">
            <a:off x="4819468" y="3735275"/>
            <a:ext cx="665476" cy="363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uadroTexto 25"/>
          <p:cNvSpPr txBox="1"/>
          <p:nvPr/>
        </p:nvSpPr>
        <p:spPr>
          <a:xfrm>
            <a:off x="3823855" y="3556340"/>
            <a:ext cx="1188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CÚBITO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28" name="Conector recto de flecha 27"/>
          <p:cNvCxnSpPr/>
          <p:nvPr/>
        </p:nvCxnSpPr>
        <p:spPr>
          <a:xfrm flipV="1">
            <a:off x="6384576" y="3655675"/>
            <a:ext cx="793907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7218582" y="3516054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PELVIS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31" name="Conector recto de flecha 30"/>
          <p:cNvCxnSpPr/>
          <p:nvPr/>
        </p:nvCxnSpPr>
        <p:spPr>
          <a:xfrm flipV="1">
            <a:off x="6384576" y="4553817"/>
            <a:ext cx="793907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7194707" y="4325633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FÉMUR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 flipV="1">
            <a:off x="6280126" y="5507742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cto de flecha 35"/>
          <p:cNvCxnSpPr/>
          <p:nvPr/>
        </p:nvCxnSpPr>
        <p:spPr>
          <a:xfrm>
            <a:off x="6336266" y="6176211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8109287" y="5323076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PERONÉ</a:t>
            </a:r>
            <a:endParaRPr lang="ca-ES" b="1" dirty="0">
              <a:solidFill>
                <a:srgbClr val="FF0066"/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8791431" y="5991545"/>
            <a:ext cx="12516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TÍBIA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39" name="Conector recto de flecha 38"/>
          <p:cNvCxnSpPr/>
          <p:nvPr/>
        </p:nvCxnSpPr>
        <p:spPr>
          <a:xfrm flipV="1">
            <a:off x="6508990" y="2078364"/>
            <a:ext cx="1042919" cy="482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uadroTexto 39"/>
          <p:cNvSpPr txBox="1"/>
          <p:nvPr/>
        </p:nvSpPr>
        <p:spPr>
          <a:xfrm>
            <a:off x="7479630" y="1868359"/>
            <a:ext cx="1556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CLAVÍCULA</a:t>
            </a:r>
            <a:endParaRPr lang="ca-ES" b="1" dirty="0">
              <a:solidFill>
                <a:srgbClr val="FFFF00"/>
              </a:solidFill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22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7" grpId="1"/>
      <p:bldP spid="10" grpId="0"/>
      <p:bldP spid="10" grpId="1"/>
      <p:bldP spid="11" grpId="0"/>
      <p:bldP spid="11" grpId="1"/>
      <p:bldP spid="14" grpId="0"/>
      <p:bldP spid="14" grpId="1"/>
      <p:bldP spid="21" grpId="0"/>
      <p:bldP spid="23" grpId="0"/>
      <p:bldP spid="26" grpId="0"/>
      <p:bldP spid="30" grpId="0"/>
      <p:bldP spid="30" grpId="1"/>
      <p:bldP spid="32" grpId="0"/>
      <p:bldP spid="32" grpId="1"/>
      <p:bldP spid="37" grpId="0"/>
      <p:bldP spid="37" grpId="1"/>
      <p:bldP spid="38" grpId="0"/>
      <p:bldP spid="38" grpId="1"/>
      <p:bldP spid="40" grpId="0"/>
      <p:bldP spid="40" grpId="1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418841" y="564643"/>
            <a:ext cx="40121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ARTICULACIONES</a:t>
            </a:r>
            <a:endParaRPr lang="ca-ES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810393" y="3096625"/>
            <a:ext cx="4074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/>
              <a:t>Son </a:t>
            </a:r>
            <a:r>
              <a:rPr lang="es-ES" sz="2000" b="1" i="1" u="sng" dirty="0" smtClean="0">
                <a:solidFill>
                  <a:srgbClr val="00B0F0"/>
                </a:solidFill>
              </a:rPr>
              <a:t>los puntos donde se unen</a:t>
            </a:r>
            <a:r>
              <a:rPr lang="es-ES" sz="2000" b="1" i="1" dirty="0" smtClean="0">
                <a:solidFill>
                  <a:srgbClr val="00B0F0"/>
                </a:solidFill>
              </a:rPr>
              <a:t> </a:t>
            </a:r>
            <a:r>
              <a:rPr lang="es-ES" sz="2000" dirty="0" smtClean="0"/>
              <a:t>dos o más </a:t>
            </a:r>
            <a:r>
              <a:rPr lang="es-ES" sz="2000" b="1" i="1" u="sng" dirty="0" smtClean="0">
                <a:solidFill>
                  <a:srgbClr val="00B0F0"/>
                </a:solidFill>
              </a:rPr>
              <a:t>huesos</a:t>
            </a:r>
            <a:endParaRPr lang="es-ES" sz="2000" b="1" i="1" u="sng" dirty="0"/>
          </a:p>
        </p:txBody>
      </p:sp>
      <p:sp>
        <p:nvSpPr>
          <p:cNvPr id="7" name="Abrir llave 6"/>
          <p:cNvSpPr/>
          <p:nvPr/>
        </p:nvSpPr>
        <p:spPr>
          <a:xfrm>
            <a:off x="5175251" y="144379"/>
            <a:ext cx="591672" cy="6412804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884591" y="328980"/>
            <a:ext cx="38839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ARTICULACIONES MÓBILES</a:t>
            </a:r>
            <a:r>
              <a:rPr lang="ca-ES" sz="2800" dirty="0" smtClean="0">
                <a:solidFill>
                  <a:srgbClr val="FFC000"/>
                </a:solidFill>
              </a:rPr>
              <a:t>.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552218" y="447765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1-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894473" y="2642446"/>
            <a:ext cx="4404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ARTICULACIONES FIJAS</a:t>
            </a:r>
            <a:r>
              <a:rPr lang="ca-ES" sz="2000" dirty="0" smtClean="0">
                <a:solidFill>
                  <a:srgbClr val="FFC000"/>
                </a:solidFill>
              </a:rPr>
              <a:t>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5548085" y="2630543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C000"/>
                </a:solidFill>
              </a:rPr>
              <a:t>2</a:t>
            </a:r>
            <a:r>
              <a:rPr lang="ca-ES" sz="2000" dirty="0" smtClean="0">
                <a:solidFill>
                  <a:srgbClr val="FFC000"/>
                </a:solidFill>
              </a:rPr>
              <a:t>-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076653" y="5097878"/>
            <a:ext cx="47998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ARTICULACIONS </a:t>
            </a:r>
            <a:r>
              <a:rPr lang="ca-ES" sz="2000" dirty="0" smtClean="0">
                <a:solidFill>
                  <a:srgbClr val="FFC000"/>
                </a:solidFill>
              </a:rPr>
              <a:t>SEMIMÒBILES</a:t>
            </a:r>
            <a:r>
              <a:rPr lang="ca-ES" sz="2000" dirty="0" smtClean="0">
                <a:solidFill>
                  <a:srgbClr val="FFC000"/>
                </a:solidFill>
              </a:rPr>
              <a:t>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5606006" y="5097878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3-</a:t>
            </a:r>
            <a:endParaRPr lang="ca-ES" sz="2000" dirty="0">
              <a:solidFill>
                <a:srgbClr val="FFC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048" y="1431786"/>
            <a:ext cx="565489" cy="565489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381" y="1420161"/>
            <a:ext cx="577114" cy="5771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59613" y="3624537"/>
            <a:ext cx="639044" cy="631060"/>
          </a:xfrm>
          <a:prstGeom prst="rect">
            <a:avLst/>
          </a:prstGeom>
        </p:spPr>
      </p:pic>
      <p:pic>
        <p:nvPicPr>
          <p:cNvPr id="18" name="Picture 2" descr="http://www.arasaac.org/repositorio/thumbs/10/200/1/16619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658" y="6055171"/>
            <a:ext cx="631060" cy="63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5942170" y="917296"/>
            <a:ext cx="4453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 smtClean="0"/>
              <a:t>Permiten</a:t>
            </a:r>
            <a:r>
              <a:rPr lang="ca-ES" dirty="0" smtClean="0"/>
              <a:t> </a:t>
            </a:r>
            <a:r>
              <a:rPr lang="ca-ES" b="1" i="1" u="sng" dirty="0" err="1" smtClean="0">
                <a:solidFill>
                  <a:srgbClr val="00B0F0"/>
                </a:solidFill>
              </a:rPr>
              <a:t>mover</a:t>
            </a:r>
            <a:r>
              <a:rPr lang="ca-ES" b="1" i="1" u="sng" dirty="0" smtClean="0">
                <a:solidFill>
                  <a:srgbClr val="00B0F0"/>
                </a:solidFill>
              </a:rPr>
              <a:t> </a:t>
            </a:r>
            <a:r>
              <a:rPr lang="ca-ES" b="1" i="1" u="sng" dirty="0" err="1" smtClean="0">
                <a:solidFill>
                  <a:srgbClr val="00B0F0"/>
                </a:solidFill>
              </a:rPr>
              <a:t>fácilmente</a:t>
            </a:r>
            <a:r>
              <a:rPr lang="ca-ES" b="1" i="1" dirty="0" smtClean="0">
                <a:solidFill>
                  <a:srgbClr val="00B0F0"/>
                </a:solidFill>
              </a:rPr>
              <a:t> </a:t>
            </a:r>
            <a:r>
              <a:rPr lang="ca-ES" dirty="0" smtClean="0"/>
              <a:t>los</a:t>
            </a:r>
            <a:r>
              <a:rPr lang="ca-ES" dirty="0" smtClean="0"/>
              <a:t> </a:t>
            </a:r>
            <a:r>
              <a:rPr lang="ca-ES" dirty="0" err="1" smtClean="0"/>
              <a:t>huesos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5" name="Rectángulo 24"/>
          <p:cNvSpPr/>
          <p:nvPr/>
        </p:nvSpPr>
        <p:spPr>
          <a:xfrm>
            <a:off x="6022866" y="3131618"/>
            <a:ext cx="31406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i="1" dirty="0" smtClean="0">
                <a:solidFill>
                  <a:srgbClr val="00B0F0"/>
                </a:solidFill>
              </a:rPr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NO</a:t>
            </a:r>
            <a:r>
              <a:rPr lang="ca-ES" b="1" i="1" dirty="0" smtClean="0">
                <a:solidFill>
                  <a:srgbClr val="00B0F0"/>
                </a:solidFill>
              </a:rPr>
              <a:t> </a:t>
            </a:r>
            <a:r>
              <a:rPr lang="ca-ES" dirty="0" err="1" smtClean="0"/>
              <a:t>permiten</a:t>
            </a:r>
            <a:r>
              <a:rPr lang="ca-ES" dirty="0" smtClean="0"/>
              <a:t> </a:t>
            </a:r>
            <a:r>
              <a:rPr lang="ca-ES" b="1" i="1" u="sng" dirty="0" err="1" smtClean="0">
                <a:solidFill>
                  <a:srgbClr val="00B0F0"/>
                </a:solidFill>
              </a:rPr>
              <a:t>movimiento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6" name="Rectángulo 25"/>
          <p:cNvSpPr/>
          <p:nvPr/>
        </p:nvSpPr>
        <p:spPr>
          <a:xfrm>
            <a:off x="6197678" y="5573545"/>
            <a:ext cx="3725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err="1" smtClean="0"/>
              <a:t>Permiten</a:t>
            </a:r>
            <a:r>
              <a:rPr lang="ca-ES" dirty="0" smtClean="0"/>
              <a:t> </a:t>
            </a:r>
            <a:r>
              <a:rPr lang="ca-ES" dirty="0" smtClean="0"/>
              <a:t>un </a:t>
            </a:r>
            <a:r>
              <a:rPr lang="ca-ES" b="1" i="1" u="sng" dirty="0" err="1" smtClean="0">
                <a:solidFill>
                  <a:srgbClr val="00B0F0"/>
                </a:solidFill>
              </a:rPr>
              <a:t>movimiento</a:t>
            </a:r>
            <a:r>
              <a:rPr lang="ca-ES" b="1" i="1" u="sng" dirty="0" smtClean="0">
                <a:solidFill>
                  <a:srgbClr val="00B0F0"/>
                </a:solidFill>
              </a:rPr>
              <a:t> </a:t>
            </a:r>
            <a:r>
              <a:rPr lang="ca-ES" b="1" i="1" u="sng" dirty="0" err="1" smtClean="0">
                <a:solidFill>
                  <a:srgbClr val="00B0F0"/>
                </a:solidFill>
              </a:rPr>
              <a:t>ligero</a:t>
            </a:r>
            <a:r>
              <a:rPr lang="ca-ES" b="1" i="1" dirty="0" smtClean="0"/>
              <a:t>.</a:t>
            </a:r>
            <a:endParaRPr lang="ca-ES" b="1" i="1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942170" y="1531691"/>
            <a:ext cx="162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Por </a:t>
            </a:r>
            <a:r>
              <a:rPr lang="ca-ES" dirty="0" err="1" smtClean="0"/>
              <a:t>ejemplo</a:t>
            </a:r>
            <a:endParaRPr lang="ca-ES" dirty="0"/>
          </a:p>
        </p:txBody>
      </p:sp>
      <p:sp>
        <p:nvSpPr>
          <p:cNvPr id="29" name="Flecha derecha 28"/>
          <p:cNvSpPr/>
          <p:nvPr/>
        </p:nvSpPr>
        <p:spPr>
          <a:xfrm>
            <a:off x="7632193" y="162455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0" name="CuadroTexto 29"/>
          <p:cNvSpPr txBox="1"/>
          <p:nvPr/>
        </p:nvSpPr>
        <p:spPr>
          <a:xfrm>
            <a:off x="6037225" y="3711645"/>
            <a:ext cx="1640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Por </a:t>
            </a:r>
            <a:r>
              <a:rPr lang="ca-ES" dirty="0" err="1" smtClean="0"/>
              <a:t>ejemplo</a:t>
            </a:r>
            <a:endParaRPr lang="ca-ES" dirty="0"/>
          </a:p>
        </p:txBody>
      </p:sp>
      <p:sp>
        <p:nvSpPr>
          <p:cNvPr id="31" name="Flecha derecha 30"/>
          <p:cNvSpPr/>
          <p:nvPr/>
        </p:nvSpPr>
        <p:spPr>
          <a:xfrm>
            <a:off x="7697749" y="3804511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3" name="CuadroTexto 32"/>
          <p:cNvSpPr txBox="1"/>
          <p:nvPr/>
        </p:nvSpPr>
        <p:spPr>
          <a:xfrm>
            <a:off x="6209917" y="6153005"/>
            <a:ext cx="1572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Por </a:t>
            </a:r>
            <a:r>
              <a:rPr lang="ca-ES" dirty="0" err="1" smtClean="0"/>
              <a:t>ejemplo</a:t>
            </a:r>
            <a:endParaRPr lang="ca-ES" dirty="0"/>
          </a:p>
        </p:txBody>
      </p:sp>
      <p:sp>
        <p:nvSpPr>
          <p:cNvPr id="34" name="Flecha derecha 33"/>
          <p:cNvSpPr/>
          <p:nvPr/>
        </p:nvSpPr>
        <p:spPr>
          <a:xfrm>
            <a:off x="7840945" y="6245871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35" name="CuadroTexto 34"/>
          <p:cNvSpPr txBox="1"/>
          <p:nvPr/>
        </p:nvSpPr>
        <p:spPr>
          <a:xfrm>
            <a:off x="459328" y="3872464"/>
            <a:ext cx="5236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err="1" smtClean="0"/>
              <a:t>H</a:t>
            </a:r>
            <a:r>
              <a:rPr lang="ca-ES" sz="2000" dirty="0" err="1" smtClean="0"/>
              <a:t>ay</a:t>
            </a:r>
            <a:r>
              <a:rPr lang="ca-ES" sz="2000" dirty="0" smtClean="0"/>
              <a:t> </a:t>
            </a:r>
            <a:r>
              <a:rPr lang="es-ES" sz="2000" dirty="0" smtClean="0"/>
              <a:t>diferentes</a:t>
            </a:r>
            <a:r>
              <a:rPr lang="ca-ES" sz="2000" dirty="0" smtClean="0"/>
              <a:t> </a:t>
            </a:r>
            <a:r>
              <a:rPr lang="ca-ES" sz="2000" b="1" i="1" dirty="0" err="1" smtClean="0">
                <a:solidFill>
                  <a:srgbClr val="00B0F0"/>
                </a:solidFill>
              </a:rPr>
              <a:t>tipos</a:t>
            </a:r>
            <a:r>
              <a:rPr lang="ca-ES" sz="2000" b="1" i="1" dirty="0" smtClean="0">
                <a:solidFill>
                  <a:srgbClr val="00B0F0"/>
                </a:solidFill>
              </a:rPr>
              <a:t> de </a:t>
            </a:r>
            <a:r>
              <a:rPr lang="ca-ES" sz="2000" b="1" i="1" dirty="0" err="1" smtClean="0">
                <a:solidFill>
                  <a:srgbClr val="00B0F0"/>
                </a:solidFill>
              </a:rPr>
              <a:t>articulaciones</a:t>
            </a:r>
            <a:endParaRPr lang="ca-ES" sz="2000" b="1" i="1" u="sng" dirty="0"/>
          </a:p>
        </p:txBody>
      </p:sp>
      <p:pic>
        <p:nvPicPr>
          <p:cNvPr id="32" name="Imagen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3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24" grpId="0"/>
      <p:bldP spid="25" grpId="0"/>
      <p:bldP spid="26" grpId="0"/>
      <p:bldP spid="28" grpId="0"/>
      <p:bldP spid="29" grpId="0" animBg="1"/>
      <p:bldP spid="30" grpId="0"/>
      <p:bldP spid="31" grpId="0" animBg="1"/>
      <p:bldP spid="33" grpId="0"/>
      <p:bldP spid="34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452936" y="545432"/>
            <a:ext cx="6300537" cy="574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5096" y="542687"/>
            <a:ext cx="32904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MUSCULATURA</a:t>
            </a:r>
            <a:endParaRPr lang="ca-ES" sz="3200" dirty="0"/>
          </a:p>
        </p:txBody>
      </p:sp>
      <p:sp>
        <p:nvSpPr>
          <p:cNvPr id="25" name="CuadroTexto 24"/>
          <p:cNvSpPr txBox="1"/>
          <p:nvPr/>
        </p:nvSpPr>
        <p:spPr>
          <a:xfrm>
            <a:off x="561451" y="2192333"/>
            <a:ext cx="38020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ESTÁ FORMADO POR</a:t>
            </a:r>
            <a:r>
              <a:rPr lang="ca-ES" b="1" i="1" dirty="0" smtClean="0"/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MÚSCULOS</a:t>
            </a:r>
            <a:endParaRPr lang="ca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2645219" y="4509023"/>
            <a:ext cx="216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HAY MÚSCULOS</a:t>
            </a:r>
            <a:endParaRPr lang="ca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4982275" y="3179111"/>
            <a:ext cx="1654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A) </a:t>
            </a:r>
            <a:r>
              <a:rPr lang="ca-ES" b="1" dirty="0" smtClean="0">
                <a:solidFill>
                  <a:srgbClr val="00B0F0"/>
                </a:solidFill>
              </a:rPr>
              <a:t>ANCHOS</a:t>
            </a:r>
            <a:r>
              <a:rPr lang="ca-ES" dirty="0" smtClean="0"/>
              <a:t>. </a:t>
            </a:r>
            <a:endParaRPr lang="ca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063277" y="4502404"/>
            <a:ext cx="1440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B) </a:t>
            </a:r>
            <a:r>
              <a:rPr lang="ca-ES" b="1" dirty="0" smtClean="0">
                <a:solidFill>
                  <a:srgbClr val="00B0F0"/>
                </a:solidFill>
              </a:rPr>
              <a:t>CORTOS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109755" y="5919926"/>
            <a:ext cx="1526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</a:t>
            </a:r>
            <a:r>
              <a:rPr lang="ca-ES" dirty="0" smtClean="0"/>
              <a:t>) </a:t>
            </a:r>
            <a:r>
              <a:rPr lang="ca-ES" b="1" dirty="0" smtClean="0">
                <a:solidFill>
                  <a:srgbClr val="00B0F0"/>
                </a:solidFill>
              </a:rPr>
              <a:t>LARGOS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1" name="Abrir llave 30"/>
          <p:cNvSpPr/>
          <p:nvPr/>
        </p:nvSpPr>
        <p:spPr>
          <a:xfrm>
            <a:off x="4574983" y="2960858"/>
            <a:ext cx="591672" cy="3433578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6415009" y="3190389"/>
            <a:ext cx="35461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POR EJEMPLO: </a:t>
            </a:r>
            <a:r>
              <a:rPr lang="ca-ES" b="1" i="1" u="sng" dirty="0" smtClean="0"/>
              <a:t>LOS</a:t>
            </a:r>
            <a:r>
              <a:rPr lang="ca-ES" b="1" i="1" u="sng" dirty="0" smtClean="0"/>
              <a:t> DEL TÓRAX</a:t>
            </a:r>
            <a:endParaRPr lang="ca-ES" b="1" i="1" u="sng" dirty="0"/>
          </a:p>
        </p:txBody>
      </p:sp>
      <p:sp>
        <p:nvSpPr>
          <p:cNvPr id="33" name="Rectángulo 32"/>
          <p:cNvSpPr/>
          <p:nvPr/>
        </p:nvSpPr>
        <p:spPr>
          <a:xfrm>
            <a:off x="6448986" y="4504082"/>
            <a:ext cx="3837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POR EJEMPLO:</a:t>
            </a:r>
            <a:r>
              <a:rPr lang="ca-ES" b="1" i="1" dirty="0" smtClean="0"/>
              <a:t> </a:t>
            </a:r>
            <a:r>
              <a:rPr lang="ca-ES" b="1" i="1" u="sng" dirty="0" smtClean="0"/>
              <a:t>LOS DE LA MANO</a:t>
            </a:r>
            <a:endParaRPr lang="ca-ES" b="1" i="1" u="sng" dirty="0"/>
          </a:p>
        </p:txBody>
      </p:sp>
      <p:sp>
        <p:nvSpPr>
          <p:cNvPr id="34" name="Rectángulo 33"/>
          <p:cNvSpPr/>
          <p:nvPr/>
        </p:nvSpPr>
        <p:spPr>
          <a:xfrm>
            <a:off x="6430120" y="5928699"/>
            <a:ext cx="3940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POR EJEMPLO: </a:t>
            </a:r>
            <a:r>
              <a:rPr lang="ca-ES" b="1" i="1" u="sng" dirty="0" smtClean="0"/>
              <a:t>LOS DE LA PIERNA</a:t>
            </a:r>
            <a:endParaRPr lang="ca-ES" b="1" i="1" u="sng" dirty="0"/>
          </a:p>
        </p:txBody>
      </p:sp>
      <p:sp>
        <p:nvSpPr>
          <p:cNvPr id="39" name="Flecha derecha 38"/>
          <p:cNvSpPr/>
          <p:nvPr/>
        </p:nvSpPr>
        <p:spPr>
          <a:xfrm>
            <a:off x="10227879" y="3271016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Flecha derecha 39"/>
          <p:cNvSpPr/>
          <p:nvPr/>
        </p:nvSpPr>
        <p:spPr>
          <a:xfrm>
            <a:off x="10255509" y="4580424"/>
            <a:ext cx="523964" cy="21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 derecha 40"/>
          <p:cNvSpPr/>
          <p:nvPr/>
        </p:nvSpPr>
        <p:spPr>
          <a:xfrm>
            <a:off x="10313120" y="602779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477" y="2008968"/>
            <a:ext cx="757975" cy="75797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065" y="324899"/>
            <a:ext cx="1020350" cy="102035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67" t="15682" r="31401" b="67252"/>
          <a:stretch/>
        </p:blipFill>
        <p:spPr>
          <a:xfrm>
            <a:off x="10850575" y="3141885"/>
            <a:ext cx="932681" cy="466341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6" t="61120" r="27113"/>
          <a:stretch/>
        </p:blipFill>
        <p:spPr>
          <a:xfrm>
            <a:off x="10900941" y="5726240"/>
            <a:ext cx="834189" cy="756703"/>
          </a:xfrm>
          <a:prstGeom prst="rect">
            <a:avLst/>
          </a:prstGeom>
        </p:spPr>
      </p:pic>
      <p:pic>
        <p:nvPicPr>
          <p:cNvPr id="35" name="Imagen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4" t="49195" r="26868" b="37044"/>
          <a:stretch/>
        </p:blipFill>
        <p:spPr>
          <a:xfrm>
            <a:off x="10823565" y="4470684"/>
            <a:ext cx="1026696" cy="33688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13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9" grpId="0" animBg="1"/>
      <p:bldP spid="40" grpId="0" animBg="1"/>
      <p:bldP spid="4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chemeClr val="tx1"/>
                </a:solidFill>
              </a:rPr>
              <a:t>LA </a:t>
            </a:r>
            <a:r>
              <a:rPr lang="ca-ES" dirty="0" smtClean="0">
                <a:solidFill>
                  <a:schemeClr val="tx1"/>
                </a:solidFill>
              </a:rPr>
              <a:t>FUNCIÓN </a:t>
            </a:r>
            <a:r>
              <a:rPr lang="ca-ES" dirty="0" smtClean="0">
                <a:solidFill>
                  <a:schemeClr val="tx1"/>
                </a:solidFill>
              </a:rPr>
              <a:t>DE LA MUSCULATURA.</a:t>
            </a:r>
            <a:endParaRPr lang="ca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63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dirty="0" smtClean="0"/>
              <a:t>1- </a:t>
            </a:r>
            <a:r>
              <a:rPr lang="ca-ES" b="1" i="1" u="sng" dirty="0" smtClean="0">
                <a:solidFill>
                  <a:srgbClr val="00B0F0"/>
                </a:solidFill>
              </a:rPr>
              <a:t>MUEVE</a:t>
            </a:r>
            <a:r>
              <a:rPr lang="ca-ES" dirty="0" smtClean="0"/>
              <a:t> EL CUERPO Y </a:t>
            </a:r>
            <a:r>
              <a:rPr lang="ca-ES" b="1" i="1" u="sng" dirty="0" smtClean="0">
                <a:solidFill>
                  <a:srgbClr val="00B0F0"/>
                </a:solidFill>
              </a:rPr>
              <a:t>MANTIENE </a:t>
            </a:r>
            <a:r>
              <a:rPr lang="ca-ES" b="1" i="1" u="sng" dirty="0" smtClean="0">
                <a:solidFill>
                  <a:srgbClr val="00B0F0"/>
                </a:solidFill>
              </a:rPr>
              <a:t>LA POSTURA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838200" y="3461920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dirty="0"/>
              <a:t>2</a:t>
            </a:r>
            <a:r>
              <a:rPr lang="ca-ES" sz="2000" dirty="0" smtClean="0"/>
              <a:t>- </a:t>
            </a:r>
            <a:r>
              <a:rPr lang="ca-ES" sz="2000" dirty="0" smtClean="0"/>
              <a:t>HACE</a:t>
            </a:r>
            <a:r>
              <a:rPr lang="ca-ES" sz="2000" dirty="0" smtClean="0"/>
              <a:t> </a:t>
            </a:r>
            <a:r>
              <a:rPr lang="ca-ES" sz="2000" dirty="0" smtClean="0"/>
              <a:t>FUNCIONAR </a:t>
            </a:r>
            <a:r>
              <a:rPr lang="ca-ES" sz="2000" dirty="0" smtClean="0"/>
              <a:t>Y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PROTEGE LOS ÓRGANOS</a:t>
            </a:r>
            <a:r>
              <a:rPr lang="ca-ES" sz="2000" b="1" i="1" dirty="0" smtClean="0">
                <a:solidFill>
                  <a:srgbClr val="00B0F0"/>
                </a:solidFill>
              </a:rPr>
              <a:t> </a:t>
            </a:r>
            <a:r>
              <a:rPr lang="ca-ES" sz="2000" dirty="0" smtClean="0"/>
              <a:t>VITALES</a:t>
            </a:r>
            <a:r>
              <a:rPr lang="ca-ES" sz="2000" dirty="0" smtClean="0"/>
              <a:t>.</a:t>
            </a:r>
            <a:endParaRPr lang="ca-ES" sz="2000" dirty="0"/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838200" y="5130299"/>
            <a:ext cx="10515600" cy="436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a-ES" sz="2000" dirty="0" smtClean="0"/>
              <a:t>3-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CALIENTA</a:t>
            </a:r>
            <a:r>
              <a:rPr lang="ca-ES" sz="2000" dirty="0" smtClean="0"/>
              <a:t> </a:t>
            </a:r>
            <a:r>
              <a:rPr lang="ca-ES" sz="2000" dirty="0" smtClean="0"/>
              <a:t>EL</a:t>
            </a:r>
            <a:r>
              <a:rPr lang="ca-ES" sz="2000" dirty="0"/>
              <a:t> </a:t>
            </a:r>
            <a:r>
              <a:rPr lang="ca-ES" sz="2000" dirty="0" smtClean="0"/>
              <a:t>ORGANISMO.</a:t>
            </a:r>
            <a:endParaRPr lang="ca-ES" sz="20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3163" y="3030375"/>
            <a:ext cx="1219808" cy="121980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875" y="1435879"/>
            <a:ext cx="1215804" cy="121580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116" y="1435879"/>
            <a:ext cx="1215804" cy="121580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44" y="4725289"/>
            <a:ext cx="1231412" cy="123141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0373" y="4725289"/>
            <a:ext cx="1246331" cy="124633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759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a-ES" sz="4000" dirty="0" smtClean="0">
                <a:solidFill>
                  <a:schemeClr val="tx1"/>
                </a:solidFill>
              </a:rPr>
              <a:t>LA MUSCULATURA DEL </a:t>
            </a:r>
            <a:r>
              <a:rPr lang="ca-ES" sz="4000" dirty="0" smtClean="0">
                <a:solidFill>
                  <a:schemeClr val="tx1"/>
                </a:solidFill>
              </a:rPr>
              <a:t>CUERPO.</a:t>
            </a:r>
            <a:endParaRPr lang="ca-ES" sz="4000" dirty="0">
              <a:solidFill>
                <a:schemeClr val="tx1"/>
              </a:solidFill>
            </a:endParaRPr>
          </a:p>
        </p:txBody>
      </p:sp>
      <p:cxnSp>
        <p:nvCxnSpPr>
          <p:cNvPr id="6" name="Conector recto de flecha 5"/>
          <p:cNvCxnSpPr/>
          <p:nvPr/>
        </p:nvCxnSpPr>
        <p:spPr>
          <a:xfrm>
            <a:off x="6657472" y="169068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9048109" y="1506023"/>
            <a:ext cx="1261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F0"/>
                </a:solidFill>
              </a:rPr>
              <a:t>FRONTAL</a:t>
            </a:r>
            <a:endParaRPr lang="ca-ES" b="1" dirty="0">
              <a:solidFill>
                <a:srgbClr val="00B0F0"/>
              </a:solidFill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6821951" y="2196487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8834886" y="2008221"/>
            <a:ext cx="3288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ESTERNOCLEIDOMASTOIDEO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1" name="Conector recto de flecha 10"/>
          <p:cNvCxnSpPr/>
          <p:nvPr/>
        </p:nvCxnSpPr>
        <p:spPr>
          <a:xfrm>
            <a:off x="6821951" y="2716950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8834887" y="2514113"/>
            <a:ext cx="3003746" cy="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PECTORAL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3" name="Conector recto de flecha 12"/>
          <p:cNvCxnSpPr/>
          <p:nvPr/>
        </p:nvCxnSpPr>
        <p:spPr>
          <a:xfrm flipH="1" flipV="1">
            <a:off x="4973046" y="3075310"/>
            <a:ext cx="1139180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uadroTexto 13"/>
          <p:cNvSpPr txBox="1"/>
          <p:nvPr/>
        </p:nvSpPr>
        <p:spPr>
          <a:xfrm>
            <a:off x="4106415" y="2906686"/>
            <a:ext cx="963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BÍCEPS</a:t>
            </a:r>
            <a:endParaRPr lang="ca-ES" b="1" dirty="0">
              <a:solidFill>
                <a:srgbClr val="00B050"/>
              </a:solidFill>
            </a:endParaRPr>
          </a:p>
        </p:txBody>
      </p:sp>
      <p:cxnSp>
        <p:nvCxnSpPr>
          <p:cNvPr id="15" name="Conector recto de flecha 14"/>
          <p:cNvCxnSpPr/>
          <p:nvPr/>
        </p:nvCxnSpPr>
        <p:spPr>
          <a:xfrm>
            <a:off x="6737611" y="3486971"/>
            <a:ext cx="2012936" cy="9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/>
          <p:cNvSpPr txBox="1"/>
          <p:nvPr/>
        </p:nvSpPr>
        <p:spPr>
          <a:xfrm>
            <a:off x="8834887" y="3298705"/>
            <a:ext cx="3003746" cy="376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FF00"/>
                </a:solidFill>
              </a:rPr>
              <a:t>ABDOMINALES</a:t>
            </a:r>
            <a:endParaRPr lang="ca-ES" b="1" dirty="0">
              <a:solidFill>
                <a:srgbClr val="FFFF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 flipV="1">
            <a:off x="6985554" y="4592789"/>
            <a:ext cx="1829161" cy="16042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uadroTexto 17"/>
          <p:cNvSpPr txBox="1"/>
          <p:nvPr/>
        </p:nvSpPr>
        <p:spPr>
          <a:xfrm>
            <a:off x="8798673" y="4408123"/>
            <a:ext cx="1660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CU</a:t>
            </a:r>
            <a:r>
              <a:rPr lang="ca-ES" b="1" dirty="0">
                <a:solidFill>
                  <a:srgbClr val="FF0066"/>
                </a:solidFill>
              </a:rPr>
              <a:t>Á</a:t>
            </a:r>
            <a:r>
              <a:rPr lang="ca-ES" b="1" dirty="0" smtClean="0">
                <a:solidFill>
                  <a:srgbClr val="FF0066"/>
                </a:solidFill>
              </a:rPr>
              <a:t>DRICEPS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19" name="Conector recto de flecha 18"/>
          <p:cNvCxnSpPr/>
          <p:nvPr/>
        </p:nvCxnSpPr>
        <p:spPr>
          <a:xfrm flipH="1" flipV="1">
            <a:off x="5102117" y="5459809"/>
            <a:ext cx="1667578" cy="1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uadroTexto 20"/>
          <p:cNvSpPr txBox="1"/>
          <p:nvPr/>
        </p:nvSpPr>
        <p:spPr>
          <a:xfrm>
            <a:off x="3805382" y="5275143"/>
            <a:ext cx="1429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FF0066"/>
                </a:solidFill>
              </a:rPr>
              <a:t>GEMELOS</a:t>
            </a:r>
            <a:endParaRPr lang="ca-ES" b="1" dirty="0">
              <a:solidFill>
                <a:srgbClr val="FF0066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7294902" y="3099556"/>
            <a:ext cx="162487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/>
          <p:cNvSpPr txBox="1"/>
          <p:nvPr/>
        </p:nvSpPr>
        <p:spPr>
          <a:xfrm>
            <a:off x="8956596" y="2901925"/>
            <a:ext cx="113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 smtClean="0">
                <a:solidFill>
                  <a:srgbClr val="00B050"/>
                </a:solidFill>
              </a:rPr>
              <a:t>TRÍCEPS</a:t>
            </a:r>
            <a:endParaRPr lang="ca-ES" b="1" dirty="0">
              <a:solidFill>
                <a:srgbClr val="00B05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7" grpId="1"/>
      <p:bldP spid="9" grpId="0"/>
      <p:bldP spid="9" grpId="1" build="allAtOnce"/>
      <p:bldP spid="12" grpId="0"/>
      <p:bldP spid="12" grpId="1" build="allAtOnce"/>
      <p:bldP spid="14" grpId="0"/>
      <p:bldP spid="14" grpId="1"/>
      <p:bldP spid="16" grpId="0"/>
      <p:bldP spid="16" grpId="1" build="allAtOnce"/>
      <p:bldP spid="18" grpId="0"/>
      <p:bldP spid="18" grpId="1"/>
      <p:bldP spid="21" grpId="0"/>
      <p:bldP spid="21" grpId="1"/>
      <p:bldP spid="23" grpId="0"/>
      <p:bldP spid="2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98279" y="2414253"/>
            <a:ext cx="9404723" cy="1400530"/>
          </a:xfrm>
        </p:spPr>
        <p:txBody>
          <a:bodyPr/>
          <a:lstStyle/>
          <a:p>
            <a:pPr algn="ctr"/>
            <a:r>
              <a:rPr lang="ca-ES" sz="8000" dirty="0" smtClean="0">
                <a:solidFill>
                  <a:srgbClr val="FFC000"/>
                </a:solidFill>
              </a:rPr>
              <a:t>CUESTIONARIO</a:t>
            </a:r>
            <a:endParaRPr lang="ca-ES" sz="8000" dirty="0">
              <a:solidFill>
                <a:srgbClr val="FFC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49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598272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EL </a:t>
            </a:r>
            <a:r>
              <a:rPr lang="ca-ES" sz="2800" i="1" dirty="0" smtClean="0">
                <a:solidFill>
                  <a:srgbClr val="00B0F0"/>
                </a:solidFill>
              </a:rPr>
              <a:t>TACTO, </a:t>
            </a:r>
            <a:r>
              <a:rPr lang="ca-ES" sz="2800" i="1" dirty="0" smtClean="0">
                <a:solidFill>
                  <a:srgbClr val="00B0F0"/>
                </a:solidFill>
              </a:rPr>
              <a:t>LA VISTA</a:t>
            </a:r>
            <a:r>
              <a:rPr lang="ca-ES" sz="2800" i="1" dirty="0">
                <a:solidFill>
                  <a:srgbClr val="00B0F0"/>
                </a:solidFill>
              </a:rPr>
              <a:t>, </a:t>
            </a:r>
            <a:r>
              <a:rPr lang="ca-ES" sz="2800" i="1" dirty="0" smtClean="0">
                <a:solidFill>
                  <a:srgbClr val="00B0F0"/>
                </a:solidFill>
              </a:rPr>
              <a:t>EL </a:t>
            </a:r>
            <a:r>
              <a:rPr lang="ca-ES" sz="2800" i="1" dirty="0" smtClean="0">
                <a:solidFill>
                  <a:srgbClr val="00B0F0"/>
                </a:solidFill>
              </a:rPr>
              <a:t>OÍDO,             EL OLFATO </a:t>
            </a:r>
            <a:r>
              <a:rPr lang="ca-ES" sz="2800" i="1" dirty="0">
                <a:solidFill>
                  <a:srgbClr val="00B0F0"/>
                </a:solidFill>
              </a:rPr>
              <a:t>Y</a:t>
            </a:r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r>
              <a:rPr lang="ca-ES" sz="2800" i="1" dirty="0" smtClean="0">
                <a:solidFill>
                  <a:srgbClr val="00B0F0"/>
                </a:solidFill>
              </a:rPr>
              <a:t>EL </a:t>
            </a:r>
            <a:r>
              <a:rPr lang="ca-ES" sz="2800" i="1" dirty="0" smtClean="0">
                <a:solidFill>
                  <a:srgbClr val="00B0F0"/>
                </a:solidFill>
              </a:rPr>
              <a:t>GUSTO.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a-ES" sz="3500" dirty="0" smtClean="0"/>
              <a:t>LOS </a:t>
            </a:r>
            <a:r>
              <a:rPr lang="ca-ES" sz="3500" dirty="0" smtClean="0"/>
              <a:t>SENTIDOS </a:t>
            </a:r>
            <a:r>
              <a:rPr lang="ca-ES" sz="3500" dirty="0" smtClean="0"/>
              <a:t>SON</a:t>
            </a:r>
            <a:r>
              <a:rPr lang="ca-ES" sz="3000" dirty="0" smtClean="0"/>
              <a:t>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539129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</a:t>
            </a:r>
            <a:r>
              <a:rPr lang="ca-ES" sz="2800" i="1" dirty="0" smtClean="0">
                <a:solidFill>
                  <a:srgbClr val="00B0F0"/>
                </a:solidFill>
              </a:rPr>
              <a:t>TACTO  </a:t>
            </a:r>
            <a:r>
              <a:rPr lang="ca-ES" sz="2800" i="1" dirty="0">
                <a:solidFill>
                  <a:srgbClr val="00B0F0"/>
                </a:solidFill>
              </a:rPr>
              <a:t>Y</a:t>
            </a:r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r>
              <a:rPr lang="ca-ES" sz="2800" i="1" dirty="0" smtClean="0">
                <a:solidFill>
                  <a:srgbClr val="00B0F0"/>
                </a:solidFill>
              </a:rPr>
              <a:t>EL </a:t>
            </a:r>
            <a:r>
              <a:rPr lang="ca-ES" sz="2800" i="1" dirty="0" smtClean="0">
                <a:solidFill>
                  <a:srgbClr val="00B0F0"/>
                </a:solidFill>
              </a:rPr>
              <a:t>GUSTO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  <a:p>
            <a:pPr marL="174625"/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4328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</a:t>
            </a:r>
            <a:r>
              <a:rPr lang="ca-ES" sz="2800" i="1" dirty="0" smtClean="0">
                <a:solidFill>
                  <a:srgbClr val="00B0F0"/>
                </a:solidFill>
              </a:rPr>
              <a:t>TACTO </a:t>
            </a:r>
            <a:r>
              <a:rPr lang="ca-ES" sz="2800" i="1" dirty="0">
                <a:solidFill>
                  <a:srgbClr val="00B0F0"/>
                </a:solidFill>
              </a:rPr>
              <a:t>Y</a:t>
            </a:r>
            <a:r>
              <a:rPr lang="ca-ES" sz="2800" i="1" dirty="0" smtClean="0">
                <a:solidFill>
                  <a:srgbClr val="00B0F0"/>
                </a:solidFill>
              </a:rPr>
              <a:t> </a:t>
            </a:r>
            <a:r>
              <a:rPr lang="ca-ES" sz="2800" i="1" dirty="0" smtClean="0">
                <a:solidFill>
                  <a:srgbClr val="00B0F0"/>
                </a:solidFill>
              </a:rPr>
              <a:t>LA VISTA</a:t>
            </a:r>
            <a:r>
              <a:rPr lang="ca-ES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71" y="3931268"/>
            <a:ext cx="720000" cy="7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6742" y="3937912"/>
            <a:ext cx="684000" cy="71335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0834" y="4945708"/>
            <a:ext cx="720000" cy="720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0600" y="3934660"/>
            <a:ext cx="720000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70600" y="4945708"/>
            <a:ext cx="720000" cy="720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54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01103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</a:t>
            </a:r>
            <a:r>
              <a:rPr lang="ca-ES" sz="2800" i="1" dirty="0" smtClean="0">
                <a:solidFill>
                  <a:srgbClr val="00B0F0"/>
                </a:solidFill>
              </a:rPr>
              <a:t>LENGUA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800" dirty="0" smtClean="0"/>
              <a:t>EL </a:t>
            </a:r>
            <a:r>
              <a:rPr lang="ca-ES" sz="2800" dirty="0" smtClean="0"/>
              <a:t>ÓRGANO </a:t>
            </a:r>
            <a:r>
              <a:rPr lang="ca-ES" sz="2800" dirty="0" smtClean="0"/>
              <a:t>DEL </a:t>
            </a:r>
            <a:r>
              <a:rPr lang="ca-ES" sz="2800" dirty="0" smtClean="0"/>
              <a:t>GUSTO </a:t>
            </a:r>
            <a:r>
              <a:rPr lang="ca-ES" sz="2800" dirty="0"/>
              <a:t>E</a:t>
            </a:r>
            <a:r>
              <a:rPr lang="ca-ES" sz="2800" dirty="0" smtClean="0"/>
              <a:t>S...</a:t>
            </a: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457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NARIZ.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</a:t>
            </a:r>
            <a:r>
              <a:rPr lang="ca-ES" sz="2800" i="1" dirty="0" smtClean="0">
                <a:solidFill>
                  <a:srgbClr val="00B0F0"/>
                </a:solidFill>
              </a:rPr>
              <a:t>OREJA.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10" y="2614262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-507995" y="447870"/>
            <a:ext cx="10908792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>
                <a:solidFill>
                  <a:schemeClr val="bg2"/>
                </a:solidFill>
              </a:rPr>
              <a:t>     </a:t>
            </a:r>
            <a:r>
              <a:rPr lang="es-ES" sz="4400" dirty="0" smtClean="0">
                <a:solidFill>
                  <a:schemeClr val="tx1"/>
                </a:solidFill>
              </a:rPr>
              <a:t>LOS SENTIDOS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392" y="6327049"/>
            <a:ext cx="1292464" cy="298730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55268" y="4045628"/>
            <a:ext cx="45327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GRACIAS A LOS SENTIDOS NOS DAMOS CUENTA DE LO QUE PASA ALREDEDOR</a:t>
            </a:r>
            <a:endParaRPr lang="es-ES" dirty="0"/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1192" y="4730686"/>
            <a:ext cx="756000" cy="7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06" y="3628678"/>
            <a:ext cx="756000" cy="7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7101" y="3628678"/>
            <a:ext cx="756000" cy="7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5340" y="4730686"/>
            <a:ext cx="756000" cy="75600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145" y="3628678"/>
            <a:ext cx="756000" cy="7560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36253" y="3730623"/>
            <a:ext cx="1440000" cy="1440000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33469" y="5313013"/>
            <a:ext cx="1440000" cy="1440000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7921682" y="2959390"/>
            <a:ext cx="3980329" cy="3041886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Flecha derecha 29"/>
          <p:cNvSpPr/>
          <p:nvPr/>
        </p:nvSpPr>
        <p:spPr>
          <a:xfrm>
            <a:off x="6594071" y="2850734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Flecha derecha 32"/>
          <p:cNvSpPr/>
          <p:nvPr/>
        </p:nvSpPr>
        <p:spPr>
          <a:xfrm>
            <a:off x="6594071" y="5743795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Abrir llave 35"/>
          <p:cNvSpPr/>
          <p:nvPr/>
        </p:nvSpPr>
        <p:spPr>
          <a:xfrm>
            <a:off x="4505514" y="2033253"/>
            <a:ext cx="363071" cy="4702849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389" y="2130735"/>
            <a:ext cx="1440000" cy="1440000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>
            <a:off x="6594071" y="4174789"/>
            <a:ext cx="978408" cy="48463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464" y="606570"/>
            <a:ext cx="461683" cy="46168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062" y="601399"/>
            <a:ext cx="478886" cy="47888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4" name="Imagen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147" y="612506"/>
            <a:ext cx="467779" cy="46777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5" name="Imagen 3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907" y="620035"/>
            <a:ext cx="452720" cy="45272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1680" y="601176"/>
            <a:ext cx="472473" cy="4724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1" name="Imagen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8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8" grpId="0"/>
      <p:bldP spid="29" grpId="0" animBg="1"/>
      <p:bldP spid="30" grpId="0" animBg="1"/>
      <p:bldP spid="33" grpId="0" animBg="1"/>
      <p:bldP spid="36" grpId="0" animBg="1"/>
      <p:bldP spid="2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16762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NARIZ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8931" y="1557565"/>
            <a:ext cx="10515600" cy="48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800" dirty="0" smtClean="0"/>
              <a:t>EL Ó</a:t>
            </a:r>
            <a:r>
              <a:rPr lang="ca-ES" sz="2800" dirty="0" smtClean="0"/>
              <a:t>RGANO DEL OLFATO </a:t>
            </a:r>
            <a:r>
              <a:rPr lang="ca-ES" sz="2800" dirty="0"/>
              <a:t>E</a:t>
            </a:r>
            <a:r>
              <a:rPr lang="ca-ES" sz="2800" dirty="0" smtClean="0"/>
              <a:t>S</a:t>
            </a:r>
            <a:r>
              <a:rPr lang="ca-ES" sz="2800" dirty="0" smtClean="0"/>
              <a:t>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4918891"/>
            <a:ext cx="21771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OJO.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8905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</a:t>
            </a:r>
            <a:r>
              <a:rPr lang="ca-ES" sz="2800" i="1" dirty="0" smtClean="0">
                <a:solidFill>
                  <a:srgbClr val="00B0F0"/>
                </a:solidFill>
              </a:rPr>
              <a:t>LENGUA.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72" y="2562111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17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2401103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OJO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3"/>
            <a:ext cx="10515600" cy="4840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a-ES" sz="2800" dirty="0" smtClean="0"/>
              <a:t>EL </a:t>
            </a:r>
            <a:r>
              <a:rPr lang="ca-ES" sz="2800" dirty="0" smtClean="0"/>
              <a:t>ÓRGANO </a:t>
            </a:r>
            <a:r>
              <a:rPr lang="ca-ES" sz="2800" dirty="0" smtClean="0"/>
              <a:t>DE LA VISTA ÉS...</a:t>
            </a:r>
            <a:endParaRPr lang="ca-ES" dirty="0" smtClean="0"/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</a:t>
            </a:r>
            <a:r>
              <a:rPr lang="ca-ES" sz="2800" i="1" dirty="0" smtClean="0">
                <a:solidFill>
                  <a:srgbClr val="00B0F0"/>
                </a:solidFill>
              </a:rPr>
              <a:t> NARIZ.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5154495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</a:t>
            </a:r>
            <a:r>
              <a:rPr lang="ca-ES" sz="2800" i="1" dirty="0" smtClean="0">
                <a:solidFill>
                  <a:srgbClr val="00B0F0"/>
                </a:solidFill>
              </a:rPr>
              <a:t>LENGUA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314" y="2578508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4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5506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LA </a:t>
            </a:r>
            <a:r>
              <a:rPr lang="ca-ES" sz="2800" i="1" dirty="0" smtClean="0">
                <a:solidFill>
                  <a:srgbClr val="00B0F0"/>
                </a:solidFill>
              </a:rPr>
              <a:t>OREJA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8931" y="1485535"/>
            <a:ext cx="10515600" cy="682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EL </a:t>
            </a:r>
            <a:r>
              <a:rPr lang="ca-ES" sz="2800" dirty="0" smtClean="0"/>
              <a:t>ÓRGANO DEL OÍDO ES...</a:t>
            </a:r>
            <a:endParaRPr lang="ca-ES" sz="2800" dirty="0" smtClean="0"/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N</a:t>
            </a:r>
            <a:r>
              <a:rPr lang="ca-ES" sz="2800" i="1" dirty="0" smtClean="0">
                <a:solidFill>
                  <a:srgbClr val="00B0F0"/>
                </a:solidFill>
              </a:rPr>
              <a:t>ARIZ.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9258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</a:t>
            </a:r>
            <a:r>
              <a:rPr lang="ca-ES" sz="2800" i="1" dirty="0" smtClean="0">
                <a:solidFill>
                  <a:srgbClr val="00B0F0"/>
                </a:solidFill>
              </a:rPr>
              <a:t>LENGUA</a:t>
            </a:r>
            <a:r>
              <a:rPr lang="ca-ES" sz="2800" i="1" dirty="0" smtClean="0">
                <a:solidFill>
                  <a:srgbClr val="00B0F0"/>
                </a:solidFill>
              </a:rPr>
              <a:t>.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66" y="2532157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80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16762"/>
            <a:ext cx="2393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NARIZ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2"/>
            <a:ext cx="10515600" cy="7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EL </a:t>
            </a:r>
            <a:r>
              <a:rPr lang="ca-ES" sz="2800" dirty="0" smtClean="0"/>
              <a:t>ÓRGANO DEL OLFATO </a:t>
            </a:r>
            <a:r>
              <a:rPr lang="ca-ES" sz="2800" dirty="0"/>
              <a:t>E</a:t>
            </a:r>
            <a:r>
              <a:rPr lang="ca-ES" sz="2800" dirty="0" smtClean="0"/>
              <a:t>S</a:t>
            </a:r>
            <a:r>
              <a:rPr lang="ca-ES" sz="2800" dirty="0" smtClean="0"/>
              <a:t>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4918891"/>
            <a:ext cx="21130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EL OJO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28264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 </a:t>
            </a:r>
            <a:r>
              <a:rPr lang="ca-ES" sz="2800" i="1" dirty="0" smtClean="0">
                <a:solidFill>
                  <a:srgbClr val="00B0F0"/>
                </a:solidFill>
              </a:rPr>
              <a:t>LENGUA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72" y="2562111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68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5142488"/>
            <a:ext cx="29594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/>
              <a:t>3. </a:t>
            </a:r>
            <a:r>
              <a:rPr lang="ca-ES" sz="2800" i="1" dirty="0" smtClean="0">
                <a:solidFill>
                  <a:srgbClr val="00B0F0"/>
                </a:solidFill>
              </a:rPr>
              <a:t>LOS HUESOS.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58931" y="1485535"/>
            <a:ext cx="10515600" cy="6824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EL </a:t>
            </a:r>
            <a:r>
              <a:rPr lang="ca-ES" sz="2800" dirty="0" smtClean="0"/>
              <a:t>ESQUELETO ESTÁ FORMADO POR</a:t>
            </a:r>
            <a:r>
              <a:rPr lang="ca-ES" sz="2800" dirty="0" smtClean="0"/>
              <a:t>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3777799"/>
            <a:ext cx="60580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LOS HUESOS </a:t>
            </a:r>
            <a:r>
              <a:rPr lang="ca-ES" sz="2800" i="1" dirty="0">
                <a:solidFill>
                  <a:srgbClr val="00B0F0"/>
                </a:solidFill>
              </a:rPr>
              <a:t>Y</a:t>
            </a:r>
            <a:r>
              <a:rPr lang="ca-ES" sz="2800" i="1" dirty="0" smtClean="0">
                <a:solidFill>
                  <a:srgbClr val="00B0F0"/>
                </a:solidFill>
              </a:rPr>
              <a:t> LOS MÚSCULOS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4533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LAS ARTICULACIONES</a:t>
            </a:r>
            <a:r>
              <a:rPr lang="ca-ES" b="1" i="1" dirty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36" y="2300501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59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56986" y="3716762"/>
            <a:ext cx="43540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UNA </a:t>
            </a:r>
            <a:r>
              <a:rPr lang="ca-ES" sz="2800" i="1" dirty="0" smtClean="0">
                <a:solidFill>
                  <a:srgbClr val="00B0F0"/>
                </a:solidFill>
              </a:rPr>
              <a:t>ARTICULACIÓN.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2"/>
            <a:ext cx="10515600" cy="7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EL </a:t>
            </a:r>
            <a:r>
              <a:rPr lang="ca-ES" sz="2800" dirty="0" smtClean="0"/>
              <a:t>CODO </a:t>
            </a:r>
            <a:r>
              <a:rPr lang="ca-ES" sz="2800" dirty="0"/>
              <a:t>E</a:t>
            </a:r>
            <a:r>
              <a:rPr lang="ca-ES" sz="2800" dirty="0" smtClean="0"/>
              <a:t>S</a:t>
            </a:r>
            <a:r>
              <a:rPr lang="ca-ES" sz="2800" dirty="0" smtClean="0"/>
              <a:t>...</a:t>
            </a:r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7" name="Rectángulo 6"/>
          <p:cNvSpPr/>
          <p:nvPr/>
        </p:nvSpPr>
        <p:spPr>
          <a:xfrm>
            <a:off x="1156986" y="4918891"/>
            <a:ext cx="2624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3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UN </a:t>
            </a:r>
            <a:r>
              <a:rPr lang="ca-ES" sz="2800" i="1" dirty="0" smtClean="0">
                <a:solidFill>
                  <a:srgbClr val="00B0F0"/>
                </a:solidFill>
              </a:rPr>
              <a:t>HUESO</a:t>
            </a:r>
            <a:r>
              <a:rPr lang="ca-ES" sz="2800" i="1" dirty="0" smtClean="0">
                <a:solidFill>
                  <a:srgbClr val="00B0F0"/>
                </a:solidFill>
              </a:rPr>
              <a:t>.</a:t>
            </a:r>
            <a:endParaRPr lang="ca-ES" i="1" dirty="0">
              <a:solidFill>
                <a:srgbClr val="00B0F0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156986" y="2532157"/>
            <a:ext cx="32095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UN </a:t>
            </a:r>
            <a:r>
              <a:rPr lang="ca-ES" sz="2800" i="1" dirty="0" smtClean="0">
                <a:solidFill>
                  <a:srgbClr val="00B0F0"/>
                </a:solidFill>
              </a:rPr>
              <a:t>MÚSCULO.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6049" y="2629009"/>
            <a:ext cx="2880000" cy="288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251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7" grpId="2"/>
      <p:bldP spid="7" grpId="3"/>
      <p:bldP spid="9" grpId="0"/>
      <p:bldP spid="9" grpId="1"/>
      <p:bldP spid="9" grpId="2"/>
      <p:bldP spid="9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134544" y="4581321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VERDADERO.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86752"/>
            <a:ext cx="10515600" cy="7582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a-ES" sz="2800" dirty="0" smtClean="0"/>
              <a:t>TOMAR LECHE AYUDAD A FORTALECER LOS HUESOS.</a:t>
            </a:r>
            <a:endParaRPr lang="ca-ES" sz="2800" dirty="0" smtClean="0"/>
          </a:p>
          <a:p>
            <a:pPr marL="0" indent="0">
              <a:buNone/>
            </a:pPr>
            <a:endParaRPr lang="ca-ES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1145765" y="2855972"/>
            <a:ext cx="20553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FALSO. 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023" y="3174698"/>
            <a:ext cx="1800000" cy="180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350" y="3187332"/>
            <a:ext cx="1800000" cy="180000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0380" y="3189446"/>
            <a:ext cx="1800000" cy="1800000"/>
          </a:xfrm>
          <a:prstGeom prst="rect">
            <a:avLst/>
          </a:prstGeom>
        </p:spPr>
      </p:pic>
      <p:sp>
        <p:nvSpPr>
          <p:cNvPr id="14" name="Flecha derecha 13"/>
          <p:cNvSpPr/>
          <p:nvPr/>
        </p:nvSpPr>
        <p:spPr>
          <a:xfrm>
            <a:off x="8770009" y="3868631"/>
            <a:ext cx="723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903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9" grpId="3"/>
      <p:bldP spid="1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1215978" y="4685288"/>
            <a:ext cx="3044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2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VERDADERO.</a:t>
            </a:r>
            <a:endParaRPr lang="ca-ES" sz="2800" i="1" dirty="0">
              <a:solidFill>
                <a:srgbClr val="00B0F0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1385" y="1504650"/>
            <a:ext cx="13437172" cy="6824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a-ES" sz="2400" u="sng" dirty="0" smtClean="0">
                <a:solidFill>
                  <a:srgbClr val="00B0F0"/>
                </a:solidFill>
              </a:rPr>
              <a:t>HACER EJERCICIO FÍSICO</a:t>
            </a:r>
            <a:r>
              <a:rPr lang="ca-ES" sz="2400" dirty="0" smtClean="0">
                <a:solidFill>
                  <a:srgbClr val="00B0F0"/>
                </a:solidFill>
              </a:rPr>
              <a:t> </a:t>
            </a:r>
            <a:r>
              <a:rPr lang="ca-ES" sz="2400" dirty="0" smtClean="0"/>
              <a:t>FAVORECE UN BUEN DESARROLLO DE LOS HUESOS.</a:t>
            </a:r>
            <a:endParaRPr lang="ca-ES" sz="3200" dirty="0" smtClean="0"/>
          </a:p>
        </p:txBody>
      </p:sp>
      <p:sp>
        <p:nvSpPr>
          <p:cNvPr id="9" name="Rectángulo 8"/>
          <p:cNvSpPr/>
          <p:nvPr/>
        </p:nvSpPr>
        <p:spPr>
          <a:xfrm>
            <a:off x="1156986" y="2959855"/>
            <a:ext cx="19559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/>
              <a:t>1</a:t>
            </a:r>
            <a:r>
              <a:rPr lang="ca-ES" sz="2800" i="1" dirty="0" smtClean="0"/>
              <a:t>. </a:t>
            </a:r>
            <a:r>
              <a:rPr lang="ca-ES" sz="2800" i="1" dirty="0" smtClean="0">
                <a:solidFill>
                  <a:srgbClr val="00B0F0"/>
                </a:solidFill>
              </a:rPr>
              <a:t>FALSO.</a:t>
            </a:r>
            <a:endParaRPr lang="ca-ES" i="1" dirty="0">
              <a:solidFill>
                <a:srgbClr val="00B0F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651" y="3121274"/>
            <a:ext cx="1800000" cy="180000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3911" y="3146898"/>
            <a:ext cx="1800000" cy="1800000"/>
          </a:xfrm>
          <a:prstGeom prst="rect">
            <a:avLst/>
          </a:prstGeom>
        </p:spPr>
      </p:pic>
      <p:sp>
        <p:nvSpPr>
          <p:cNvPr id="12" name="Flecha derecha 11"/>
          <p:cNvSpPr/>
          <p:nvPr/>
        </p:nvSpPr>
        <p:spPr>
          <a:xfrm>
            <a:off x="7752382" y="3818298"/>
            <a:ext cx="723025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5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9" grpId="3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27720" y="11710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343648" y="2221027"/>
            <a:ext cx="1907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CRÁNEO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174229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250492" y="1790140"/>
            <a:ext cx="2174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00B0F0"/>
                </a:solidFill>
              </a:rPr>
              <a:t> </a:t>
            </a:r>
          </a:p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HÚMERO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566484" y="725077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387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09206 -0.1912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96" y="-956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64604" y="2101517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332201" y="2701246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054155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661237" y="2701246"/>
            <a:ext cx="22074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ESTERNÓN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977747" y="1641350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2263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4.44444E-6 L 0.11094 -0.1254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47" y="-627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2"/>
      <p:bldP spid="43" grpId="0"/>
      <p:bldP spid="43" grpId="2"/>
      <p:bldP spid="43" grpId="3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10908792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dirty="0" smtClean="0"/>
              <a:t> </a:t>
            </a:r>
            <a:r>
              <a:rPr lang="es-ES" sz="4400" b="1" dirty="0" smtClean="0">
                <a:solidFill>
                  <a:srgbClr val="00B0F0"/>
                </a:solidFill>
              </a:rPr>
              <a:t>1 </a:t>
            </a:r>
            <a:r>
              <a:rPr lang="es-ES" sz="4400" dirty="0" smtClean="0"/>
              <a:t>EL  TACTO</a:t>
            </a:r>
            <a:endParaRPr lang="es-ES" sz="4400" dirty="0"/>
          </a:p>
        </p:txBody>
      </p:sp>
      <p:sp>
        <p:nvSpPr>
          <p:cNvPr id="14" name="Marcador de posición de contenido 2"/>
          <p:cNvSpPr>
            <a:spLocks noGrp="1"/>
          </p:cNvSpPr>
          <p:nvPr>
            <p:ph idx="1"/>
          </p:nvPr>
        </p:nvSpPr>
        <p:spPr>
          <a:xfrm>
            <a:off x="4646859" y="1869533"/>
            <a:ext cx="6790763" cy="4790010"/>
          </a:xfrm>
        </p:spPr>
        <p:txBody>
          <a:bodyPr rtlCol="0">
            <a:normAutofit/>
          </a:bodyPr>
          <a:lstStyle/>
          <a:p>
            <a:pPr rtl="0"/>
            <a:endParaRPr lang="es-ES" dirty="0" smtClean="0"/>
          </a:p>
          <a:p>
            <a:pPr marL="0" indent="0" rtl="0">
              <a:buNone/>
            </a:pPr>
            <a:r>
              <a:rPr lang="es-ES" dirty="0" smtClean="0"/>
              <a:t>EL </a:t>
            </a:r>
            <a:r>
              <a:rPr lang="es-ES" b="1" i="1" u="sng" dirty="0" smtClean="0">
                <a:solidFill>
                  <a:srgbClr val="00B0F0"/>
                </a:solidFill>
              </a:rPr>
              <a:t>TACTO</a:t>
            </a:r>
            <a:r>
              <a:rPr lang="es-ES" dirty="0" smtClean="0"/>
              <a:t> NOS PERMITE SABER: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i="1" dirty="0" smtClean="0">
                <a:solidFill>
                  <a:srgbClr val="FFC000"/>
                </a:solidFill>
              </a:rPr>
              <a:t>    1- LA TEMPERATURA. </a:t>
            </a:r>
          </a:p>
          <a:p>
            <a:pPr marL="0" indent="0" rtl="0">
              <a:buNone/>
            </a:pPr>
            <a:endParaRPr lang="es-ES" i="1" dirty="0" smtClean="0">
              <a:solidFill>
                <a:srgbClr val="FF0000"/>
              </a:solidFill>
            </a:endParaRPr>
          </a:p>
          <a:p>
            <a:pPr marL="0" indent="0" rtl="0">
              <a:buNone/>
            </a:pPr>
            <a:endParaRPr lang="es-ES" i="1" dirty="0">
              <a:solidFill>
                <a:srgbClr val="FF0000"/>
              </a:solidFill>
            </a:endParaRPr>
          </a:p>
          <a:p>
            <a:pPr marL="0" indent="0" rtl="0">
              <a:buNone/>
            </a:pPr>
            <a:r>
              <a:rPr lang="es-ES" i="1" dirty="0" smtClean="0">
                <a:solidFill>
                  <a:srgbClr val="FFC000"/>
                </a:solidFill>
              </a:rPr>
              <a:t>    </a:t>
            </a:r>
            <a:r>
              <a:rPr lang="es-ES" dirty="0" smtClean="0">
                <a:solidFill>
                  <a:srgbClr val="FFC000"/>
                </a:solidFill>
              </a:rPr>
              <a:t>2- LA FORMA DE LAS COSAS.</a:t>
            </a:r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endParaRPr lang="es-ES" dirty="0" smtClean="0"/>
          </a:p>
          <a:p>
            <a:pPr marL="0" indent="0" rtl="0">
              <a:buNone/>
            </a:pPr>
            <a:r>
              <a:rPr lang="es-ES" dirty="0" smtClean="0">
                <a:solidFill>
                  <a:srgbClr val="FFC000"/>
                </a:solidFill>
              </a:rPr>
              <a:t>    3- EL </a:t>
            </a:r>
            <a:r>
              <a:rPr lang="es-ES" i="1" dirty="0" smtClean="0">
                <a:solidFill>
                  <a:srgbClr val="FFC000"/>
                </a:solidFill>
              </a:rPr>
              <a:t>DOLOR.</a:t>
            </a:r>
            <a:endParaRPr lang="es-ES" i="1"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270" y="466343"/>
            <a:ext cx="950279" cy="9502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845" y="5608093"/>
            <a:ext cx="739334" cy="73933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091" y="4264538"/>
            <a:ext cx="733554" cy="73355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 r="16836"/>
          <a:stretch/>
        </p:blipFill>
        <p:spPr>
          <a:xfrm>
            <a:off x="7601139" y="3036368"/>
            <a:ext cx="750794" cy="7234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166974" y="4249873"/>
            <a:ext cx="43496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b="1" i="1" u="sng" dirty="0" smtClean="0">
                <a:solidFill>
                  <a:srgbClr val="00B0F0"/>
                </a:solidFill>
              </a:rPr>
              <a:t>EL ÓRGANO</a:t>
            </a:r>
            <a:r>
              <a:rPr lang="ca-ES" sz="2000" dirty="0" smtClean="0"/>
              <a:t> DEL TACTO </a:t>
            </a:r>
            <a:r>
              <a:rPr lang="ca-ES" sz="2000" dirty="0"/>
              <a:t>E</a:t>
            </a:r>
            <a:r>
              <a:rPr lang="ca-ES" sz="2000" dirty="0" smtClean="0"/>
              <a:t>S </a:t>
            </a:r>
            <a:r>
              <a:rPr lang="ca-ES" sz="2000" b="1" i="1" u="sng" dirty="0" smtClean="0">
                <a:solidFill>
                  <a:srgbClr val="00B0F0"/>
                </a:solidFill>
              </a:rPr>
              <a:t>LA PIEL</a:t>
            </a:r>
            <a:endParaRPr lang="ca-ES" sz="2000" b="1" i="1" u="sng" dirty="0">
              <a:solidFill>
                <a:srgbClr val="00B0F0"/>
              </a:solidFill>
            </a:endParaRPr>
          </a:p>
        </p:txBody>
      </p:sp>
      <p:sp>
        <p:nvSpPr>
          <p:cNvPr id="7" name="Abrir llave 6"/>
          <p:cNvSpPr/>
          <p:nvPr/>
        </p:nvSpPr>
        <p:spPr>
          <a:xfrm>
            <a:off x="4407944" y="2315610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392" y="6327049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35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0" grpId="0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11678" y="2454443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595740" y="3210569"/>
            <a:ext cx="2180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ESTERNÓN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4312774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074569" y="3208053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72947" y="2023556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81419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09675 -0.14838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-74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80646" y="2823411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094363" y="3694621"/>
            <a:ext cx="22578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COSTILLAS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643719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9371992" y="3694621"/>
            <a:ext cx="19528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CLAVÍCULA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030247" y="2392524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6609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0.13542 -0.1650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-82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095636" y="3304674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365266" y="3963426"/>
            <a:ext cx="3657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COLUMNA VERTEBRAL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183465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062930" y="3963426"/>
            <a:ext cx="21547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COSTILLAS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45238" y="2873787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62544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6 L -0.08932 -0.1620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66" y="-810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400436" y="4620126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053434" y="5426254"/>
            <a:ext cx="17390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FÉMUR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4315410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422672" y="5426254"/>
            <a:ext cx="13854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TÍBIA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550145" y="4150768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8729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06276 -0.1557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8" y="-780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288141" y="5502442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8675569" y="4212681"/>
            <a:ext cx="18770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62425" y="315787"/>
            <a:ext cx="4257355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300232" y="4212681"/>
            <a:ext cx="11496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TÍBIA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343145" y="5071555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725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81481E-6 L 0.08047 0.1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3" y="750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43" grpId="0"/>
      <p:bldP spid="43" grpId="3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352309" y="6131281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345784" y="4947006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TÍBIA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155755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263356" y="4947006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497457" y="5700394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81838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7.40741E-7 L 0.0819 0.134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9" y="67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34" grpId="2"/>
      <p:bldP spid="43" grpId="0"/>
      <p:bldP spid="43" grpId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785446" y="2537849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9378757" y="3599291"/>
            <a:ext cx="20650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HÚMERO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285065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7348859" y="3599291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876147" y="2106962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7883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06224 -0.1928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-965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98" r="33525"/>
          <a:stretch/>
        </p:blipFill>
        <p:spPr>
          <a:xfrm>
            <a:off x="5116703" y="978569"/>
            <a:ext cx="1957866" cy="5813635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508048" y="3554990"/>
            <a:ext cx="2024182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/>
          <p:cNvSpPr/>
          <p:nvPr/>
        </p:nvSpPr>
        <p:spPr>
          <a:xfrm>
            <a:off x="7163607" y="4299261"/>
            <a:ext cx="1727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PELVIS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41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192701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8961042" y="4299261"/>
            <a:ext cx="17556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PERONÉ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619297" y="3093279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221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10339 -0.1467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733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34" grpId="0"/>
      <p:bldP spid="34" grpId="1"/>
      <p:bldP spid="43" grpId="0"/>
      <p:bldP spid="43" grpId="1"/>
      <p:bldP spid="43" grpId="2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657472" y="169068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340483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881354" y="2465975"/>
            <a:ext cx="2283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FRONTAL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692749" y="2465975"/>
            <a:ext cx="2227106" cy="533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PECTORAL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236365" y="1259801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6562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4.81481E-6 L -0.0767 -0.1511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-75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3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6113124" y="2753474"/>
            <a:ext cx="2845941" cy="1027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4515974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801180" y="3634818"/>
            <a:ext cx="22836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PECTORAL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948029" y="3634818"/>
            <a:ext cx="297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ABDOMINALES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959065" y="2332861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9987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4.44444E-6 L -0.08386 -0.1650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93" y="-826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466343"/>
            <a:ext cx="9977718" cy="1362113"/>
          </a:xfrm>
        </p:spPr>
        <p:txBody>
          <a:bodyPr rtlCol="0">
            <a:normAutofit/>
          </a:bodyPr>
          <a:lstStyle/>
          <a:p>
            <a:pPr rtl="0"/>
            <a:r>
              <a:rPr lang="es-ES" sz="4400" b="1" dirty="0" smtClean="0">
                <a:solidFill>
                  <a:srgbClr val="00B0F0"/>
                </a:solidFill>
              </a:rPr>
              <a:t> 2</a:t>
            </a:r>
            <a:r>
              <a:rPr lang="es-ES" sz="4400" dirty="0" smtClean="0"/>
              <a:t>  LA VISTA</a:t>
            </a:r>
            <a:endParaRPr lang="es-ES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553651" y="2379224"/>
            <a:ext cx="4640415" cy="4132119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LA </a:t>
            </a:r>
            <a:r>
              <a:rPr lang="es-ES" b="1" i="1" u="sng" dirty="0" smtClean="0">
                <a:solidFill>
                  <a:srgbClr val="00B0F0"/>
                </a:solidFill>
              </a:rPr>
              <a:t>VISTA</a:t>
            </a:r>
            <a:r>
              <a:rPr lang="es-ES" dirty="0" smtClean="0"/>
              <a:t> NOS PERMITE SABER:</a:t>
            </a:r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1- EL COLOR.</a:t>
            </a:r>
          </a:p>
          <a:p>
            <a:pPr marL="0" indent="0">
              <a:buNone/>
            </a:pPr>
            <a:endParaRPr lang="es-ES" sz="32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2- </a:t>
            </a:r>
            <a:r>
              <a:rPr lang="es-ES" dirty="0" smtClean="0">
                <a:solidFill>
                  <a:srgbClr val="FFC000"/>
                </a:solidFill>
              </a:rPr>
              <a:t>EL TAMAÑO.</a:t>
            </a:r>
            <a:endParaRPr lang="es-E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endParaRPr lang="es-ES" sz="4000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rgbClr val="FFC000"/>
                </a:solidFill>
              </a:rPr>
              <a:t>3- LA FORMA.</a:t>
            </a:r>
            <a:endParaRPr lang="es-ES" dirty="0">
              <a:solidFill>
                <a:srgbClr val="FFC000"/>
              </a:solidFill>
            </a:endParaRPr>
          </a:p>
          <a:p>
            <a:endParaRPr lang="ca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9092" y="414298"/>
            <a:ext cx="929542" cy="9174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3121" y="2842261"/>
            <a:ext cx="932769" cy="9327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21" y="4014397"/>
            <a:ext cx="952500" cy="9525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3121" y="5254334"/>
            <a:ext cx="920062" cy="920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240141" y="4014397"/>
            <a:ext cx="60436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b="1" u="sng" dirty="0" smtClean="0">
                <a:solidFill>
                  <a:srgbClr val="00B0F0"/>
                </a:solidFill>
              </a:rPr>
              <a:t>LOS ÓRGANOS</a:t>
            </a:r>
            <a:r>
              <a:rPr lang="ca-ES" sz="2200" b="1" dirty="0" smtClean="0">
                <a:solidFill>
                  <a:srgbClr val="00B0F0"/>
                </a:solidFill>
              </a:rPr>
              <a:t> </a:t>
            </a:r>
            <a:r>
              <a:rPr lang="ca-ES" sz="2200" dirty="0"/>
              <a:t>DE LA VISTA </a:t>
            </a:r>
            <a:r>
              <a:rPr lang="ca-ES" sz="2200" dirty="0" smtClean="0"/>
              <a:t>SON </a:t>
            </a:r>
            <a:r>
              <a:rPr lang="ca-ES" sz="2200" b="1" i="1" u="sng" dirty="0" smtClean="0">
                <a:solidFill>
                  <a:srgbClr val="00B0F0"/>
                </a:solidFill>
              </a:rPr>
              <a:t>LOS OJOS</a:t>
            </a:r>
            <a:r>
              <a:rPr lang="ca-ES" sz="2000" dirty="0" smtClean="0"/>
              <a:t>.</a:t>
            </a:r>
            <a:endParaRPr lang="ca-ES" sz="2000" dirty="0"/>
          </a:p>
        </p:txBody>
      </p:sp>
      <p:sp>
        <p:nvSpPr>
          <p:cNvPr id="9" name="Abrir llave 8"/>
          <p:cNvSpPr/>
          <p:nvPr/>
        </p:nvSpPr>
        <p:spPr>
          <a:xfrm>
            <a:off x="6204027" y="2145327"/>
            <a:ext cx="349624" cy="4316506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789" y="6312468"/>
            <a:ext cx="1292464" cy="298730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2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013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 flipV="1">
            <a:off x="5887096" y="3256908"/>
            <a:ext cx="2845941" cy="10274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091101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023927" y="4035510"/>
            <a:ext cx="2927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ABDOMINALES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6937755" y="4035510"/>
            <a:ext cx="29718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PECTORAL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846051" y="2743822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4658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-0.05742 -0.1502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8" y="-752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397561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928276" y="4722620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340483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7668318" y="3431747"/>
            <a:ext cx="263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</a:t>
            </a:r>
            <a:r>
              <a:rPr lang="ca-ES" sz="2800" i="1" dirty="0" smtClean="0">
                <a:solidFill>
                  <a:srgbClr val="FFFF00"/>
                </a:solidFill>
              </a:rPr>
              <a:t>UÁDRICEPS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0205103" y="3421473"/>
            <a:ext cx="2045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GEMELOS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567793" y="4291733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125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07407E-6 L 0.12735 0.14861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67" y="7431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285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564807" y="5519500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90" y="315787"/>
            <a:ext cx="4322010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10129677" y="3890393"/>
            <a:ext cx="26332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GEMELOS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530961" y="3890393"/>
            <a:ext cx="268155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C</a:t>
            </a:r>
            <a:r>
              <a:rPr lang="ca-ES" sz="2800" i="1" dirty="0" smtClean="0">
                <a:solidFill>
                  <a:srgbClr val="FFFF00"/>
                </a:solidFill>
              </a:rPr>
              <a:t>UÁDRICEPS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9029743" y="5088613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51490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4.07407E-6 L -0.11185 0.19954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99" y="9977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6" grpId="0"/>
      <p:bldP spid="26" grpId="1"/>
      <p:bldP spid="26" grpId="2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n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6588" y="1407835"/>
            <a:ext cx="2205487" cy="5217553"/>
          </a:xfrm>
          <a:prstGeom prst="rect">
            <a:avLst/>
          </a:prstGeom>
        </p:spPr>
      </p:pic>
      <p:cxnSp>
        <p:nvCxnSpPr>
          <p:cNvPr id="6" name="Conector recto de flecha 5"/>
          <p:cNvCxnSpPr/>
          <p:nvPr/>
        </p:nvCxnSpPr>
        <p:spPr>
          <a:xfrm>
            <a:off x="6105530" y="3065058"/>
            <a:ext cx="2438764" cy="0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453189" y="315787"/>
            <a:ext cx="4248119" cy="1325563"/>
          </a:xfrm>
        </p:spPr>
        <p:txBody>
          <a:bodyPr/>
          <a:lstStyle/>
          <a:p>
            <a:r>
              <a:rPr lang="ca-ES" dirty="0" smtClean="0">
                <a:solidFill>
                  <a:srgbClr val="FFC000"/>
                </a:solidFill>
              </a:rPr>
              <a:t>CUESTIONARIO</a:t>
            </a:r>
            <a:endParaRPr lang="ca-ES" dirty="0">
              <a:solidFill>
                <a:srgbClr val="FFC000"/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490528" y="3825692"/>
            <a:ext cx="17035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TRÍCEPS</a:t>
            </a:r>
            <a:endParaRPr lang="ca-ES" sz="2800" i="1" dirty="0">
              <a:solidFill>
                <a:srgbClr val="FFFF00"/>
              </a:solidFill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774472" y="3825692"/>
            <a:ext cx="15263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4625"/>
            <a:r>
              <a:rPr lang="ca-ES" sz="2800" i="1" dirty="0" smtClean="0">
                <a:solidFill>
                  <a:srgbClr val="FFFF00"/>
                </a:solidFill>
              </a:rPr>
              <a:t>BÍCEPS</a:t>
            </a:r>
            <a:endParaRPr lang="ca-ES" i="1" dirty="0">
              <a:solidFill>
                <a:srgbClr val="FFFF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8544294" y="2583602"/>
            <a:ext cx="6834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50232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33333E-6 L 0.05573 -0.1488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86" y="-745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/>
      <p:bldP spid="25" grpId="1"/>
      <p:bldP spid="25" grpId="2"/>
      <p:bldP spid="26" grpId="0"/>
      <p:bldP spid="26" grpId="2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04400" y="2056038"/>
            <a:ext cx="7184745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          </a:t>
            </a:r>
            <a:r>
              <a:rPr lang="es-ES" b="1" dirty="0" smtClean="0">
                <a:solidFill>
                  <a:srgbClr val="00B0F0"/>
                </a:solidFill>
              </a:rPr>
              <a:t>EL </a:t>
            </a:r>
            <a:r>
              <a:rPr lang="es-ES" b="1" i="1" u="sng" dirty="0" smtClean="0">
                <a:solidFill>
                  <a:srgbClr val="00B0F0"/>
                </a:solidFill>
              </a:rPr>
              <a:t>OLFATO</a:t>
            </a:r>
            <a:r>
              <a:rPr lang="es-ES" dirty="0" smtClean="0"/>
              <a:t> NOS PERMITE </a:t>
            </a:r>
            <a:r>
              <a:rPr lang="es-ES" dirty="0" smtClean="0"/>
              <a:t>SABER</a:t>
            </a:r>
            <a:r>
              <a:rPr lang="es-ES" dirty="0"/>
              <a:t>: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>
                <a:solidFill>
                  <a:srgbClr val="FF0000"/>
                </a:solidFill>
              </a:rPr>
              <a:t>         </a:t>
            </a:r>
          </a:p>
          <a:p>
            <a:pPr marL="0" indent="0">
              <a:buNone/>
            </a:pPr>
            <a:r>
              <a:rPr lang="es-ES" dirty="0">
                <a:solidFill>
                  <a:srgbClr val="FF0000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           </a:t>
            </a:r>
          </a:p>
          <a:p>
            <a:pPr marL="0" indent="0">
              <a:buNone/>
            </a:pPr>
            <a:r>
              <a:rPr lang="es-ES" dirty="0">
                <a:solidFill>
                  <a:srgbClr val="FFC000"/>
                </a:solidFill>
              </a:rPr>
              <a:t> </a:t>
            </a:r>
            <a:r>
              <a:rPr lang="es-ES" dirty="0" smtClean="0">
                <a:solidFill>
                  <a:srgbClr val="FFC000"/>
                </a:solidFill>
              </a:rPr>
              <a:t>        </a:t>
            </a:r>
            <a:r>
              <a:rPr lang="es-ES" dirty="0" smtClean="0">
                <a:solidFill>
                  <a:srgbClr val="FFC000"/>
                </a:solidFill>
              </a:rPr>
              <a:t>LOS OLORES</a:t>
            </a:r>
            <a:r>
              <a:rPr lang="es-ES" dirty="0" smtClean="0">
                <a:solidFill>
                  <a:srgbClr val="FFC000"/>
                </a:solidFill>
              </a:rPr>
              <a:t>.</a:t>
            </a:r>
            <a:endParaRPr lang="es-ES" dirty="0">
              <a:solidFill>
                <a:srgbClr val="FFC000"/>
              </a:solidFill>
            </a:endParaRPr>
          </a:p>
          <a:p>
            <a:endParaRPr lang="ca-ES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272149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>
                <a:solidFill>
                  <a:srgbClr val="00B0F0"/>
                </a:solidFill>
              </a:rPr>
              <a:t>3</a:t>
            </a:r>
            <a:r>
              <a:rPr lang="es-ES" sz="4400" dirty="0" smtClean="0"/>
              <a:t>  </a:t>
            </a:r>
            <a:r>
              <a:rPr lang="es-ES" sz="4400" dirty="0" smtClean="0">
                <a:solidFill>
                  <a:schemeClr val="tx1"/>
                </a:solidFill>
              </a:rPr>
              <a:t>EL OLFATO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185" y="466143"/>
            <a:ext cx="947230" cy="94723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439" y="4376953"/>
            <a:ext cx="1060401" cy="106040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260" y="441186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71" y="3450663"/>
            <a:ext cx="872163" cy="872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4201" y="3476311"/>
            <a:ext cx="846515" cy="84651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3" name="Flecha curvada hacia abajo 12"/>
          <p:cNvSpPr/>
          <p:nvPr/>
        </p:nvSpPr>
        <p:spPr>
          <a:xfrm rot="10800000">
            <a:off x="8130614" y="5177027"/>
            <a:ext cx="1444964" cy="37831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985" y="4121078"/>
            <a:ext cx="5375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b="1" i="1" u="sng" dirty="0" smtClean="0">
                <a:solidFill>
                  <a:srgbClr val="00B0F0"/>
                </a:solidFill>
              </a:rPr>
              <a:t>EL </a:t>
            </a:r>
            <a:r>
              <a:rPr lang="ca-ES" sz="2200" b="1" i="1" u="sng" dirty="0" smtClean="0">
                <a:solidFill>
                  <a:srgbClr val="00B0F0"/>
                </a:solidFill>
              </a:rPr>
              <a:t>ÓRGANO</a:t>
            </a:r>
            <a:r>
              <a:rPr lang="ca-ES" sz="2200" dirty="0" smtClean="0"/>
              <a:t> DEL OLFATO </a:t>
            </a:r>
            <a:r>
              <a:rPr lang="ca-ES" sz="2200" dirty="0"/>
              <a:t>E</a:t>
            </a:r>
            <a:r>
              <a:rPr lang="ca-ES" sz="2200" dirty="0" smtClean="0"/>
              <a:t>S </a:t>
            </a:r>
            <a:r>
              <a:rPr lang="ca-ES" sz="2200" b="1" i="1" u="sng" dirty="0" smtClean="0">
                <a:solidFill>
                  <a:srgbClr val="00B0F0"/>
                </a:solidFill>
              </a:rPr>
              <a:t>LA NARIZ</a:t>
            </a:r>
            <a:r>
              <a:rPr lang="ca-ES" sz="2200" dirty="0" smtClean="0"/>
              <a:t>. </a:t>
            </a:r>
            <a:endParaRPr lang="ca-ES" sz="2200" dirty="0"/>
          </a:p>
        </p:txBody>
      </p:sp>
      <p:sp>
        <p:nvSpPr>
          <p:cNvPr id="17" name="Abrir llave 16"/>
          <p:cNvSpPr/>
          <p:nvPr/>
        </p:nvSpPr>
        <p:spPr>
          <a:xfrm>
            <a:off x="5201914" y="1921568"/>
            <a:ext cx="296994" cy="4801962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465" y="6291136"/>
            <a:ext cx="1292464" cy="2987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17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691285" y="2251183"/>
            <a:ext cx="6020015" cy="4476981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EL</a:t>
            </a:r>
            <a:r>
              <a:rPr lang="es-ES" b="1" dirty="0" smtClean="0">
                <a:solidFill>
                  <a:srgbClr val="00B0F0"/>
                </a:solidFill>
              </a:rPr>
              <a:t> </a:t>
            </a:r>
            <a:r>
              <a:rPr lang="es-ES" b="1" i="1" u="sng" dirty="0" smtClean="0">
                <a:solidFill>
                  <a:srgbClr val="00B0F0"/>
                </a:solidFill>
              </a:rPr>
              <a:t>GUSTO</a:t>
            </a:r>
            <a:r>
              <a:rPr lang="es-ES" b="1" dirty="0" smtClean="0">
                <a:solidFill>
                  <a:srgbClr val="00B0F0"/>
                </a:solidFill>
              </a:rPr>
              <a:t> </a:t>
            </a:r>
            <a:r>
              <a:rPr lang="es-ES" dirty="0" smtClean="0"/>
              <a:t>NOS PERMITE </a:t>
            </a:r>
            <a:r>
              <a:rPr lang="es-ES" dirty="0" smtClean="0"/>
              <a:t>SABER:</a:t>
            </a:r>
          </a:p>
          <a:p>
            <a:pPr marL="0" indent="0">
              <a:buNone/>
            </a:pPr>
            <a:endParaRPr lang="ca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ca-E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ca-ES" dirty="0" smtClean="0">
                <a:solidFill>
                  <a:srgbClr val="FFC000"/>
                </a:solidFill>
              </a:rPr>
              <a:t> </a:t>
            </a:r>
            <a:r>
              <a:rPr lang="ca-ES" dirty="0" smtClean="0">
                <a:solidFill>
                  <a:srgbClr val="FFC000"/>
                </a:solidFill>
              </a:rPr>
              <a:t>LOS </a:t>
            </a:r>
            <a:r>
              <a:rPr lang="ca-ES" dirty="0" smtClean="0">
                <a:solidFill>
                  <a:schemeClr val="accent3"/>
                </a:solidFill>
              </a:rPr>
              <a:t>SABORES</a:t>
            </a:r>
            <a:r>
              <a:rPr lang="ca-ES" dirty="0" smtClean="0">
                <a:solidFill>
                  <a:schemeClr val="accent3"/>
                </a:solidFill>
              </a:rPr>
              <a:t>.</a:t>
            </a:r>
            <a:endParaRPr lang="es-ES" dirty="0">
              <a:solidFill>
                <a:schemeClr val="accent3"/>
              </a:solidFill>
            </a:endParaRPr>
          </a:p>
          <a:p>
            <a:endParaRPr lang="ca-ES" i="1" dirty="0" smtClean="0"/>
          </a:p>
          <a:p>
            <a:endParaRPr lang="ca-ES" i="1" dirty="0" smtClean="0"/>
          </a:p>
          <a:p>
            <a:endParaRPr lang="ca-ES" i="1" dirty="0"/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10765357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>
                <a:solidFill>
                  <a:srgbClr val="00B0F0"/>
                </a:solidFill>
              </a:rPr>
              <a:t> 4  </a:t>
            </a:r>
            <a:r>
              <a:rPr lang="es-ES" sz="4400" dirty="0" smtClean="0">
                <a:solidFill>
                  <a:schemeClr val="tx1"/>
                </a:solidFill>
              </a:rPr>
              <a:t>EL </a:t>
            </a:r>
            <a:r>
              <a:rPr lang="es-ES" sz="4400" dirty="0" smtClean="0">
                <a:solidFill>
                  <a:schemeClr val="tx1"/>
                </a:solidFill>
              </a:rPr>
              <a:t>GUSTO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940" y="637597"/>
            <a:ext cx="1063148" cy="106314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131" y="4505846"/>
            <a:ext cx="790344" cy="79034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001" y="4509711"/>
            <a:ext cx="797842" cy="7978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423" y="4498662"/>
            <a:ext cx="834913" cy="8349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627" y="4498662"/>
            <a:ext cx="808891" cy="8088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CuadroTexto 9"/>
          <p:cNvSpPr txBox="1"/>
          <p:nvPr/>
        </p:nvSpPr>
        <p:spPr>
          <a:xfrm>
            <a:off x="5849819" y="5543521"/>
            <a:ext cx="973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>
                <a:latin typeface="inherit"/>
              </a:rPr>
              <a:t>Á</a:t>
            </a:r>
            <a:r>
              <a:rPr lang="ca-ES" b="1" dirty="0" smtClean="0">
                <a:latin typeface="inherit"/>
              </a:rPr>
              <a:t>CIDO</a:t>
            </a:r>
            <a:endParaRPr lang="ca-ES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132924" y="5554431"/>
            <a:ext cx="1235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AMARGO</a:t>
            </a:r>
            <a:endParaRPr lang="ca-ES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596453" y="5569543"/>
            <a:ext cx="1232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SALADO</a:t>
            </a:r>
            <a:endParaRPr lang="ca-ES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10181689" y="5576402"/>
            <a:ext cx="973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b="1" dirty="0" smtClean="0">
                <a:latin typeface="inherit"/>
              </a:rPr>
              <a:t>DULCE</a:t>
            </a:r>
            <a:endParaRPr lang="ca-ES" b="1" dirty="0">
              <a:latin typeface="inheri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2112" y="4170289"/>
            <a:ext cx="537518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b="1" i="1" u="sng" dirty="0" smtClean="0">
                <a:solidFill>
                  <a:srgbClr val="00B0F0"/>
                </a:solidFill>
              </a:rPr>
              <a:t>EL </a:t>
            </a:r>
            <a:r>
              <a:rPr lang="ca-ES" sz="2200" b="1" i="1" u="sng" dirty="0" smtClean="0">
                <a:solidFill>
                  <a:srgbClr val="00B0F0"/>
                </a:solidFill>
              </a:rPr>
              <a:t>ÓRGANO</a:t>
            </a:r>
            <a:r>
              <a:rPr lang="ca-ES" sz="2200" dirty="0" smtClean="0"/>
              <a:t> </a:t>
            </a:r>
            <a:r>
              <a:rPr lang="ca-ES" sz="2200" dirty="0"/>
              <a:t>DEL </a:t>
            </a:r>
            <a:r>
              <a:rPr lang="ca-ES" sz="2200" dirty="0" smtClean="0"/>
              <a:t>GUSTO </a:t>
            </a:r>
            <a:r>
              <a:rPr lang="ca-ES" sz="2200" dirty="0"/>
              <a:t>E</a:t>
            </a:r>
            <a:r>
              <a:rPr lang="ca-ES" sz="2200" dirty="0" smtClean="0"/>
              <a:t>S </a:t>
            </a:r>
            <a:r>
              <a:rPr lang="ca-ES" sz="2200" b="1" i="1" u="sng" dirty="0">
                <a:solidFill>
                  <a:srgbClr val="00B0F0"/>
                </a:solidFill>
              </a:rPr>
              <a:t>LA </a:t>
            </a:r>
            <a:r>
              <a:rPr lang="ca-ES" sz="2200" b="1" i="1" u="sng" dirty="0" smtClean="0">
                <a:solidFill>
                  <a:srgbClr val="00B0F0"/>
                </a:solidFill>
              </a:rPr>
              <a:t>LENGUA</a:t>
            </a:r>
            <a:endParaRPr lang="ca-ES" sz="2200" b="1" dirty="0">
              <a:solidFill>
                <a:srgbClr val="00B0F0"/>
              </a:solidFill>
            </a:endParaRPr>
          </a:p>
        </p:txBody>
      </p:sp>
      <p:sp>
        <p:nvSpPr>
          <p:cNvPr id="14" name="Abrir llave 13"/>
          <p:cNvSpPr/>
          <p:nvPr/>
        </p:nvSpPr>
        <p:spPr>
          <a:xfrm>
            <a:off x="5356557" y="2097795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8521" y="6429434"/>
            <a:ext cx="1292464" cy="29873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00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9" grpId="0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647169" y="2142146"/>
            <a:ext cx="5139077" cy="4476981"/>
          </a:xfrm>
        </p:spPr>
        <p:txBody>
          <a:bodyPr/>
          <a:lstStyle/>
          <a:p>
            <a:pPr marL="0" indent="0">
              <a:buNone/>
            </a:pPr>
            <a:r>
              <a:rPr lang="es-ES" b="1" dirty="0" smtClean="0">
                <a:solidFill>
                  <a:srgbClr val="00B0F0"/>
                </a:solidFill>
              </a:rPr>
              <a:t>EL </a:t>
            </a:r>
            <a:r>
              <a:rPr lang="es-ES" b="1" i="1" u="sng" dirty="0" smtClean="0">
                <a:solidFill>
                  <a:srgbClr val="00B0F0"/>
                </a:solidFill>
              </a:rPr>
              <a:t>OÍDO</a:t>
            </a:r>
            <a:r>
              <a:rPr lang="es-ES" dirty="0" smtClean="0"/>
              <a:t> NOS PERMITE: 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s-ES" dirty="0" smtClean="0">
                <a:solidFill>
                  <a:schemeClr val="accent3"/>
                </a:solidFill>
              </a:rPr>
              <a:t>ESCUCHAR SONIDOS.</a:t>
            </a:r>
            <a:endParaRPr lang="es-ES" dirty="0">
              <a:solidFill>
                <a:schemeClr val="accent3"/>
              </a:solidFill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 bwMode="black">
          <a:xfrm>
            <a:off x="0" y="460407"/>
            <a:ext cx="9677400" cy="13621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sz="3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4400" b="1" dirty="0" smtClean="0">
                <a:solidFill>
                  <a:srgbClr val="00B0F0"/>
                </a:solidFill>
              </a:rPr>
              <a:t>5 </a:t>
            </a:r>
            <a:r>
              <a:rPr lang="es-ES" sz="4400" dirty="0" smtClean="0"/>
              <a:t> </a:t>
            </a:r>
            <a:r>
              <a:rPr lang="es-ES" sz="4400" dirty="0" smtClean="0">
                <a:solidFill>
                  <a:schemeClr val="tx1"/>
                </a:solidFill>
              </a:rPr>
              <a:t>L’OÏDA</a:t>
            </a:r>
            <a:endParaRPr lang="es-ES" sz="4400" dirty="0">
              <a:solidFill>
                <a:schemeClr val="tx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769" y="618631"/>
            <a:ext cx="1045664" cy="104566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854" y="4734169"/>
            <a:ext cx="1213069" cy="121306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6" name="Abrir llave 5"/>
          <p:cNvSpPr/>
          <p:nvPr/>
        </p:nvSpPr>
        <p:spPr>
          <a:xfrm>
            <a:off x="6285814" y="2087940"/>
            <a:ext cx="416779" cy="4585394"/>
          </a:xfrm>
          <a:prstGeom prst="leftBrac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11" name="Rectángulo 10"/>
          <p:cNvSpPr/>
          <p:nvPr/>
        </p:nvSpPr>
        <p:spPr>
          <a:xfrm>
            <a:off x="207613" y="4152038"/>
            <a:ext cx="60548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sz="2200" dirty="0" smtClean="0"/>
              <a:t>LOS </a:t>
            </a:r>
            <a:r>
              <a:rPr lang="ca-ES" sz="2200" b="1" i="1" u="sng" dirty="0" smtClean="0">
                <a:solidFill>
                  <a:srgbClr val="00B0F0"/>
                </a:solidFill>
              </a:rPr>
              <a:t>ÓRGANOS</a:t>
            </a:r>
            <a:r>
              <a:rPr lang="ca-ES" sz="2200" dirty="0" smtClean="0"/>
              <a:t> DEL OÍDO SON </a:t>
            </a:r>
            <a:r>
              <a:rPr lang="ca-ES" sz="2200" b="1" i="1" u="sng" dirty="0" smtClean="0">
                <a:solidFill>
                  <a:srgbClr val="00B0F0"/>
                </a:solidFill>
              </a:rPr>
              <a:t>LAS OREJAS</a:t>
            </a:r>
            <a:endParaRPr lang="ca-ES" sz="2200" b="1" dirty="0">
              <a:solidFill>
                <a:srgbClr val="00B0F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849" y="6360042"/>
            <a:ext cx="1292464" cy="29873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78" y="4703364"/>
            <a:ext cx="1224000" cy="122400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00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3071" y="3291490"/>
            <a:ext cx="440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b="1" u="sng" dirty="0" smtClean="0">
                <a:solidFill>
                  <a:srgbClr val="00B0F0"/>
                </a:solidFill>
              </a:rPr>
              <a:t>EL APARATO </a:t>
            </a:r>
            <a:r>
              <a:rPr lang="ca-ES" sz="2400" b="1" u="sng" dirty="0" smtClean="0">
                <a:solidFill>
                  <a:srgbClr val="00B0F0"/>
                </a:solidFill>
              </a:rPr>
              <a:t>LOCOMOTOR</a:t>
            </a:r>
            <a:endParaRPr lang="ca-ES" sz="2400" b="1" u="sng" dirty="0">
              <a:solidFill>
                <a:srgbClr val="00B0F0"/>
              </a:solidFill>
            </a:endParaRPr>
          </a:p>
        </p:txBody>
      </p:sp>
      <p:sp>
        <p:nvSpPr>
          <p:cNvPr id="3" name="Abrir llave 2"/>
          <p:cNvSpPr/>
          <p:nvPr/>
        </p:nvSpPr>
        <p:spPr>
          <a:xfrm>
            <a:off x="4814046" y="425281"/>
            <a:ext cx="591672" cy="6118412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5782235" y="570755"/>
            <a:ext cx="2057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ESQUELETO</a:t>
            </a:r>
            <a:r>
              <a:rPr lang="ca-ES" sz="2800" dirty="0" smtClean="0">
                <a:solidFill>
                  <a:srgbClr val="FFC000"/>
                </a:solidFill>
              </a:rPr>
              <a:t>.</a:t>
            </a:r>
            <a:endParaRPr lang="ca-ES" sz="2800" dirty="0">
              <a:solidFill>
                <a:srgbClr val="FFC00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311588" y="672353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1-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782236" y="3191979"/>
            <a:ext cx="26190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ARTICULACIONES.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311589" y="3173506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>
                <a:solidFill>
                  <a:srgbClr val="FFC000"/>
                </a:solidFill>
              </a:rPr>
              <a:t>2</a:t>
            </a:r>
            <a:r>
              <a:rPr lang="ca-ES" sz="2000" dirty="0" smtClean="0">
                <a:solidFill>
                  <a:srgbClr val="FFC000"/>
                </a:solidFill>
              </a:rPr>
              <a:t>-</a:t>
            </a:r>
            <a:endParaRPr lang="ca-ES" sz="2000" dirty="0">
              <a:solidFill>
                <a:srgbClr val="FFC000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91" y="385451"/>
            <a:ext cx="1097024" cy="109702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8726" y="2585567"/>
            <a:ext cx="789977" cy="789977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39" y="2573943"/>
            <a:ext cx="787546" cy="78754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894" y="3476396"/>
            <a:ext cx="787546" cy="8009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87" y="2568340"/>
            <a:ext cx="789977" cy="789977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5836023" y="5531012"/>
            <a:ext cx="29950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MUSCULATURA.</a:t>
            </a:r>
            <a:endParaRPr lang="ca-ES" sz="2000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365376" y="5531012"/>
            <a:ext cx="5244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2000" dirty="0" smtClean="0">
                <a:solidFill>
                  <a:srgbClr val="FFC000"/>
                </a:solidFill>
              </a:rPr>
              <a:t>3-</a:t>
            </a:r>
            <a:endParaRPr lang="ca-ES" sz="2000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arasaac.org/repositorio/thumbs/10/200/1/16619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1287" y="3476396"/>
            <a:ext cx="799769" cy="799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34639" y="3476396"/>
            <a:ext cx="809888" cy="79976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363071" y="1472326"/>
            <a:ext cx="431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/>
              <a:t>Nos </a:t>
            </a:r>
            <a:r>
              <a:rPr lang="es-ES" sz="2400" dirty="0" smtClean="0"/>
              <a:t>movemos</a:t>
            </a:r>
            <a:r>
              <a:rPr lang="ca-ES" sz="2400" dirty="0" smtClean="0"/>
              <a:t> </a:t>
            </a:r>
            <a:r>
              <a:rPr lang="ca-ES" sz="2400" dirty="0" err="1" smtClean="0"/>
              <a:t>gracias</a:t>
            </a:r>
            <a:r>
              <a:rPr lang="ca-ES" sz="2400" dirty="0" smtClean="0"/>
              <a:t> </a:t>
            </a:r>
            <a:r>
              <a:rPr lang="ca-ES" sz="2400" dirty="0" smtClean="0"/>
              <a:t>a</a:t>
            </a:r>
            <a:endParaRPr lang="ca-ES" sz="2400" dirty="0"/>
          </a:p>
        </p:txBody>
      </p:sp>
      <p:sp>
        <p:nvSpPr>
          <p:cNvPr id="17" name="Flecha abajo 16"/>
          <p:cNvSpPr/>
          <p:nvPr/>
        </p:nvSpPr>
        <p:spPr>
          <a:xfrm>
            <a:off x="2268314" y="2132924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20" name="CuadroTexto 19"/>
          <p:cNvSpPr txBox="1"/>
          <p:nvPr/>
        </p:nvSpPr>
        <p:spPr>
          <a:xfrm>
            <a:off x="352377" y="3951243"/>
            <a:ext cx="43165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a-ES" sz="2400" dirty="0" smtClean="0"/>
              <a:t>Que està </a:t>
            </a:r>
            <a:r>
              <a:rPr lang="es-ES" sz="2400" dirty="0" smtClean="0"/>
              <a:t>formado</a:t>
            </a:r>
            <a:r>
              <a:rPr lang="ca-ES" sz="2400" dirty="0" smtClean="0"/>
              <a:t> por</a:t>
            </a:r>
            <a:r>
              <a:rPr lang="ca-ES" sz="2400" dirty="0" smtClean="0"/>
              <a:t>:</a:t>
            </a:r>
            <a:endParaRPr lang="ca-ES" sz="2400" dirty="0"/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8339" y="5282447"/>
            <a:ext cx="1020350" cy="1020350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70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  <p:bldP spid="6" grpId="0"/>
      <p:bldP spid="7" grpId="0"/>
      <p:bldP spid="13" grpId="0"/>
      <p:bldP spid="14" grpId="0"/>
      <p:bldP spid="18" grpId="0"/>
      <p:bldP spid="17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/>
          <p:cNvSpPr txBox="1">
            <a:spLocks/>
          </p:cNvSpPr>
          <p:nvPr/>
        </p:nvSpPr>
        <p:spPr>
          <a:xfrm>
            <a:off x="6452936" y="545432"/>
            <a:ext cx="6300537" cy="57438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a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325097" y="542687"/>
            <a:ext cx="332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sz="3200" dirty="0" smtClean="0"/>
              <a:t>1-ESQUELETO</a:t>
            </a:r>
            <a:endParaRPr lang="ca-ES" sz="3200" dirty="0">
              <a:solidFill>
                <a:srgbClr val="FFC000"/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2398" y="398682"/>
            <a:ext cx="841076" cy="841076"/>
          </a:xfrm>
          <a:prstGeom prst="rect">
            <a:avLst/>
          </a:prstGeom>
        </p:spPr>
      </p:pic>
      <p:sp>
        <p:nvSpPr>
          <p:cNvPr id="25" name="CuadroTexto 24"/>
          <p:cNvSpPr txBox="1"/>
          <p:nvPr/>
        </p:nvSpPr>
        <p:spPr>
          <a:xfrm>
            <a:off x="325097" y="1823367"/>
            <a:ext cx="352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ESTÁ </a:t>
            </a:r>
            <a:r>
              <a:rPr lang="ca-ES" b="1" i="1" u="sng" dirty="0" smtClean="0">
                <a:solidFill>
                  <a:srgbClr val="00B0F0"/>
                </a:solidFill>
              </a:rPr>
              <a:t>FORMADO</a:t>
            </a:r>
            <a:r>
              <a:rPr lang="ca-ES" dirty="0" smtClean="0"/>
              <a:t> POR </a:t>
            </a:r>
            <a:r>
              <a:rPr lang="ca-ES" b="1" i="1" dirty="0" smtClean="0"/>
              <a:t> </a:t>
            </a:r>
            <a:r>
              <a:rPr lang="ca-ES" b="1" i="1" u="sng" dirty="0" smtClean="0">
                <a:solidFill>
                  <a:srgbClr val="00B0F0"/>
                </a:solidFill>
              </a:rPr>
              <a:t>HUESOS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6" name="CuadroTexto 25"/>
          <p:cNvSpPr txBox="1"/>
          <p:nvPr/>
        </p:nvSpPr>
        <p:spPr>
          <a:xfrm>
            <a:off x="318834" y="3012411"/>
            <a:ext cx="312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LOS HUESOS </a:t>
            </a:r>
            <a:r>
              <a:rPr lang="ca-ES" b="1" i="1" u="sng" dirty="0" smtClean="0">
                <a:solidFill>
                  <a:srgbClr val="00B0F0"/>
                </a:solidFill>
              </a:rPr>
              <a:t>SON RÍGIDOS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27" name="CuadroTexto 26"/>
          <p:cNvSpPr txBox="1"/>
          <p:nvPr/>
        </p:nvSpPr>
        <p:spPr>
          <a:xfrm>
            <a:off x="3597075" y="4509023"/>
            <a:ext cx="1888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HAY HUESOS</a:t>
            </a:r>
            <a:endParaRPr lang="ca-ES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628664" y="3187503"/>
            <a:ext cx="14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A) </a:t>
            </a:r>
            <a:r>
              <a:rPr lang="ca-ES" b="1" dirty="0" smtClean="0">
                <a:solidFill>
                  <a:srgbClr val="00B0F0"/>
                </a:solidFill>
              </a:rPr>
              <a:t>LARGOS</a:t>
            </a:r>
            <a:r>
              <a:rPr lang="ca-ES" dirty="0" smtClean="0"/>
              <a:t>. </a:t>
            </a:r>
            <a:endParaRPr lang="ca-ES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593859" y="4502404"/>
            <a:ext cx="146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 smtClean="0"/>
              <a:t>B) </a:t>
            </a:r>
            <a:r>
              <a:rPr lang="ca-ES" b="1" dirty="0" smtClean="0">
                <a:solidFill>
                  <a:srgbClr val="00B0F0"/>
                </a:solidFill>
              </a:rPr>
              <a:t>CORTOS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0" name="CuadroTexto 29"/>
          <p:cNvSpPr txBox="1"/>
          <p:nvPr/>
        </p:nvSpPr>
        <p:spPr>
          <a:xfrm>
            <a:off x="5659048" y="5929349"/>
            <a:ext cx="1461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dirty="0"/>
              <a:t>C</a:t>
            </a:r>
            <a:r>
              <a:rPr lang="ca-ES" dirty="0" smtClean="0"/>
              <a:t>) </a:t>
            </a:r>
            <a:r>
              <a:rPr lang="ca-ES" b="1" dirty="0" smtClean="0">
                <a:solidFill>
                  <a:srgbClr val="00B0F0"/>
                </a:solidFill>
              </a:rPr>
              <a:t>PLANOS</a:t>
            </a:r>
            <a:r>
              <a:rPr lang="ca-ES" dirty="0" smtClean="0"/>
              <a:t>.</a:t>
            </a:r>
            <a:endParaRPr lang="ca-ES" dirty="0"/>
          </a:p>
        </p:txBody>
      </p:sp>
      <p:sp>
        <p:nvSpPr>
          <p:cNvPr id="31" name="Abrir llave 30"/>
          <p:cNvSpPr/>
          <p:nvPr/>
        </p:nvSpPr>
        <p:spPr>
          <a:xfrm>
            <a:off x="5221527" y="2960858"/>
            <a:ext cx="591672" cy="3433578"/>
          </a:xfrm>
          <a:prstGeom prst="leftBrace">
            <a:avLst>
              <a:gd name="adj1" fmla="val 74242"/>
              <a:gd name="adj2" fmla="val 5047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a-E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32" name="Rectángulo 31"/>
          <p:cNvSpPr/>
          <p:nvPr/>
        </p:nvSpPr>
        <p:spPr>
          <a:xfrm>
            <a:off x="7014273" y="3173263"/>
            <a:ext cx="3910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dirty="0" smtClean="0"/>
              <a:t>POR EJEMPLO: </a:t>
            </a:r>
            <a:r>
              <a:rPr lang="ca-ES" dirty="0" smtClean="0"/>
              <a:t>EL </a:t>
            </a:r>
            <a:r>
              <a:rPr lang="ca-ES" b="1" i="1" u="sng" dirty="0" smtClean="0"/>
              <a:t>FÉMUR</a:t>
            </a:r>
            <a:endParaRPr lang="ca-ES" b="1" i="1" u="sng" dirty="0"/>
          </a:p>
        </p:txBody>
      </p:sp>
      <p:sp>
        <p:nvSpPr>
          <p:cNvPr id="33" name="Rectángulo 32"/>
          <p:cNvSpPr/>
          <p:nvPr/>
        </p:nvSpPr>
        <p:spPr>
          <a:xfrm>
            <a:off x="6823223" y="4509023"/>
            <a:ext cx="35814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 POR EJEMPLO:</a:t>
            </a:r>
            <a:r>
              <a:rPr lang="ca-ES" b="1" i="1" dirty="0" smtClean="0"/>
              <a:t> LAS </a:t>
            </a:r>
            <a:r>
              <a:rPr lang="ca-ES" b="1" i="1" u="sng" dirty="0" smtClean="0"/>
              <a:t>VÉRTEBRAS</a:t>
            </a:r>
            <a:endParaRPr lang="ca-ES" b="1" i="1" u="sng" dirty="0"/>
          </a:p>
        </p:txBody>
      </p:sp>
      <p:sp>
        <p:nvSpPr>
          <p:cNvPr id="34" name="Rectángulo 33"/>
          <p:cNvSpPr/>
          <p:nvPr/>
        </p:nvSpPr>
        <p:spPr>
          <a:xfrm>
            <a:off x="7069582" y="5929349"/>
            <a:ext cx="31325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dirty="0" smtClean="0"/>
              <a:t>POR EJEMPLO: </a:t>
            </a:r>
            <a:r>
              <a:rPr lang="ca-ES" dirty="0" smtClean="0"/>
              <a:t>EL </a:t>
            </a:r>
            <a:r>
              <a:rPr lang="ca-ES" b="1" i="1" u="sng" dirty="0" smtClean="0"/>
              <a:t>CRÁNEO</a:t>
            </a:r>
            <a:endParaRPr lang="ca-ES" b="1" i="1" u="sng" dirty="0"/>
          </a:p>
        </p:txBody>
      </p:sp>
      <p:pic>
        <p:nvPicPr>
          <p:cNvPr id="35" name="Imagen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651" y="4361883"/>
            <a:ext cx="663612" cy="663612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77" y="3037780"/>
            <a:ext cx="674553" cy="674553"/>
          </a:xfrm>
          <a:prstGeom prst="rect">
            <a:avLst/>
          </a:prstGeom>
        </p:spPr>
      </p:pic>
      <p:pic>
        <p:nvPicPr>
          <p:cNvPr id="37" name="Imagen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8376" y="2875748"/>
            <a:ext cx="757887" cy="757887"/>
          </a:xfrm>
          <a:prstGeom prst="rect">
            <a:avLst/>
          </a:prstGeom>
        </p:spPr>
      </p:pic>
      <p:pic>
        <p:nvPicPr>
          <p:cNvPr id="38" name="Imagen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66983" y="5675045"/>
            <a:ext cx="724585" cy="715531"/>
          </a:xfrm>
          <a:prstGeom prst="rect">
            <a:avLst/>
          </a:prstGeom>
        </p:spPr>
      </p:pic>
      <p:sp>
        <p:nvSpPr>
          <p:cNvPr id="39" name="Flecha derecha 38"/>
          <p:cNvSpPr/>
          <p:nvPr/>
        </p:nvSpPr>
        <p:spPr>
          <a:xfrm>
            <a:off x="10322065" y="3271016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0" name="Flecha derecha 39"/>
          <p:cNvSpPr/>
          <p:nvPr/>
        </p:nvSpPr>
        <p:spPr>
          <a:xfrm>
            <a:off x="10341269" y="4589660"/>
            <a:ext cx="523964" cy="2179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41" name="Flecha derecha 40"/>
          <p:cNvSpPr/>
          <p:nvPr/>
        </p:nvSpPr>
        <p:spPr>
          <a:xfrm>
            <a:off x="10328051" y="6027797"/>
            <a:ext cx="523964" cy="208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pic>
        <p:nvPicPr>
          <p:cNvPr id="42" name="Imagen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8067" y="1690448"/>
            <a:ext cx="681368" cy="681368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6306670"/>
            <a:ext cx="1296520" cy="299197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2" t="8504" r="4445" b="7923"/>
          <a:stretch/>
        </p:blipFill>
        <p:spPr>
          <a:xfrm>
            <a:off x="11194066" y="259307"/>
            <a:ext cx="929694" cy="46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221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  <p:bldP spid="39" grpId="0" animBg="1"/>
      <p:bldP spid="40" grpId="0" animBg="1"/>
      <p:bldP spid="41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Education">
      <a:dk1>
        <a:srgbClr val="3C4743"/>
      </a:dk1>
      <a:lt1>
        <a:srgbClr val="E5E6DA"/>
      </a:lt1>
      <a:dk2>
        <a:srgbClr val="000000"/>
      </a:dk2>
      <a:lt2>
        <a:srgbClr val="FFFFFF"/>
      </a:lt2>
      <a:accent1>
        <a:srgbClr val="DDC237"/>
      </a:accent1>
      <a:accent2>
        <a:srgbClr val="94A43E"/>
      </a:accent2>
      <a:accent3>
        <a:srgbClr val="6488A3"/>
      </a:accent3>
      <a:accent4>
        <a:srgbClr val="926E8F"/>
      </a:accent4>
      <a:accent5>
        <a:srgbClr val="96A1AA"/>
      </a:accent5>
      <a:accent6>
        <a:srgbClr val="A99E8A"/>
      </a:accent6>
      <a:hlink>
        <a:srgbClr val="6488A3"/>
      </a:hlink>
      <a:folHlink>
        <a:srgbClr val="926E8F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919</TotalTime>
  <Words>723</Words>
  <Application>Microsoft Office PowerPoint</Application>
  <PresentationFormat>Panorámica</PresentationFormat>
  <Paragraphs>256</Paragraphs>
  <Slides>43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9" baseType="lpstr">
      <vt:lpstr>Arial</vt:lpstr>
      <vt:lpstr>Calibri</vt:lpstr>
      <vt:lpstr>Century Gothic</vt:lpstr>
      <vt:lpstr>inherit</vt:lpstr>
      <vt:lpstr>Wingdings 3</vt:lpstr>
      <vt:lpstr>Ion</vt:lpstr>
      <vt:lpstr>LOS  SENTIDOS  Y  EL MOVIMIENTO</vt:lpstr>
      <vt:lpstr>     LOS SENTIDOS</vt:lpstr>
      <vt:lpstr> 1 EL  TACTO</vt:lpstr>
      <vt:lpstr> 2  LA VISTA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LAS FUNCIONES DEL ESQUELETO</vt:lpstr>
      <vt:lpstr>Presentación de PowerPoint</vt:lpstr>
      <vt:lpstr>LOS  HUESOS  DEL  ESQUELETO</vt:lpstr>
      <vt:lpstr>Presentación de PowerPoint</vt:lpstr>
      <vt:lpstr>Presentación de PowerPoint</vt:lpstr>
      <vt:lpstr>LA FUNCIÓN DE LA MUSCULATURA.</vt:lpstr>
      <vt:lpstr>LA MUSCULATURA DEL CUERPO.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  <vt:lpstr>CUESTIONARIO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ELS  SENTITS</dc:title>
  <dc:creator>FRANCISCO JAVIER VACA ROMAN</dc:creator>
  <cp:lastModifiedBy>Carlos Martínez</cp:lastModifiedBy>
  <cp:revision>74</cp:revision>
  <dcterms:created xsi:type="dcterms:W3CDTF">2018-11-23T18:19:31Z</dcterms:created>
  <dcterms:modified xsi:type="dcterms:W3CDTF">2019-11-14T10:21:14Z</dcterms:modified>
</cp:coreProperties>
</file>