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RQDgvljR/tuN5mof2cA/vA==" hashData="RhYpKT/luNcBqiLcMPrMc9Al57su+6904KOQBZsjCZBGh/oMqXYmsz5bkNx9SQUJnm4b+ZgHRLa5NdgKv+w7jA=="/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5n/yg+/1oyZmxo/B8WtA1SWk9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y objetos" type="txAndObj">
  <p:cSld name="TEXT_AND_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1117601" y="1905000"/>
            <a:ext cx="5236633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2"/>
          </p:nvPr>
        </p:nvSpPr>
        <p:spPr>
          <a:xfrm>
            <a:off x="6557434" y="1905000"/>
            <a:ext cx="5236633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dt" idx="10"/>
          </p:nvPr>
        </p:nvSpPr>
        <p:spPr>
          <a:xfrm>
            <a:off x="1117601" y="6245225"/>
            <a:ext cx="253576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9249834" y="6245225"/>
            <a:ext cx="253576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1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3943" y="907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1693815" y="1241318"/>
            <a:ext cx="8804365" cy="354233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i="1">
                <a:solidFill>
                  <a:srgbClr val="FFFFFF"/>
                </a:solidFill>
              </a:rPr>
              <a:t>MEDI</a:t>
            </a:r>
            <a:endParaRPr lang="es-ES" sz="48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i="1" dirty="0">
                <a:solidFill>
                  <a:srgbClr val="FFFF00"/>
                </a:solidFill>
                <a:ea typeface="Calibri"/>
              </a:rPr>
              <a:t>EL MAFÍFER</a:t>
            </a:r>
            <a:endParaRPr sz="1400" b="0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2947984" y="5937437"/>
            <a:ext cx="6296025" cy="4095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Autor pictogram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Sergio Palao 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Proced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ncia: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ARASAAC (http://arasaac.org) 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Lic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ncia: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CC (BY-NC-SA)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Propie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tat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Gobierno de Aragón 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Edita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Fundación ADIMIR.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2135188" y="1125538"/>
            <a:ext cx="7993062" cy="207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2025651" y="765175"/>
            <a:ext cx="7921625" cy="410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Noto Sans Symbols"/>
              <a:buNone/>
            </a:pPr>
            <a:r>
              <a:rPr lang="es-ES" sz="4000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Placentaris. 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Noto Sans Symbols"/>
              <a:buNone/>
            </a:pPr>
            <a:endParaRPr sz="1400">
              <a:solidFill>
                <a:srgbClr val="E3E753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r>
              <a:rPr lang="es-E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Durant l’embaràs, </a:t>
            </a:r>
            <a:r>
              <a:rPr lang="es-ES" sz="2400" b="1" i="1">
                <a:solidFill>
                  <a:srgbClr val="00B0F0"/>
                </a:solidFill>
                <a:latin typeface="Constantia"/>
                <a:ea typeface="Constantia"/>
                <a:cs typeface="Constantia"/>
                <a:sym typeface="Constantia"/>
              </a:rPr>
              <a:t>el fetus es forma dins del ventre de la mare</a:t>
            </a:r>
            <a:r>
              <a:rPr lang="es-E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I quan la cria està desenvolupada, neix i surt a l’exterior.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Noto Sans Symbols"/>
              <a:buNone/>
            </a:pPr>
            <a:r>
              <a:rPr lang="es-ES" sz="2800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Ex. elefant, tigre, vaca, gos, gat, cabra, conill…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>
              <a:solidFill>
                <a:srgbClr val="E3E753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>
              <a:solidFill>
                <a:schemeClr val="accent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5618164" y="4868864"/>
            <a:ext cx="935037" cy="198437"/>
          </a:xfrm>
          <a:prstGeom prst="rightArrow">
            <a:avLst>
              <a:gd name="adj1" fmla="val 50000"/>
              <a:gd name="adj2" fmla="val 117800"/>
            </a:avLst>
          </a:pr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0" descr="el-nino-el-elefante-L-FmRsO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3088" y="3965575"/>
            <a:ext cx="2844800" cy="2033588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3" name="Google Shape;203;p10" descr="elefante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7113" y="3965576"/>
            <a:ext cx="2952750" cy="21066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4" name="Google Shape;20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70717" y="297463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body" idx="1"/>
          </p:nvPr>
        </p:nvSpPr>
        <p:spPr>
          <a:xfrm>
            <a:off x="2063750" y="692151"/>
            <a:ext cx="8007350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4800"/>
              <a:buFont typeface="Noto Sans Symbols"/>
              <a:buNone/>
            </a:pPr>
            <a:r>
              <a:rPr lang="es-ES" sz="4800">
                <a:solidFill>
                  <a:srgbClr val="E3E753"/>
                </a:solidFill>
              </a:rPr>
              <a:t>Monotremes.</a:t>
            </a:r>
            <a:r>
              <a:rPr lang="es-ES" sz="4000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5132389" y="2570164"/>
            <a:ext cx="935037" cy="198437"/>
          </a:xfrm>
          <a:prstGeom prst="rightArrow">
            <a:avLst>
              <a:gd name="adj1" fmla="val 50000"/>
              <a:gd name="adj2" fmla="val 117800"/>
            </a:avLst>
          </a:pr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1" descr="C%C3%B3mo-incubar-huevos-de-palo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5425" y="2000251"/>
            <a:ext cx="2185988" cy="16351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12" name="Google Shape;212;p11" descr="ornitorrinco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4613" y="2000251"/>
            <a:ext cx="2292350" cy="16351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13" name="Google Shape;213;p11"/>
          <p:cNvSpPr txBox="1"/>
          <p:nvPr/>
        </p:nvSpPr>
        <p:spPr>
          <a:xfrm>
            <a:off x="2366964" y="3857626"/>
            <a:ext cx="7704137" cy="249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Hi ha molt pocs. Són </a:t>
            </a:r>
            <a:r>
              <a:rPr lang="es-ES" sz="2400" b="1" i="1">
                <a:solidFill>
                  <a:srgbClr val="00B0F0"/>
                </a:solidFill>
                <a:latin typeface="Constantia"/>
                <a:ea typeface="Constantia"/>
                <a:cs typeface="Constantia"/>
                <a:sym typeface="Constantia"/>
              </a:rPr>
              <a:t>els mamífers que ponen ous. </a:t>
            </a:r>
            <a:r>
              <a:rPr lang="es-ES" sz="2400" b="1" i="1" u="sng">
                <a:solidFill>
                  <a:srgbClr val="00B0F0"/>
                </a:solidFill>
                <a:latin typeface="Constantia"/>
                <a:ea typeface="Constantia"/>
                <a:cs typeface="Constantia"/>
                <a:sym typeface="Constantia"/>
              </a:rPr>
              <a:t>Usón</a:t>
            </a:r>
            <a:r>
              <a:rPr lang="es-E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els que ponen ous, com l'ornitorinc.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Ex. Ornitorinc, equidna…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E3E753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18925" y="375963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>
            <a:spLocks noGrp="1"/>
          </p:cNvSpPr>
          <p:nvPr>
            <p:ph type="body" idx="1"/>
          </p:nvPr>
        </p:nvSpPr>
        <p:spPr>
          <a:xfrm>
            <a:off x="1693863" y="103663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20" name="Google Shape;220;p12" descr="5547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6989" y="4214813"/>
            <a:ext cx="2695575" cy="1955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21" name="Google Shape;221;p12" descr="el+salto+del+cangu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5489" y="3767138"/>
            <a:ext cx="1679575" cy="2646362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22" name="Google Shape;222;p12"/>
          <p:cNvSpPr/>
          <p:nvPr/>
        </p:nvSpPr>
        <p:spPr>
          <a:xfrm>
            <a:off x="5668964" y="5119689"/>
            <a:ext cx="935037" cy="198437"/>
          </a:xfrm>
          <a:prstGeom prst="rightArrow">
            <a:avLst>
              <a:gd name="adj1" fmla="val 50000"/>
              <a:gd name="adj2" fmla="val 117800"/>
            </a:avLst>
          </a:pr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2063751" y="476251"/>
            <a:ext cx="47529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Marsupials.</a:t>
            </a:r>
            <a:endParaRPr/>
          </a:p>
        </p:txBody>
      </p:sp>
      <p:sp>
        <p:nvSpPr>
          <p:cNvPr id="224" name="Google Shape;224;p12"/>
          <p:cNvSpPr txBox="1"/>
          <p:nvPr/>
        </p:nvSpPr>
        <p:spPr>
          <a:xfrm>
            <a:off x="2244726" y="1484314"/>
            <a:ext cx="7127875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1">
                <a:solidFill>
                  <a:srgbClr val="00B0F0"/>
                </a:solidFill>
                <a:latin typeface="Constantia"/>
                <a:ea typeface="Constantia"/>
                <a:cs typeface="Constantia"/>
                <a:sym typeface="Constantia"/>
              </a:rPr>
              <a:t>L’embrió es forma a la bossa </a:t>
            </a:r>
            <a:r>
              <a:rPr lang="es-E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ventral, però a diferència dels plancentaris, els marsupials </a:t>
            </a:r>
            <a:r>
              <a:rPr lang="es-ES" sz="2400" b="1" i="1">
                <a:solidFill>
                  <a:srgbClr val="00B0F0"/>
                </a:solidFill>
                <a:latin typeface="Constantia"/>
                <a:ea typeface="Constantia"/>
                <a:cs typeface="Constantia"/>
                <a:sym typeface="Constantia"/>
              </a:rPr>
              <a:t>treuen el cap de la bossa  per mamar.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Quan està format del tot, surt a l’exterior.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Ex. cangur, coala…</a:t>
            </a:r>
            <a:endParaRPr/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4942" y="404263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>
            <a:spLocks noGrp="1"/>
          </p:cNvSpPr>
          <p:nvPr>
            <p:ph type="title"/>
          </p:nvPr>
        </p:nvSpPr>
        <p:spPr>
          <a:xfrm>
            <a:off x="1847850" y="2536825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8000"/>
              <a:buFont typeface="Calibri"/>
              <a:buNone/>
            </a:pPr>
            <a:r>
              <a:rPr lang="es-ES" sz="8000" b="1">
                <a:solidFill>
                  <a:srgbClr val="E3E753"/>
                </a:solidFill>
              </a:rPr>
              <a:t>L’ALIMENTACIÓ DELS </a:t>
            </a:r>
            <a:br>
              <a:rPr lang="es-ES" sz="8000" b="1">
                <a:solidFill>
                  <a:srgbClr val="E3E753"/>
                </a:solidFill>
              </a:rPr>
            </a:br>
            <a:r>
              <a:rPr lang="es-ES" sz="8000" b="1">
                <a:solidFill>
                  <a:srgbClr val="E3E753"/>
                </a:solidFill>
              </a:rPr>
              <a:t>MAMÍFERS</a:t>
            </a:r>
            <a:endParaRPr/>
          </a:p>
        </p:txBody>
      </p:sp>
      <p:sp>
        <p:nvSpPr>
          <p:cNvPr id="231" name="Google Shape;231;p13"/>
          <p:cNvSpPr txBox="1"/>
          <p:nvPr/>
        </p:nvSpPr>
        <p:spPr>
          <a:xfrm>
            <a:off x="2135189" y="1484313"/>
            <a:ext cx="66960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5430" y="323967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>
            <a:spLocks noGrp="1"/>
          </p:cNvSpPr>
          <p:nvPr>
            <p:ph type="body" idx="1"/>
          </p:nvPr>
        </p:nvSpPr>
        <p:spPr>
          <a:xfrm>
            <a:off x="1919288" y="5492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4000"/>
              <a:buFont typeface="Noto Sans Symbols"/>
              <a:buChar char="❖"/>
            </a:pPr>
            <a:r>
              <a:rPr lang="es-ES" sz="4000" b="1">
                <a:solidFill>
                  <a:srgbClr val="E3E753"/>
                </a:solidFill>
              </a:rPr>
              <a:t>HERBÍVORS.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3E753"/>
              </a:buClr>
              <a:buSzPts val="3600"/>
              <a:buNone/>
            </a:pPr>
            <a:r>
              <a:rPr lang="es-ES" sz="3600" b="1">
                <a:solidFill>
                  <a:srgbClr val="E3E753"/>
                </a:solidFill>
              </a:rPr>
              <a:t> </a:t>
            </a:r>
            <a:r>
              <a:rPr lang="es-ES" b="1" i="1">
                <a:solidFill>
                  <a:srgbClr val="00B0F0"/>
                </a:solidFill>
              </a:rPr>
              <a:t>Mengen plantes i herba</a:t>
            </a:r>
            <a:r>
              <a:rPr lang="es-ES"/>
              <a:t>.</a:t>
            </a:r>
            <a:r>
              <a:rPr lang="es-ES">
                <a:solidFill>
                  <a:srgbClr val="E3E753"/>
                </a:solidFill>
              </a:rPr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3E753"/>
              </a:buClr>
              <a:buSzPts val="2800"/>
              <a:buChar char="•"/>
            </a:pPr>
            <a:r>
              <a:rPr lang="es-ES">
                <a:solidFill>
                  <a:srgbClr val="E3E753"/>
                </a:solidFill>
              </a:rPr>
              <a:t>Ex. Girafa, elefant, zebra, conill, vaca, cavall, goril·la, hipopòtam, cabra…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E3E753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>
              <a:solidFill>
                <a:srgbClr val="E3E753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38" name="Google Shape;23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9651" y="4005263"/>
            <a:ext cx="3292475" cy="21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1" y="4005263"/>
            <a:ext cx="3876675" cy="21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77951" y="233087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 txBox="1">
            <a:spLocks noGrp="1"/>
          </p:cNvSpPr>
          <p:nvPr>
            <p:ph type="body" idx="1"/>
          </p:nvPr>
        </p:nvSpPr>
        <p:spPr>
          <a:xfrm>
            <a:off x="1992313" y="404813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4000"/>
              <a:buFont typeface="Noto Sans Symbols"/>
              <a:buChar char="❖"/>
            </a:pPr>
            <a:r>
              <a:rPr lang="es-ES" sz="4000" b="1">
                <a:solidFill>
                  <a:srgbClr val="E3E753"/>
                </a:solidFill>
              </a:rPr>
              <a:t>CARNÍVORS</a:t>
            </a:r>
            <a:r>
              <a:rPr lang="es-ES" sz="3200">
                <a:solidFill>
                  <a:srgbClr val="E3E753"/>
                </a:solidFill>
              </a:rPr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endParaRPr sz="4000">
              <a:solidFill>
                <a:srgbClr val="E3E75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Noto Sans Symbols"/>
              <a:buNone/>
            </a:pPr>
            <a:r>
              <a:rPr lang="es-ES" b="1" i="1" u="sng">
                <a:solidFill>
                  <a:srgbClr val="00B0F0"/>
                </a:solidFill>
              </a:rPr>
              <a:t>Mengen carn </a:t>
            </a:r>
            <a:r>
              <a:rPr lang="es-ES"/>
              <a:t>i tenen la dentadura molt, molt afilada.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>
              <a:solidFill>
                <a:srgbClr val="E3E75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E753"/>
              </a:buClr>
              <a:buSzPts val="2800"/>
              <a:buFont typeface="Noto Sans Symbols"/>
              <a:buNone/>
            </a:pPr>
            <a:r>
              <a:rPr lang="es-ES">
                <a:solidFill>
                  <a:srgbClr val="E3E753"/>
                </a:solidFill>
              </a:rPr>
              <a:t>Ex. Lleó, lleopard, tigre, orsa, foca, ós rentador…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E3E75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>
              <a:solidFill>
                <a:srgbClr val="E3E753"/>
              </a:solidFill>
            </a:endParaRPr>
          </a:p>
        </p:txBody>
      </p:sp>
      <p:pic>
        <p:nvPicPr>
          <p:cNvPr id="246" name="Google Shape;246;p15" descr="http://upload.wikimedia.org/wikipedia/commons/thumb/e/e3/Female_Lion.JPG/220px-Female_L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6988" y="3706813"/>
            <a:ext cx="2736850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0101" y="3706814"/>
            <a:ext cx="4137025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456" y="257706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>
            <a:spLocks noGrp="1"/>
          </p:cNvSpPr>
          <p:nvPr>
            <p:ph type="body" idx="1"/>
          </p:nvPr>
        </p:nvSpPr>
        <p:spPr>
          <a:xfrm>
            <a:off x="1919288" y="423863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4000"/>
              <a:buFont typeface="Noto Sans Symbols"/>
              <a:buChar char="❖"/>
            </a:pPr>
            <a:r>
              <a:rPr lang="es-ES" sz="4000" b="1">
                <a:solidFill>
                  <a:srgbClr val="E3E753"/>
                </a:solidFill>
              </a:rPr>
              <a:t>OMNÍVORS.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1">
              <a:solidFill>
                <a:srgbClr val="E3E75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Noto Sans Symbols"/>
              <a:buNone/>
            </a:pPr>
            <a:r>
              <a:rPr lang="es-ES" b="1" i="1">
                <a:solidFill>
                  <a:srgbClr val="00B0F0"/>
                </a:solidFill>
              </a:rPr>
              <a:t>Mengen plantes i carn</a:t>
            </a:r>
            <a:r>
              <a:rPr lang="es-ES"/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E753"/>
              </a:buClr>
              <a:buSzPts val="2800"/>
              <a:buFont typeface="Noto Sans Symbols"/>
              <a:buNone/>
            </a:pPr>
            <a:r>
              <a:rPr lang="es-ES">
                <a:solidFill>
                  <a:srgbClr val="E3E753"/>
                </a:solidFill>
              </a:rPr>
              <a:t>Ex. Ratolí, porc, gat, eriçó, guineu….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E3E75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E3E753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rgbClr val="E3E753"/>
              </a:solidFill>
            </a:endParaRPr>
          </a:p>
        </p:txBody>
      </p:sp>
      <p:pic>
        <p:nvPicPr>
          <p:cNvPr id="254" name="Google Shape;254;p16" descr="http://upload.wikimedia.org/wikipedia/commons/1/15/WildRa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0238" y="3644901"/>
            <a:ext cx="3529012" cy="26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0960" y="284210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1981200" y="15240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s-ES" sz="2000"/>
              <a:t>Els mamífers són vertebrats (</a:t>
            </a:r>
            <a:r>
              <a:rPr lang="es-ES" sz="2000" b="1" i="1" u="sng">
                <a:solidFill>
                  <a:srgbClr val="00B0F0"/>
                </a:solidFill>
              </a:rPr>
              <a:t>tenen esquelet</a:t>
            </a:r>
            <a:r>
              <a:rPr lang="es-ES" sz="2000"/>
              <a:t>).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0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endParaRPr sz="3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s-ES" sz="2000" b="1" i="1" u="sng">
                <a:solidFill>
                  <a:srgbClr val="00B0F0"/>
                </a:solidFill>
              </a:rPr>
              <a:t>Neixen del ventre </a:t>
            </a:r>
            <a:r>
              <a:rPr lang="es-ES" sz="2000"/>
              <a:t>de la seva mare.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None/>
            </a:pPr>
            <a:endParaRPr sz="3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s-ES" sz="2000"/>
              <a:t>Quants són petits </a:t>
            </a:r>
            <a:r>
              <a:rPr lang="es-ES" sz="2000" b="1" i="1" u="sng">
                <a:solidFill>
                  <a:srgbClr val="00B0F0"/>
                </a:solidFill>
              </a:rPr>
              <a:t>s'alimenten de la llet materna</a:t>
            </a:r>
            <a:r>
              <a:rPr lang="es-ES" sz="2000"/>
              <a:t>. 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Noto Sans Symbols"/>
              <a:buNone/>
            </a:pPr>
            <a:endParaRPr sz="5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s-ES" sz="2000"/>
              <a:t>La </a:t>
            </a:r>
            <a:r>
              <a:rPr lang="es-ES" sz="2000" b="1" i="1" u="sng">
                <a:solidFill>
                  <a:srgbClr val="00B0F0"/>
                </a:solidFill>
              </a:rPr>
              <a:t>temperatura</a:t>
            </a:r>
            <a:r>
              <a:rPr lang="es-ES" sz="2000"/>
              <a:t> interna del seu </a:t>
            </a:r>
            <a:r>
              <a:rPr lang="es-ES" sz="2000" b="1" i="1" u="sng">
                <a:solidFill>
                  <a:srgbClr val="00B0F0"/>
                </a:solidFill>
              </a:rPr>
              <a:t>cos</a:t>
            </a:r>
            <a:r>
              <a:rPr lang="es-ES" sz="2000"/>
              <a:t> és de. </a:t>
            </a:r>
            <a:r>
              <a:rPr lang="es-ES" sz="2000" b="1" i="1" u="sng">
                <a:solidFill>
                  <a:srgbClr val="00B0F0"/>
                </a:solidFill>
              </a:rPr>
              <a:t>34</a:t>
            </a:r>
            <a:r>
              <a:rPr lang="es-ES" sz="2000" b="1" i="1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˚a </a:t>
            </a:r>
            <a:r>
              <a:rPr lang="es-ES" sz="2000" b="1" i="1" u="sng">
                <a:solidFill>
                  <a:srgbClr val="00B0F0"/>
                </a:solidFill>
              </a:rPr>
              <a:t>38</a:t>
            </a:r>
            <a:r>
              <a:rPr lang="es-ES" sz="2000" b="1" i="1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˚</a:t>
            </a:r>
            <a:br>
              <a:rPr lang="es-ES" sz="2000" b="1" i="1" u="sng">
                <a:solidFill>
                  <a:srgbClr val="00B0F0"/>
                </a:solidFill>
              </a:rPr>
            </a:br>
            <a:r>
              <a:rPr lang="es-ES" sz="2000" b="1" i="1" u="sng">
                <a:solidFill>
                  <a:srgbClr val="00B0F0"/>
                </a:solidFill>
              </a:rPr>
              <a:t> </a:t>
            </a: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3189" y="1570038"/>
            <a:ext cx="1106487" cy="112236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1" name="Google Shape;101;p2" descr="delfin-gestac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2924175"/>
            <a:ext cx="1081088" cy="108108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2" descr="20060724173339-temperatur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67664" y="5589588"/>
            <a:ext cx="720725" cy="74136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3" name="Google Shape;103;p2" descr="terneromaman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48589" y="4138614"/>
            <a:ext cx="1081087" cy="108108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04" name="Google Shape;104;p2"/>
          <p:cNvSpPr txBox="1"/>
          <p:nvPr/>
        </p:nvSpPr>
        <p:spPr>
          <a:xfrm>
            <a:off x="1664875" y="412175"/>
            <a:ext cx="800258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CARACTERÍSTIQUES DELS MAMÍFERS</a:t>
            </a:r>
            <a:endParaRPr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63482" y="125184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1774826" y="333375"/>
            <a:ext cx="8208963" cy="61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s-ES" sz="2000"/>
              <a:t>La majoria són</a:t>
            </a:r>
            <a:r>
              <a:rPr lang="es-ES" sz="2000">
                <a:solidFill>
                  <a:srgbClr val="00B0F0"/>
                </a:solidFill>
              </a:rPr>
              <a:t> </a:t>
            </a:r>
            <a:r>
              <a:rPr lang="es-ES" sz="2000" b="1" i="1">
                <a:solidFill>
                  <a:srgbClr val="00B0F0"/>
                </a:solidFill>
              </a:rPr>
              <a:t>terrestres</a:t>
            </a:r>
            <a:r>
              <a:rPr lang="es-ES" sz="2000"/>
              <a:t>, com </a:t>
            </a:r>
            <a:r>
              <a:rPr lang="es-ES" sz="2000" b="1" i="1">
                <a:solidFill>
                  <a:srgbClr val="00B0F0"/>
                </a:solidFill>
              </a:rPr>
              <a:t>el cavall, la vaca, el tigre...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s-ES" sz="2000"/>
              <a:t> El </a:t>
            </a:r>
            <a:r>
              <a:rPr lang="es-ES" sz="2000" b="1" i="1">
                <a:solidFill>
                  <a:srgbClr val="00B0F0"/>
                </a:solidFill>
              </a:rPr>
              <a:t>dofí i la balena </a:t>
            </a:r>
            <a:r>
              <a:rPr lang="es-ES" sz="2000"/>
              <a:t>són els únics mamífers que </a:t>
            </a:r>
            <a:r>
              <a:rPr lang="es-ES" sz="2000" b="1" i="1">
                <a:solidFill>
                  <a:srgbClr val="00B0F0"/>
                </a:solidFill>
              </a:rPr>
              <a:t>viuen a l’aigua</a:t>
            </a:r>
            <a:r>
              <a:rPr lang="es-ES" sz="2000"/>
              <a:t>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endParaRPr sz="24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s-ES" sz="2000"/>
              <a:t>El </a:t>
            </a:r>
            <a:r>
              <a:rPr lang="es-ES" sz="2000" b="1" i="1">
                <a:solidFill>
                  <a:srgbClr val="00B0F0"/>
                </a:solidFill>
              </a:rPr>
              <a:t>ratpenat</a:t>
            </a:r>
            <a:r>
              <a:rPr lang="es-ES" sz="2000"/>
              <a:t> és l’únic mamífer que </a:t>
            </a:r>
            <a:r>
              <a:rPr lang="es-ES" sz="2000" b="1" i="1">
                <a:solidFill>
                  <a:srgbClr val="00B0F0"/>
                </a:solidFill>
              </a:rPr>
              <a:t>pot volar.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r>
              <a:rPr lang="es-ES" sz="2000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❖"/>
            </a:pPr>
            <a:r>
              <a:rPr lang="es-ES" sz="2000"/>
              <a:t>ELS </a:t>
            </a:r>
            <a:r>
              <a:rPr lang="es-ES" sz="2000" b="1" i="1">
                <a:solidFill>
                  <a:srgbClr val="00B0F0"/>
                </a:solidFill>
              </a:rPr>
              <a:t>HUMANS </a:t>
            </a:r>
            <a:r>
              <a:rPr lang="es-ES" sz="2000"/>
              <a:t>TAMBÉ </a:t>
            </a:r>
            <a:r>
              <a:rPr lang="es-ES" sz="2000" b="1" i="1">
                <a:solidFill>
                  <a:srgbClr val="00B0F0"/>
                </a:solidFill>
              </a:rPr>
              <a:t>SÓM MAMÍFERS</a:t>
            </a:r>
            <a:r>
              <a:rPr lang="es-ES" sz="2000"/>
              <a:t>.</a:t>
            </a:r>
            <a:endParaRPr sz="2000"/>
          </a:p>
        </p:txBody>
      </p:sp>
      <p:pic>
        <p:nvPicPr>
          <p:cNvPr id="111" name="Google Shape;111;p3" descr="http://www.cas-servicios.com.ar/fumigaciones-plagas/murciela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2948" y="4614865"/>
            <a:ext cx="1296987" cy="8334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2" name="Google Shape;112;p3" descr="http://enterateconmigo1.files.wordpress.com/2008/05/delfi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1314" y="2777432"/>
            <a:ext cx="1296987" cy="91598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3" name="Google Shape;113;p3" descr="va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9807" y="1366837"/>
            <a:ext cx="1296988" cy="9366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3" descr="5695798-una-ballena-asesina-orcinus-orca-saltando-desde-el-agua-aislado-en-blanco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5735638" y="2777432"/>
            <a:ext cx="1384300" cy="93503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5" name="Google Shape;115;p3" descr="5940809-grupo-ocasional-de-personas-caminando-aislados-sobre-un-fondo-blanco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23982" y="4300676"/>
            <a:ext cx="2403475" cy="210185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11691" y="333375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524000" y="1341438"/>
            <a:ext cx="800735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s-ES"/>
              <a:t>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s-ES"/>
              <a:t>    El cos dels mamífers es divideix en tres parts: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3600"/>
          </a:p>
          <a:p>
            <a:pPr marL="1074738" lvl="0" indent="-176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s-ES" sz="3600"/>
              <a:t>      </a:t>
            </a:r>
            <a:r>
              <a:rPr lang="es-ES" sz="4000"/>
              <a:t>El cap</a:t>
            </a:r>
            <a:endParaRPr/>
          </a:p>
          <a:p>
            <a:pPr marL="1074738" lvl="0" indent="587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4000"/>
          </a:p>
          <a:p>
            <a:pPr marL="1074738" lvl="0" indent="-176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s-ES" sz="4000"/>
              <a:t>      El tronc</a:t>
            </a:r>
            <a:endParaRPr/>
          </a:p>
          <a:p>
            <a:pPr marL="1074738" lvl="0" indent="5873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4000"/>
          </a:p>
          <a:p>
            <a:pPr marL="1074738" lvl="0" indent="-176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s-ES" sz="4000"/>
              <a:t>      La cua</a:t>
            </a:r>
            <a:endParaRPr sz="4000"/>
          </a:p>
        </p:txBody>
      </p:sp>
      <p:sp>
        <p:nvSpPr>
          <p:cNvPr id="122" name="Google Shape;122;p4"/>
          <p:cNvSpPr txBox="1"/>
          <p:nvPr/>
        </p:nvSpPr>
        <p:spPr>
          <a:xfrm>
            <a:off x="1919289" y="549275"/>
            <a:ext cx="5761037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3200"/>
              <a:buFont typeface="Noto Sans Symbols"/>
              <a:buChar char="❖"/>
            </a:pPr>
            <a:r>
              <a:rPr lang="es-ES" sz="3200" b="1" i="0" u="none" strike="noStrike" cap="none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EL COS DELS MAMÍFERS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4455" y="233087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2063750" y="1125539"/>
            <a:ext cx="633730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7432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900"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900"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900"/>
              <a:t>  </a:t>
            </a:r>
            <a:endParaRPr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900"/>
              <a:t>    </a:t>
            </a:r>
            <a:endParaRPr/>
          </a:p>
          <a:p>
            <a:pPr marL="274320" lvl="0" indent="-27432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" b="1" u="sng"/>
          </a:p>
        </p:txBody>
      </p:sp>
      <p:pic>
        <p:nvPicPr>
          <p:cNvPr id="129" name="Google Shape;129;p5" descr="vaca_peligr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1" y="1628775"/>
            <a:ext cx="3197225" cy="367188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30" name="Google Shape;130;p5"/>
          <p:cNvSpPr txBox="1"/>
          <p:nvPr/>
        </p:nvSpPr>
        <p:spPr>
          <a:xfrm>
            <a:off x="8688389" y="2060576"/>
            <a:ext cx="17287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Dues orelles</a:t>
            </a:r>
            <a:endParaRPr/>
          </a:p>
        </p:txBody>
      </p:sp>
      <p:cxnSp>
        <p:nvCxnSpPr>
          <p:cNvPr id="131" name="Google Shape;131;p5"/>
          <p:cNvCxnSpPr/>
          <p:nvPr/>
        </p:nvCxnSpPr>
        <p:spPr>
          <a:xfrm flipH="1">
            <a:off x="7751763" y="2349500"/>
            <a:ext cx="1008062" cy="5032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" name="Google Shape;132;p5"/>
          <p:cNvSpPr txBox="1"/>
          <p:nvPr/>
        </p:nvSpPr>
        <p:spPr>
          <a:xfrm>
            <a:off x="2640013" y="2492376"/>
            <a:ext cx="19431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Dos ulls</a:t>
            </a:r>
            <a:endParaRPr/>
          </a:p>
        </p:txBody>
      </p:sp>
      <p:cxnSp>
        <p:nvCxnSpPr>
          <p:cNvPr id="133" name="Google Shape;133;p5"/>
          <p:cNvCxnSpPr/>
          <p:nvPr/>
        </p:nvCxnSpPr>
        <p:spPr>
          <a:xfrm>
            <a:off x="4511676" y="2781300"/>
            <a:ext cx="1008063" cy="714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4" name="Google Shape;134;p5"/>
          <p:cNvSpPr txBox="1"/>
          <p:nvPr/>
        </p:nvSpPr>
        <p:spPr>
          <a:xfrm>
            <a:off x="8183563" y="4437064"/>
            <a:ext cx="2233612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Llavis</a:t>
            </a:r>
            <a:endParaRPr/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s-E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succionar llet durant la lactància</a:t>
            </a: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cxnSp>
        <p:nvCxnSpPr>
          <p:cNvPr id="135" name="Google Shape;135;p5"/>
          <p:cNvCxnSpPr/>
          <p:nvPr/>
        </p:nvCxnSpPr>
        <p:spPr>
          <a:xfrm flipH="1">
            <a:off x="6600826" y="4652963"/>
            <a:ext cx="2303463" cy="1444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" name="Google Shape;136;p5"/>
          <p:cNvSpPr txBox="1"/>
          <p:nvPr/>
        </p:nvSpPr>
        <p:spPr>
          <a:xfrm>
            <a:off x="1847851" y="4581526"/>
            <a:ext cx="2881313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Dos orificis nasals</a:t>
            </a: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5"/>
          <p:cNvCxnSpPr/>
          <p:nvPr/>
        </p:nvCxnSpPr>
        <p:spPr>
          <a:xfrm rot="10800000" flipH="1">
            <a:off x="4440238" y="4221164"/>
            <a:ext cx="1223962" cy="5032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" name="Google Shape;138;p5"/>
          <p:cNvSpPr txBox="1"/>
          <p:nvPr/>
        </p:nvSpPr>
        <p:spPr>
          <a:xfrm>
            <a:off x="2135189" y="476250"/>
            <a:ext cx="7056437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3200"/>
              <a:buFont typeface="Noto Sans Symbols"/>
              <a:buChar char="❖"/>
            </a:pPr>
            <a:r>
              <a:rPr lang="es-ES" sz="3200" b="1" i="0" u="none" strike="noStrike" cap="none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EL CAP</a:t>
            </a:r>
            <a:endParaRPr/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1447" y="270958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2176" y="2060576"/>
            <a:ext cx="555625" cy="7207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5" name="Google Shape;145;p6" descr="img_topo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2175" y="2924175"/>
            <a:ext cx="554038" cy="719138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6" name="Google Shape;146;p6" descr="FOCA-EXTR%20POS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2176" y="3789364"/>
            <a:ext cx="530225" cy="7207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7" name="Google Shape;147;p6" descr="http://www.solociencia.com/biologia/0703160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32175" y="4724401"/>
            <a:ext cx="554038" cy="7207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32176" y="5661025"/>
            <a:ext cx="531813" cy="6921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49" name="Google Shape;149;p6"/>
          <p:cNvSpPr txBox="1"/>
          <p:nvPr/>
        </p:nvSpPr>
        <p:spPr>
          <a:xfrm>
            <a:off x="2063750" y="2276475"/>
            <a:ext cx="12954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Caminar</a:t>
            </a:r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2135188" y="3141664"/>
            <a:ext cx="122396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Excavar</a:t>
            </a: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2208214" y="3933826"/>
            <a:ext cx="9366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Nedar</a:t>
            </a: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2208214" y="4868863"/>
            <a:ext cx="9366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Volar</a:t>
            </a:r>
            <a:endParaRPr/>
          </a:p>
        </p:txBody>
      </p:sp>
      <p:sp>
        <p:nvSpPr>
          <p:cNvPr id="153" name="Google Shape;153;p6"/>
          <p:cNvSpPr txBox="1"/>
          <p:nvPr/>
        </p:nvSpPr>
        <p:spPr>
          <a:xfrm>
            <a:off x="2063750" y="5734051"/>
            <a:ext cx="1150938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None/>
            </a:pPr>
            <a:r>
              <a:rPr lang="es-E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Agafar coses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1992313" y="1035051"/>
            <a:ext cx="78486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Generalment</a:t>
            </a:r>
            <a:r>
              <a:rPr lang="es-ES" sz="2000" b="1" i="1" u="sng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, els mamifers tenen 4 extremitats </a:t>
            </a: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extremitats poden </a:t>
            </a:r>
            <a:r>
              <a:rPr lang="es-ES" sz="2000" b="1" i="1" u="sng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servir</a:t>
            </a:r>
            <a:r>
              <a:rPr lang="es-E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per:</a:t>
            </a:r>
            <a:endParaRPr/>
          </a:p>
        </p:txBody>
      </p:sp>
      <p:pic>
        <p:nvPicPr>
          <p:cNvPr id="155" name="Google Shape;155;p6" descr="9355929-venados-de-sika-hombres-aislados-sobre-fondo-blanc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60783" y="2060576"/>
            <a:ext cx="790575" cy="7270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40238" y="2997200"/>
            <a:ext cx="1041400" cy="647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7" name="Google Shape;157;p6" descr="foca-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40239" y="3789363"/>
            <a:ext cx="1031875" cy="647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8" name="Google Shape;158;p6" descr="http://enterateconmigo1.files.wordpress.com/2008/05/delfin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64200" y="3789363"/>
            <a:ext cx="1149350" cy="647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9" name="Google Shape;159;p6" descr="foto-de-mon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40238" y="5661026"/>
            <a:ext cx="1008062" cy="64611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0" name="Google Shape;160;p6" descr="gorila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664201" y="5661025"/>
            <a:ext cx="1008063" cy="711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1" name="Google Shape;161;p6"/>
          <p:cNvSpPr txBox="1"/>
          <p:nvPr/>
        </p:nvSpPr>
        <p:spPr>
          <a:xfrm>
            <a:off x="2063751" y="260350"/>
            <a:ext cx="5688013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3200"/>
              <a:buFont typeface="Noto Sans Symbols"/>
              <a:buChar char="❖"/>
            </a:pPr>
            <a:r>
              <a:rPr lang="es-ES" sz="3200" b="1" i="0" u="none" strike="noStrike" cap="none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EL TRONC</a:t>
            </a:r>
            <a:endParaRPr/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704456" y="238818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body" idx="1"/>
          </p:nvPr>
        </p:nvSpPr>
        <p:spPr>
          <a:xfrm>
            <a:off x="2063750" y="1052514"/>
            <a:ext cx="8007350" cy="561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❖"/>
            </a:pPr>
            <a:r>
              <a:rPr lang="es-ES" sz="2000"/>
              <a:t> Hi ha mamífers que no tenen cua, com el  goril·la.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❖"/>
            </a:pPr>
            <a:r>
              <a:rPr lang="es-ES" sz="2000"/>
              <a:t>Pot tenir forma d’aleta, com és el cas de la balena.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❖"/>
            </a:pPr>
            <a:r>
              <a:rPr lang="es-ES" sz="2000"/>
              <a:t>Hi ha animals que fan servir la cua per agafar-se a les branques, com el mico aranya.</a:t>
            </a:r>
            <a:endParaRPr/>
          </a:p>
        </p:txBody>
      </p:sp>
      <p:pic>
        <p:nvPicPr>
          <p:cNvPr id="168" name="Google Shape;168;p7" descr="rscn37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2400" y="3459163"/>
            <a:ext cx="1943100" cy="11938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9" name="Google Shape;169;p7" descr="media-20439-664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4314" y="1700214"/>
            <a:ext cx="1881187" cy="108267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2401" y="5411788"/>
            <a:ext cx="1871663" cy="118586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71" name="Google Shape;171;p7"/>
          <p:cNvSpPr txBox="1"/>
          <p:nvPr/>
        </p:nvSpPr>
        <p:spPr>
          <a:xfrm>
            <a:off x="2279650" y="404814"/>
            <a:ext cx="367188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3200"/>
              <a:buFont typeface="Noto Sans Symbols"/>
              <a:buChar char="❖"/>
            </a:pPr>
            <a:r>
              <a:rPr lang="es-ES" sz="3200" b="1" i="0" u="none" strike="noStrike" cap="none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LA CUA</a:t>
            </a:r>
            <a:endParaRPr/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8925" y="378344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body" idx="4294967295"/>
          </p:nvPr>
        </p:nvSpPr>
        <p:spPr>
          <a:xfrm>
            <a:off x="1919289" y="476251"/>
            <a:ext cx="8353425" cy="475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s-ES" sz="2000"/>
              <a:t>Per formar una nova criatura s'aparellen dos mamífers (mascle i femella) de  la mateixa  espècie. </a:t>
            </a:r>
            <a:endParaRPr/>
          </a:p>
        </p:txBody>
      </p:sp>
      <p:sp>
        <p:nvSpPr>
          <p:cNvPr id="178" name="Google Shape;178;p8"/>
          <p:cNvSpPr/>
          <p:nvPr/>
        </p:nvSpPr>
        <p:spPr>
          <a:xfrm rot="5400000">
            <a:off x="4337845" y="4682332"/>
            <a:ext cx="792162" cy="5873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 rot="-5411949" flipH="1">
            <a:off x="6961188" y="4724400"/>
            <a:ext cx="792162" cy="6492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8" descr="20070418klpcnaecl_4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3700" y="2995613"/>
            <a:ext cx="1512888" cy="1439862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1" name="Google Shape;181;p8" descr="elefa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5413" y="2924175"/>
            <a:ext cx="1511300" cy="14414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2" name="Google Shape;182;p8" descr="50132-CRIA%20ELEFANTE%20ASIATICO-%28%20Papo%20-%2010%20x%2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2401" y="4795838"/>
            <a:ext cx="1687513" cy="1135062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71813" y="3355975"/>
            <a:ext cx="685800" cy="80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01050" y="3355976"/>
            <a:ext cx="655638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 descr="180px-Combotrans_sv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64200" y="3429000"/>
            <a:ext cx="928688" cy="92868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 txBox="1"/>
          <p:nvPr/>
        </p:nvSpPr>
        <p:spPr>
          <a:xfrm>
            <a:off x="1774826" y="476250"/>
            <a:ext cx="7993063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u="none">
                <a:solidFill>
                  <a:srgbClr val="E3E753"/>
                </a:solidFill>
                <a:latin typeface="Constantia"/>
                <a:ea typeface="Constantia"/>
                <a:cs typeface="Constantia"/>
                <a:sym typeface="Constantia"/>
              </a:rPr>
              <a:t>LA REPRODUCCIÓ DELS MAMÍFERS</a:t>
            </a:r>
            <a:endParaRPr/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4943" y="297463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body" idx="1"/>
          </p:nvPr>
        </p:nvSpPr>
        <p:spPr>
          <a:xfrm>
            <a:off x="1927225" y="1052514"/>
            <a:ext cx="8229600" cy="282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E753"/>
              </a:buClr>
              <a:buSzPts val="4800"/>
              <a:buNone/>
            </a:pPr>
            <a:r>
              <a:rPr lang="es-ES" sz="4800" b="1">
                <a:solidFill>
                  <a:srgbClr val="E3E753"/>
                </a:solidFill>
              </a:rPr>
              <a:t>CLASSES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E3E753"/>
              </a:buClr>
              <a:buSzPts val="4800"/>
              <a:buNone/>
            </a:pPr>
            <a:r>
              <a:rPr lang="es-ES" sz="4800" b="1">
                <a:solidFill>
                  <a:srgbClr val="E3E753"/>
                </a:solidFill>
              </a:rPr>
              <a:t>DE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E3E753"/>
              </a:buClr>
              <a:buSzPts val="4800"/>
              <a:buNone/>
            </a:pPr>
            <a:r>
              <a:rPr lang="es-ES" sz="4800" b="1">
                <a:solidFill>
                  <a:srgbClr val="E3E753"/>
                </a:solidFill>
              </a:rPr>
              <a:t>MAMÍFERS</a:t>
            </a:r>
            <a:endParaRPr/>
          </a:p>
        </p:txBody>
      </p:sp>
      <p:sp>
        <p:nvSpPr>
          <p:cNvPr id="193" name="Google Shape;193;p9"/>
          <p:cNvSpPr/>
          <p:nvPr/>
        </p:nvSpPr>
        <p:spPr>
          <a:xfrm>
            <a:off x="1847850" y="4437063"/>
            <a:ext cx="838835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Els mamífers </a:t>
            </a:r>
            <a:r>
              <a:rPr lang="es-ES" sz="2800" b="1" i="1">
                <a:solidFill>
                  <a:srgbClr val="00B0F0"/>
                </a:solidFill>
                <a:latin typeface="Constantia"/>
                <a:ea typeface="Constantia"/>
                <a:cs typeface="Constantia"/>
                <a:sym typeface="Constantia"/>
              </a:rPr>
              <a:t>es clasifiquen en tres grups </a:t>
            </a:r>
            <a:r>
              <a:rPr lang="es-ES" sz="2800" b="1" i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diferents</a:t>
            </a:r>
            <a:r>
              <a:rPr lang="es-ES" sz="2800" b="1" i="1">
                <a:solidFill>
                  <a:srgbClr val="00B0F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segons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 seva reproducció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0716" y="297462"/>
            <a:ext cx="1130427" cy="6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Panorámica</PresentationFormat>
  <Paragraphs>118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Tahoma</vt:lpstr>
      <vt:lpstr>Noto Sans Symbols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L’ALIMENTACIÓ DELS  MAMÍFERS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2</cp:revision>
  <dcterms:created xsi:type="dcterms:W3CDTF">2022-02-01T15:35:55Z</dcterms:created>
  <dcterms:modified xsi:type="dcterms:W3CDTF">2026-02-18T06:58:17Z</dcterms:modified>
</cp:coreProperties>
</file>