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61" r:id="rId2"/>
    <p:sldId id="285" r:id="rId3"/>
    <p:sldId id="262" r:id="rId4"/>
    <p:sldId id="270" r:id="rId5"/>
    <p:sldId id="273" r:id="rId6"/>
    <p:sldId id="276" r:id="rId7"/>
    <p:sldId id="280" r:id="rId8"/>
    <p:sldId id="278" r:id="rId9"/>
    <p:sldId id="291" r:id="rId10"/>
    <p:sldId id="281" r:id="rId11"/>
    <p:sldId id="282" r:id="rId12"/>
    <p:sldId id="283" r:id="rId13"/>
    <p:sldId id="286" r:id="rId14"/>
    <p:sldId id="290" r:id="rId15"/>
    <p:sldId id="287" r:id="rId16"/>
    <p:sldId id="288" r:id="rId17"/>
  </p:sldIdLst>
  <p:sldSz cx="9144000" cy="6858000" type="screen4x3"/>
  <p:notesSz cx="6858000" cy="9144000"/>
  <p:defaultTextStyle>
    <a:defPPr>
      <a:defRPr lang="ca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9bcvsVdtQ9AyOevGTTOKdg==" hashData="LIc96K6+tQ05QcOwbdZQQnvuW4i/ddZo7Rm5oq3m1ImMZB4LJ5jgjNjr+JaQtS8URL4Htrcu7h0eZ0Ov9X+dE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3E7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2881" autoAdjust="0"/>
  </p:normalViewPr>
  <p:slideViewPr>
    <p:cSldViewPr>
      <p:cViewPr varScale="1">
        <p:scale>
          <a:sx n="64" d="100"/>
          <a:sy n="64" d="100"/>
        </p:scale>
        <p:origin x="14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6 Conector recto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7 Conector recto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0 Elipse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701B7-A2ED-46C8-BFA9-701BAA5DD5C8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  <p:sp>
        <p:nvSpPr>
          <p:cNvPr id="10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5599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252D0-34FB-4A19-926B-BB9087CAF4CA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6915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C651-E264-4DCB-BA35-A8AF222FE970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724046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44F69-FAA2-4801-A988-D0B767FA1E2F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57152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FEAF-783D-4603-8282-B3E7BEA6A395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76071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6 Conector recto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BC86B-A9CD-4589-A224-33036DE35227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425231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9130F-D528-46BD-B8B6-A4E5DB4F339F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71513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717CF-DE20-4766-9C1A-0C5ED9565A65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  <p:sp>
        <p:nvSpPr>
          <p:cNvPr id="10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1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2819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00BD0-A208-4A79-B8EB-17A7DD88ACAE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95740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3C09F-32FE-46AB-AB4F-BB0942AF26F7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18136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F7AD6-BEF8-4ED2-A47A-E13389F1820D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75330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0138E-9DB8-4042-AA6F-321361B69A87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78569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8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2750D81-DEE3-4CC4-AC9C-DD8AC5913869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45" r:id="rId2"/>
    <p:sldLayoutId id="2147483754" r:id="rId3"/>
    <p:sldLayoutId id="2147483746" r:id="rId4"/>
    <p:sldLayoutId id="2147483755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http://img.clasf.es/2012/04/30/figura-caballo-clydesdale-20120430000456.jpg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5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913"/>
            <a:ext cx="7772400" cy="30240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sz="7200" dirty="0" smtClean="0"/>
              <a:t/>
            </a:r>
            <a:br>
              <a:rPr lang="ca-ES" sz="7200" dirty="0" smtClean="0"/>
            </a:br>
            <a:r>
              <a:rPr lang="ca-ES" sz="7200" dirty="0" smtClean="0"/>
              <a:t/>
            </a:r>
            <a:br>
              <a:rPr lang="ca-ES" sz="7200" dirty="0" smtClean="0"/>
            </a:br>
            <a:r>
              <a:rPr lang="ca-ES" sz="7200" dirty="0" smtClean="0"/>
              <a:t/>
            </a:r>
            <a:br>
              <a:rPr lang="ca-ES" sz="7200" dirty="0" smtClean="0"/>
            </a:br>
            <a:endParaRPr lang="es-ES" sz="7200" b="1" dirty="0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11188" y="3933825"/>
            <a:ext cx="813593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s-ES" dirty="0">
              <a:latin typeface="Arial" charset="0"/>
            </a:endParaRPr>
          </a:p>
        </p:txBody>
      </p:sp>
      <p:sp>
        <p:nvSpPr>
          <p:cNvPr id="11" name="10 Subtítulo"/>
          <p:cNvSpPr>
            <a:spLocks noGrp="1"/>
          </p:cNvSpPr>
          <p:nvPr>
            <p:ph type="subTitle" idx="1"/>
          </p:nvPr>
        </p:nvSpPr>
        <p:spPr>
          <a:xfrm>
            <a:off x="298450" y="620713"/>
            <a:ext cx="8305800" cy="2232025"/>
          </a:xfrm>
        </p:spPr>
        <p:txBody>
          <a:bodyPr/>
          <a:lstStyle/>
          <a:p>
            <a:pPr eaLnBrk="1" hangingPunct="1">
              <a:defRPr/>
            </a:pPr>
            <a:endParaRPr lang="es-ES" altLang="es-ES" sz="7200" dirty="0" smtClean="0"/>
          </a:p>
          <a:p>
            <a:pPr eaLnBrk="1" hangingPunct="1">
              <a:defRPr/>
            </a:pPr>
            <a:r>
              <a:rPr lang="es-ES" altLang="es-ES" sz="7200" dirty="0" smtClean="0"/>
              <a:t>LOS MAMÍFEROS</a:t>
            </a:r>
          </a:p>
          <a:p>
            <a:pPr algn="r" eaLnBrk="1" hangingPunct="1">
              <a:defRPr/>
            </a:pPr>
            <a:r>
              <a:rPr lang="es-ES" altLang="es-ES" sz="2400" dirty="0" smtClean="0"/>
              <a:t>Parte 1</a:t>
            </a:r>
          </a:p>
        </p:txBody>
      </p:sp>
      <p:pic>
        <p:nvPicPr>
          <p:cNvPr id="6149" name="il_fi" descr="http://animalesmascotas.com/wp-content/uploads/2008/01/oso_pa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716338"/>
            <a:ext cx="1938338" cy="25130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7774978" y="387828"/>
            <a:ext cx="929694" cy="465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11188" y="1125538"/>
            <a:ext cx="7993062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ES" altLang="es-ES" sz="2000" dirty="0" smtClean="0">
              <a:effectLst>
                <a:outerShdw blurRad="38100" dist="38100" dir="2700000" algn="tl">
                  <a:srgbClr val="444D26"/>
                </a:outerShdw>
              </a:effectLst>
            </a:endParaRPr>
          </a:p>
          <a:p>
            <a:pPr eaLnBrk="1" hangingPunct="1">
              <a:defRPr/>
            </a:pPr>
            <a:endParaRPr lang="es-ES" altLang="es-ES" dirty="0" smtClean="0"/>
          </a:p>
          <a:p>
            <a:pPr eaLnBrk="1" hangingPunct="1">
              <a:defRPr/>
            </a:pPr>
            <a:r>
              <a:rPr lang="es-ES" altLang="es-ES" dirty="0" smtClean="0">
                <a:effectLst>
                  <a:outerShdw blurRad="38100" dist="38100" dir="2700000" algn="tl">
                    <a:srgbClr val="444D26"/>
                  </a:outerShdw>
                </a:effectLst>
                <a:latin typeface="Constantia" panose="02030602050306030303" pitchFamily="18" charset="0"/>
              </a:rPr>
              <a:t>.</a:t>
            </a:r>
          </a:p>
          <a:p>
            <a:pPr eaLnBrk="1" hangingPunct="1">
              <a:defRPr/>
            </a:pPr>
            <a:endParaRPr lang="es-ES" altLang="es-ES" dirty="0" smtClean="0">
              <a:effectLst>
                <a:outerShdw blurRad="38100" dist="38100" dir="2700000" algn="tl">
                  <a:srgbClr val="444D26"/>
                </a:outerShdw>
              </a:effectLst>
              <a:latin typeface="Constantia" panose="02030602050306030303" pitchFamily="18" charset="0"/>
            </a:endParaRPr>
          </a:p>
          <a:p>
            <a:pPr eaLnBrk="1" hangingPunct="1">
              <a:defRPr/>
            </a:pPr>
            <a:endParaRPr lang="es-ES" altLang="es-ES" dirty="0" smtClean="0"/>
          </a:p>
          <a:p>
            <a:pPr eaLnBrk="1" hangingPunct="1">
              <a:defRPr/>
            </a:pPr>
            <a:endParaRPr lang="es-ES" altLang="es-ES" dirty="0" smtClean="0"/>
          </a:p>
          <a:p>
            <a:pPr eaLnBrk="1" hangingPunct="1">
              <a:defRPr/>
            </a:pPr>
            <a:endParaRPr lang="es-ES" altLang="es-ES" sz="2000" dirty="0" smtClean="0">
              <a:effectLst>
                <a:outerShdw blurRad="38100" dist="38100" dir="2700000" algn="tl">
                  <a:srgbClr val="444D26"/>
                </a:outerShdw>
              </a:effectLst>
            </a:endParaRPr>
          </a:p>
        </p:txBody>
      </p:sp>
      <p:sp>
        <p:nvSpPr>
          <p:cNvPr id="37891" name="Rectangle 3"/>
          <p:cNvSpPr>
            <a:spLocks noRot="1" noChangeArrowheads="1"/>
          </p:cNvSpPr>
          <p:nvPr/>
        </p:nvSpPr>
        <p:spPr bwMode="auto">
          <a:xfrm>
            <a:off x="501650" y="765175"/>
            <a:ext cx="792162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algn="l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algn="l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 algn="l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algn="l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algn="l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s-ES" altLang="es-ES" sz="4000" dirty="0" smtClean="0"/>
              <a:t>1.- </a:t>
            </a:r>
            <a:r>
              <a:rPr lang="es-ES" altLang="es-ES" sz="4000" dirty="0" smtClean="0">
                <a:solidFill>
                  <a:srgbClr val="E3E753"/>
                </a:solidFill>
              </a:rPr>
              <a:t>Placentarios.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s-ES" altLang="es-ES" sz="1400" dirty="0" smtClean="0">
              <a:solidFill>
                <a:srgbClr val="E3E753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a-ES" altLang="es-ES" sz="2400" dirty="0" smtClean="0"/>
              <a:t>   </a:t>
            </a:r>
            <a:r>
              <a:rPr lang="es-ES" altLang="es-ES" sz="2400" dirty="0" smtClean="0"/>
              <a:t>Durante</a:t>
            </a:r>
            <a:r>
              <a:rPr lang="ca-ES" altLang="es-ES" sz="2400" dirty="0" smtClean="0"/>
              <a:t> el </a:t>
            </a:r>
            <a:r>
              <a:rPr lang="ca-ES" altLang="es-ES" sz="2400" dirty="0" err="1" smtClean="0"/>
              <a:t>embarazo</a:t>
            </a:r>
            <a:r>
              <a:rPr lang="ca-ES" altLang="es-ES" sz="2400" dirty="0" smtClean="0">
                <a:solidFill>
                  <a:srgbClr val="002060"/>
                </a:solidFill>
              </a:rPr>
              <a:t> </a:t>
            </a:r>
            <a:r>
              <a:rPr lang="ca-ES" altLang="es-ES" sz="2400" b="1" i="1" dirty="0" smtClean="0">
                <a:solidFill>
                  <a:srgbClr val="002060"/>
                </a:solidFill>
              </a:rPr>
              <a:t>el </a:t>
            </a:r>
            <a:r>
              <a:rPr lang="ca-ES" altLang="es-ES" sz="2400" b="1" i="1" dirty="0" err="1" smtClean="0">
                <a:solidFill>
                  <a:srgbClr val="002060"/>
                </a:solidFill>
              </a:rPr>
              <a:t>feto</a:t>
            </a:r>
            <a:r>
              <a:rPr lang="ca-ES" altLang="es-ES" sz="2400" b="1" i="1" dirty="0" smtClean="0">
                <a:solidFill>
                  <a:srgbClr val="002060"/>
                </a:solidFill>
              </a:rPr>
              <a:t> se forma </a:t>
            </a:r>
            <a:r>
              <a:rPr lang="ca-ES" altLang="es-ES" sz="2400" b="1" i="1" dirty="0" err="1" smtClean="0">
                <a:solidFill>
                  <a:srgbClr val="002060"/>
                </a:solidFill>
              </a:rPr>
              <a:t>dentro</a:t>
            </a:r>
            <a:r>
              <a:rPr lang="ca-ES" altLang="es-ES" sz="2400" b="1" i="1" dirty="0" smtClean="0">
                <a:solidFill>
                  <a:srgbClr val="002060"/>
                </a:solidFill>
              </a:rPr>
              <a:t> del </a:t>
            </a:r>
            <a:r>
              <a:rPr lang="ca-ES" altLang="es-ES" sz="2400" b="1" i="1" dirty="0" err="1" smtClean="0">
                <a:solidFill>
                  <a:srgbClr val="002060"/>
                </a:solidFill>
              </a:rPr>
              <a:t>vientre</a:t>
            </a:r>
            <a:r>
              <a:rPr lang="ca-ES" altLang="es-ES" sz="2400" b="1" i="1" dirty="0" smtClean="0">
                <a:solidFill>
                  <a:srgbClr val="002060"/>
                </a:solidFill>
              </a:rPr>
              <a:t> de la </a:t>
            </a:r>
            <a:r>
              <a:rPr lang="ca-ES" altLang="es-ES" sz="2400" b="1" i="1" dirty="0" err="1" smtClean="0">
                <a:solidFill>
                  <a:srgbClr val="002060"/>
                </a:solidFill>
              </a:rPr>
              <a:t>madre</a:t>
            </a:r>
            <a:r>
              <a:rPr lang="ca-ES" altLang="es-ES" sz="2400" dirty="0" smtClean="0">
                <a:solidFill>
                  <a:srgbClr val="002060"/>
                </a:solidFill>
              </a:rPr>
              <a:t>.</a:t>
            </a:r>
            <a:r>
              <a:rPr lang="ca-ES" altLang="es-ES" sz="2400" dirty="0" smtClean="0"/>
              <a:t> </a:t>
            </a:r>
            <a:r>
              <a:rPr lang="es-ES" altLang="es-ES" sz="2400" dirty="0" smtClean="0"/>
              <a:t>Cuando</a:t>
            </a:r>
            <a:r>
              <a:rPr lang="ca-ES" altLang="es-ES" sz="2400" dirty="0" smtClean="0"/>
              <a:t> la </a:t>
            </a:r>
            <a:r>
              <a:rPr lang="ca-ES" altLang="es-ES" sz="2400" dirty="0" err="1" smtClean="0"/>
              <a:t>cría</a:t>
            </a:r>
            <a:r>
              <a:rPr lang="ca-ES" altLang="es-ES" sz="2400" dirty="0" smtClean="0"/>
              <a:t> esta formada , </a:t>
            </a:r>
            <a:r>
              <a:rPr lang="ca-ES" altLang="es-ES" sz="2400" dirty="0" err="1" smtClean="0"/>
              <a:t>nace</a:t>
            </a:r>
            <a:r>
              <a:rPr lang="ca-ES" altLang="es-ES" sz="2400" dirty="0" smtClean="0"/>
              <a:t> y </a:t>
            </a:r>
            <a:r>
              <a:rPr lang="ca-ES" altLang="es-ES" sz="2400" dirty="0" err="1" smtClean="0"/>
              <a:t>sale</a:t>
            </a:r>
            <a:r>
              <a:rPr lang="ca-ES" altLang="es-ES" sz="2400" dirty="0" smtClean="0"/>
              <a:t> al exterior.</a:t>
            </a:r>
            <a:endParaRPr lang="es-ES" altLang="es-ES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altLang="es-ES" sz="2800" dirty="0" smtClean="0">
                <a:solidFill>
                  <a:srgbClr val="E3E753"/>
                </a:solidFill>
              </a:rPr>
              <a:t>Ex. Elefante, tigre, vaca, perro, gato, cabra, conejo…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s-ES" altLang="es-ES" sz="2400" dirty="0" smtClean="0">
              <a:solidFill>
                <a:srgbClr val="E3E753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s-ES" altLang="es-ES" sz="2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s-ES" altLang="es-ES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s-ES" altLang="es-ES" sz="2400" dirty="0" smtClean="0"/>
          </a:p>
        </p:txBody>
      </p:sp>
      <p:sp>
        <p:nvSpPr>
          <p:cNvPr id="15364" name="AutoShape 19"/>
          <p:cNvSpPr>
            <a:spLocks noChangeArrowheads="1"/>
          </p:cNvSpPr>
          <p:nvPr/>
        </p:nvSpPr>
        <p:spPr bwMode="auto">
          <a:xfrm>
            <a:off x="4094163" y="4868863"/>
            <a:ext cx="935037" cy="198437"/>
          </a:xfrm>
          <a:prstGeom prst="rightArrow">
            <a:avLst>
              <a:gd name="adj1" fmla="val 50000"/>
              <a:gd name="adj2" fmla="val 1178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latin typeface="Arial" panose="020B0604020202020204" pitchFamily="34" charset="0"/>
            </a:endParaRPr>
          </a:p>
        </p:txBody>
      </p:sp>
      <p:pic>
        <p:nvPicPr>
          <p:cNvPr id="15365" name="Picture 21" descr="el-nino-el-elefante-L-FmRs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3965575"/>
            <a:ext cx="2844800" cy="20335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23" descr="elefant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3965575"/>
            <a:ext cx="2952750" cy="21066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7848847" y="416557"/>
            <a:ext cx="929694" cy="465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9750" y="692150"/>
            <a:ext cx="8007350" cy="47529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4800" dirty="0" smtClean="0"/>
              <a:t>2.- </a:t>
            </a:r>
            <a:r>
              <a:rPr lang="es-ES" altLang="es-ES" sz="4800" dirty="0" smtClean="0">
                <a:solidFill>
                  <a:srgbClr val="E3E753"/>
                </a:solidFill>
              </a:rPr>
              <a:t>Monotremas.</a:t>
            </a:r>
            <a:r>
              <a:rPr lang="es-ES" altLang="es-ES" sz="4000" dirty="0" smtClean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ES" dirty="0" smtClean="0"/>
          </a:p>
        </p:txBody>
      </p:sp>
      <p:sp>
        <p:nvSpPr>
          <p:cNvPr id="16387" name="AutoShape 13"/>
          <p:cNvSpPr>
            <a:spLocks noChangeArrowheads="1"/>
          </p:cNvSpPr>
          <p:nvPr/>
        </p:nvSpPr>
        <p:spPr bwMode="auto">
          <a:xfrm>
            <a:off x="3608388" y="2570163"/>
            <a:ext cx="935037" cy="198437"/>
          </a:xfrm>
          <a:prstGeom prst="rightArrow">
            <a:avLst>
              <a:gd name="adj1" fmla="val 50000"/>
              <a:gd name="adj2" fmla="val 1178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latin typeface="Arial" panose="020B0604020202020204" pitchFamily="34" charset="0"/>
            </a:endParaRPr>
          </a:p>
        </p:txBody>
      </p:sp>
      <p:pic>
        <p:nvPicPr>
          <p:cNvPr id="16388" name="Picture 6" descr="C%C3%B3mo-incubar-huevos-de-paloma"/>
          <p:cNvPicPr>
            <a:picLocks noChangeAspect="1" noChangeArrowheads="1"/>
          </p:cNvPicPr>
          <p:nvPr/>
        </p:nvPicPr>
        <p:blipFill>
          <a:blip r:embed="rId2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2000250"/>
            <a:ext cx="2185988" cy="16351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12" descr="ornitorrinc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2000250"/>
            <a:ext cx="2292350" cy="16351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842963" y="3857625"/>
            <a:ext cx="7704137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 altLang="es-ES" sz="2400" dirty="0">
              <a:latin typeface="Constantia" panose="02030602050306030303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ES" sz="2400" dirty="0" smtClean="0">
                <a:latin typeface="Constantia" panose="02030602050306030303" pitchFamily="18" charset="0"/>
              </a:rPr>
              <a:t>Hay muy pocos. Son </a:t>
            </a:r>
            <a:r>
              <a:rPr lang="es-ES" altLang="es-ES" sz="24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los mamíferos </a:t>
            </a:r>
            <a:r>
              <a:rPr lang="es-ES" altLang="es-ES" sz="2400" b="1" i="1" dirty="0">
                <a:solidFill>
                  <a:srgbClr val="002060"/>
                </a:solidFill>
                <a:latin typeface="Constantia" panose="02030602050306030303" pitchFamily="18" charset="0"/>
              </a:rPr>
              <a:t>que </a:t>
            </a:r>
            <a:r>
              <a:rPr lang="es-ES" altLang="es-ES" sz="24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ponen huevos. </a:t>
            </a:r>
            <a:endParaRPr lang="es-ES" altLang="es-ES" sz="2400" dirty="0">
              <a:latin typeface="Constantia" panose="02030602050306030303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ES" sz="2400" dirty="0">
                <a:solidFill>
                  <a:srgbClr val="E3E753"/>
                </a:solidFill>
                <a:latin typeface="Constantia" panose="02030602050306030303" pitchFamily="18" charset="0"/>
              </a:rPr>
              <a:t>Ex. </a:t>
            </a:r>
            <a:r>
              <a:rPr lang="es-ES" altLang="es-ES" sz="2400" dirty="0" smtClean="0">
                <a:solidFill>
                  <a:srgbClr val="E3E753"/>
                </a:solidFill>
                <a:latin typeface="Constantia" panose="02030602050306030303" pitchFamily="18" charset="0"/>
              </a:rPr>
              <a:t>Ornitorrinco</a:t>
            </a:r>
            <a:endParaRPr lang="es-ES" altLang="es-ES" sz="2400" dirty="0">
              <a:solidFill>
                <a:srgbClr val="E3E753"/>
              </a:solidFill>
              <a:latin typeface="Constantia" panose="02030602050306030303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s-ES" altLang="es-ES" sz="2400" dirty="0">
              <a:solidFill>
                <a:srgbClr val="E3E753"/>
              </a:solidFill>
              <a:latin typeface="Constantia" panose="02030602050306030303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7848847" y="416557"/>
            <a:ext cx="929694" cy="465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9863" y="1036638"/>
            <a:ext cx="8229600" cy="4572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s-ES" altLang="es-ES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ES" smtClean="0"/>
          </a:p>
          <a:p>
            <a:pPr eaLnBrk="1" hangingPunct="1"/>
            <a:endParaRPr lang="es-ES" altLang="es-ES" smtClean="0"/>
          </a:p>
        </p:txBody>
      </p:sp>
      <p:pic>
        <p:nvPicPr>
          <p:cNvPr id="17411" name="Picture 8" descr="5547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14813"/>
            <a:ext cx="2695575" cy="1955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17" descr="el+salto+del+cangu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3767138"/>
            <a:ext cx="1679575" cy="26463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AutoShape 18"/>
          <p:cNvSpPr>
            <a:spLocks noChangeArrowheads="1"/>
          </p:cNvSpPr>
          <p:nvPr/>
        </p:nvSpPr>
        <p:spPr bwMode="auto">
          <a:xfrm>
            <a:off x="4144963" y="5119688"/>
            <a:ext cx="935037" cy="198437"/>
          </a:xfrm>
          <a:prstGeom prst="rightArrow">
            <a:avLst>
              <a:gd name="adj1" fmla="val 50000"/>
              <a:gd name="adj2" fmla="val 1178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latin typeface="Arial" panose="020B0604020202020204" pitchFamily="34" charset="0"/>
            </a:endParaRP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539750" y="476250"/>
            <a:ext cx="47529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4000" dirty="0">
                <a:latin typeface="Constantia" panose="02030602050306030303" pitchFamily="18" charset="0"/>
              </a:rPr>
              <a:t>3.- </a:t>
            </a:r>
            <a:r>
              <a:rPr lang="es-ES" altLang="es-ES" sz="4000" dirty="0" smtClean="0">
                <a:solidFill>
                  <a:srgbClr val="E3E753"/>
                </a:solidFill>
                <a:latin typeface="Constantia" panose="02030602050306030303" pitchFamily="18" charset="0"/>
              </a:rPr>
              <a:t>Marsupiales.</a:t>
            </a:r>
            <a:endParaRPr lang="es-ES" altLang="es-ES" sz="4000" dirty="0">
              <a:solidFill>
                <a:srgbClr val="E3E753"/>
              </a:solidFill>
              <a:latin typeface="Constantia" panose="02030602050306030303" pitchFamily="18" charset="0"/>
            </a:endParaRP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720725" y="1484313"/>
            <a:ext cx="767873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2400" dirty="0">
                <a:latin typeface="Constantia" panose="02030602050306030303" pitchFamily="18" charset="0"/>
              </a:rPr>
              <a:t>A</a:t>
            </a:r>
            <a:r>
              <a:rPr lang="es-ES" altLang="es-ES" sz="2400" dirty="0" smtClean="0">
                <a:latin typeface="Constantia" panose="02030602050306030303" pitchFamily="18" charset="0"/>
              </a:rPr>
              <a:t> diferencia de los </a:t>
            </a:r>
            <a:r>
              <a:rPr lang="es-ES" altLang="es-ES" sz="2400" dirty="0" err="1" smtClean="0">
                <a:latin typeface="Constantia" panose="02030602050306030303" pitchFamily="18" charset="0"/>
              </a:rPr>
              <a:t>plancentarios</a:t>
            </a:r>
            <a:r>
              <a:rPr lang="es-ES" altLang="es-ES" sz="2400" dirty="0">
                <a:latin typeface="Constantia" panose="02030602050306030303" pitchFamily="18" charset="0"/>
              </a:rPr>
              <a:t>, </a:t>
            </a:r>
            <a:r>
              <a:rPr lang="es-ES" altLang="es-ES" sz="2400" dirty="0" smtClean="0">
                <a:latin typeface="Constantia" panose="02030602050306030303" pitchFamily="18" charset="0"/>
              </a:rPr>
              <a:t>los </a:t>
            </a:r>
            <a:r>
              <a:rPr lang="es-ES" altLang="es-ES" sz="2400" dirty="0" err="1" smtClean="0">
                <a:latin typeface="Constantia" panose="02030602050306030303" pitchFamily="18" charset="0"/>
              </a:rPr>
              <a:t>masupiales</a:t>
            </a:r>
            <a:r>
              <a:rPr lang="es-ES" altLang="es-ES" sz="2400" dirty="0" smtClean="0">
                <a:latin typeface="Constantia" panose="02030602050306030303" pitchFamily="18" charset="0"/>
              </a:rPr>
              <a:t> </a:t>
            </a:r>
            <a:r>
              <a:rPr lang="es-ES" altLang="es-ES" sz="24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sacan la cabeza de la bolsa para alimentarse. </a:t>
            </a:r>
            <a:endParaRPr lang="es-ES" altLang="es-ES" sz="2400" b="1" i="1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ES" sz="2400" dirty="0" smtClean="0">
                <a:latin typeface="Constantia" panose="02030602050306030303" pitchFamily="18" charset="0"/>
              </a:rPr>
              <a:t>Cuando están totalmente desarrollados salen al exterior</a:t>
            </a:r>
            <a:endParaRPr lang="es-ES" altLang="es-ES" sz="2400" dirty="0">
              <a:latin typeface="Constantia" panose="02030602050306030303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ES" sz="2400" dirty="0">
                <a:solidFill>
                  <a:srgbClr val="E3E753"/>
                </a:solidFill>
                <a:latin typeface="Constantia" panose="02030602050306030303" pitchFamily="18" charset="0"/>
              </a:rPr>
              <a:t>Ex. </a:t>
            </a:r>
            <a:r>
              <a:rPr lang="es-ES" altLang="es-ES" sz="2400" dirty="0" smtClean="0">
                <a:solidFill>
                  <a:srgbClr val="E3E753"/>
                </a:solidFill>
                <a:latin typeface="Constantia" panose="02030602050306030303" pitchFamily="18" charset="0"/>
              </a:rPr>
              <a:t>Canguro.</a:t>
            </a:r>
            <a:endParaRPr lang="es-ES" altLang="es-ES" sz="2400" dirty="0">
              <a:solidFill>
                <a:srgbClr val="E3E753"/>
              </a:solidFill>
              <a:latin typeface="Constantia" panose="02030602050306030303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7848847" y="416557"/>
            <a:ext cx="929694" cy="465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7850" y="3860800"/>
            <a:ext cx="8229600" cy="1219200"/>
          </a:xfr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s-ES" altLang="es-ES" sz="8000" b="1" dirty="0" smtClean="0">
                <a:ln>
                  <a:noFill/>
                </a:ln>
                <a:solidFill>
                  <a:srgbClr val="E3E753"/>
                </a:solidFill>
                <a:effectLst/>
              </a:rPr>
              <a:t>LA ALIMENTACIÓN DE LOS </a:t>
            </a:r>
            <a:br>
              <a:rPr lang="es-ES" altLang="es-ES" sz="8000" b="1" dirty="0" smtClean="0">
                <a:ln>
                  <a:noFill/>
                </a:ln>
                <a:solidFill>
                  <a:srgbClr val="E3E753"/>
                </a:solidFill>
                <a:effectLst/>
              </a:rPr>
            </a:br>
            <a:r>
              <a:rPr lang="es-ES" altLang="es-ES" sz="8000" b="1" dirty="0" smtClean="0">
                <a:ln>
                  <a:noFill/>
                </a:ln>
                <a:solidFill>
                  <a:srgbClr val="E3E753"/>
                </a:solidFill>
                <a:effectLst/>
              </a:rPr>
              <a:t>MAMÍFEROS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611188" y="1484313"/>
            <a:ext cx="6696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 altLang="es-ES"/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323850" y="5661025"/>
            <a:ext cx="7704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2400" dirty="0" smtClean="0">
                <a:latin typeface="Constantia" panose="02030602050306030303" pitchFamily="18" charset="0"/>
              </a:rPr>
              <a:t>Los mamíferos se alimentan </a:t>
            </a:r>
            <a:r>
              <a:rPr lang="es-ES" altLang="es-ES" sz="2400" dirty="0">
                <a:latin typeface="Constantia" panose="02030602050306030303" pitchFamily="18" charset="0"/>
              </a:rPr>
              <a:t>de </a:t>
            </a:r>
            <a:r>
              <a:rPr lang="es-ES" altLang="es-ES" sz="2400" dirty="0" smtClean="0">
                <a:latin typeface="Constantia" panose="02030602050306030303" pitchFamily="18" charset="0"/>
              </a:rPr>
              <a:t>diferentes maneras</a:t>
            </a:r>
            <a:r>
              <a:rPr lang="es-ES" altLang="es-ES" sz="2400" dirty="0">
                <a:latin typeface="Constantia" panose="02030602050306030303" pitchFamily="18" charset="0"/>
              </a:rPr>
              <a:t>: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7848847" y="416557"/>
            <a:ext cx="929694" cy="465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95288" y="549275"/>
            <a:ext cx="8229600" cy="4572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s-ES" altLang="es-ES" sz="4000" b="1" dirty="0" smtClean="0">
                <a:solidFill>
                  <a:srgbClr val="E3E753"/>
                </a:solidFill>
              </a:rPr>
              <a:t>HERBÍVOROS.</a:t>
            </a:r>
          </a:p>
          <a:p>
            <a:pPr marL="0" indent="0" eaLnBrk="1" hangingPunct="1">
              <a:spcBef>
                <a:spcPct val="50000"/>
              </a:spcBef>
              <a:buFont typeface="Wingdings 2" panose="05020102010507070707" pitchFamily="18" charset="2"/>
              <a:buNone/>
              <a:defRPr/>
            </a:pPr>
            <a:r>
              <a:rPr lang="es-ES" altLang="es-ES" sz="3600" b="1" dirty="0" smtClean="0">
                <a:solidFill>
                  <a:srgbClr val="002060"/>
                </a:solidFill>
              </a:rPr>
              <a:t> </a:t>
            </a:r>
            <a:r>
              <a:rPr lang="es-ES" altLang="es-ES" sz="2800" b="1" i="1" dirty="0" smtClean="0">
                <a:solidFill>
                  <a:srgbClr val="002060"/>
                </a:solidFill>
              </a:rPr>
              <a:t>Comen plantas y hierva.</a:t>
            </a:r>
            <a:r>
              <a:rPr lang="es-ES" altLang="es-ES" sz="2800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ES" altLang="es-ES" sz="2800" dirty="0" smtClean="0">
                <a:solidFill>
                  <a:srgbClr val="E3E753"/>
                </a:solidFill>
              </a:rPr>
              <a:t>Ex. Jirafa, elefante, </a:t>
            </a:r>
            <a:r>
              <a:rPr lang="es-ES" altLang="es-ES" sz="2800" dirty="0">
                <a:solidFill>
                  <a:srgbClr val="E3E753"/>
                </a:solidFill>
              </a:rPr>
              <a:t>c</a:t>
            </a:r>
            <a:r>
              <a:rPr lang="es-ES" altLang="es-ES" sz="2800" dirty="0" smtClean="0">
                <a:solidFill>
                  <a:srgbClr val="E3E753"/>
                </a:solidFill>
              </a:rPr>
              <a:t>ebra, conejo, vaca, caballo, gorila, hipopótamo, cabra…</a:t>
            </a:r>
          </a:p>
          <a:p>
            <a:pPr eaLnBrk="1" hangingPunct="1">
              <a:spcBef>
                <a:spcPct val="50000"/>
              </a:spcBef>
              <a:defRPr/>
            </a:pPr>
            <a:endParaRPr lang="es-ES" altLang="es-ES" sz="2800" dirty="0" smtClean="0">
              <a:solidFill>
                <a:srgbClr val="E3E753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s-ES" altLang="es-ES" sz="3600" b="1" dirty="0" smtClean="0">
              <a:solidFill>
                <a:srgbClr val="E3E753"/>
              </a:solidFill>
            </a:endParaRPr>
          </a:p>
          <a:p>
            <a:pPr eaLnBrk="1" hangingPunct="1">
              <a:defRPr/>
            </a:pPr>
            <a:endParaRPr lang="ca-ES" dirty="0"/>
          </a:p>
        </p:txBody>
      </p:sp>
      <p:pic>
        <p:nvPicPr>
          <p:cNvPr id="19459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05263"/>
            <a:ext cx="329247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263"/>
            <a:ext cx="387667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7848847" y="416557"/>
            <a:ext cx="929694" cy="465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468313" y="404813"/>
            <a:ext cx="8229600" cy="46783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s-ES" altLang="es-ES" sz="4000" b="1" dirty="0" smtClean="0">
                <a:solidFill>
                  <a:srgbClr val="E3E753"/>
                </a:solidFill>
              </a:rPr>
              <a:t>CARNÍVOROS</a:t>
            </a:r>
            <a:r>
              <a:rPr lang="es-ES" altLang="es-ES" sz="3200" dirty="0" smtClean="0">
                <a:solidFill>
                  <a:srgbClr val="E3E753"/>
                </a:solidFill>
              </a:rPr>
              <a:t>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s-ES" altLang="es-ES" sz="4000" dirty="0" smtClean="0">
              <a:solidFill>
                <a:srgbClr val="E3E753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s-ES" altLang="es-ES" sz="2800" b="1" i="1" u="sng" dirty="0" smtClean="0">
                <a:solidFill>
                  <a:srgbClr val="002060"/>
                </a:solidFill>
              </a:rPr>
              <a:t>Comen carne </a:t>
            </a:r>
            <a:r>
              <a:rPr lang="es-ES" altLang="es-ES" sz="2800" dirty="0"/>
              <a:t> </a:t>
            </a:r>
            <a:r>
              <a:rPr lang="es-ES" altLang="es-ES" sz="2800" dirty="0" smtClean="0"/>
              <a:t>y tienen la </a:t>
            </a:r>
            <a:r>
              <a:rPr lang="es-ES" altLang="es-ES" sz="2800" dirty="0" err="1" smtClean="0"/>
              <a:t>dentura</a:t>
            </a:r>
            <a:r>
              <a:rPr lang="es-ES" altLang="es-ES" sz="2800" dirty="0" smtClean="0"/>
              <a:t> muy, muy afilada.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s-ES" altLang="es-ES" sz="2800" dirty="0" smtClean="0">
              <a:solidFill>
                <a:srgbClr val="E3E753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s-ES" altLang="es-ES" sz="2800" dirty="0" smtClean="0">
                <a:solidFill>
                  <a:srgbClr val="E3E753"/>
                </a:solidFill>
              </a:rPr>
              <a:t>Ex. León, tigre, foca, oso…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s-ES" altLang="es-ES" sz="2000" dirty="0" smtClean="0">
              <a:solidFill>
                <a:srgbClr val="E3E753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s-ES" altLang="es-ES" sz="3200" dirty="0" smtClean="0">
              <a:solidFill>
                <a:srgbClr val="E3E753"/>
              </a:solidFill>
            </a:endParaRPr>
          </a:p>
        </p:txBody>
      </p:sp>
      <p:pic>
        <p:nvPicPr>
          <p:cNvPr id="20483" name="il_fi" descr="http://upload.wikimedia.org/wikipedia/commons/thumb/e/e3/Female_Lion.JPG/220px-Female_L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706813"/>
            <a:ext cx="27368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706813"/>
            <a:ext cx="41370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7848847" y="416557"/>
            <a:ext cx="929694" cy="465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395288" y="423863"/>
            <a:ext cx="8229600" cy="46783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s-ES" altLang="es-ES" sz="4000" b="1" dirty="0" smtClean="0">
                <a:solidFill>
                  <a:srgbClr val="E3E753"/>
                </a:solidFill>
              </a:rPr>
              <a:t>OMNÍVOROS.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s-ES" altLang="es-ES" sz="3200" b="1" dirty="0" smtClean="0">
              <a:solidFill>
                <a:srgbClr val="E3E753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s-ES" altLang="es-ES" sz="2800" b="1" i="1" dirty="0" smtClean="0">
                <a:solidFill>
                  <a:srgbClr val="002060"/>
                </a:solidFill>
              </a:rPr>
              <a:t>Comen plantas y animales</a:t>
            </a:r>
            <a:r>
              <a:rPr lang="es-ES" altLang="es-ES" sz="2800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s-ES" altLang="es-ES" sz="2800" dirty="0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s-ES" altLang="es-ES" sz="2800" dirty="0" smtClean="0">
                <a:solidFill>
                  <a:srgbClr val="E3E753"/>
                </a:solidFill>
              </a:rPr>
              <a:t>Ex. Ratón, cerdo, gato, erizo….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s-ES" altLang="es-ES" sz="2000" dirty="0" smtClean="0">
              <a:solidFill>
                <a:srgbClr val="E3E753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s-ES" altLang="es-ES" sz="2000" dirty="0" smtClean="0">
              <a:solidFill>
                <a:srgbClr val="E3E753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s-ES" altLang="es-ES" sz="2000" dirty="0" smtClean="0">
              <a:solidFill>
                <a:srgbClr val="E3E753"/>
              </a:solidFill>
            </a:endParaRPr>
          </a:p>
        </p:txBody>
      </p:sp>
      <p:pic>
        <p:nvPicPr>
          <p:cNvPr id="21507" name="il_fi" descr="http://upload.wikimedia.org/wikipedia/commons/1/15/WildR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644900"/>
            <a:ext cx="3529012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7848847" y="416557"/>
            <a:ext cx="929694" cy="465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ca-ES" altLang="es-ES" sz="20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ca-ES" altLang="es-ES" sz="2000" dirty="0" smtClean="0"/>
              <a:t>Los </a:t>
            </a:r>
            <a:r>
              <a:rPr lang="ca-ES" altLang="es-ES" sz="2000" dirty="0" err="1" smtClean="0"/>
              <a:t>mamíferos</a:t>
            </a:r>
            <a:r>
              <a:rPr lang="ca-ES" altLang="es-ES" sz="2000" dirty="0" smtClean="0"/>
              <a:t> son </a:t>
            </a:r>
            <a:r>
              <a:rPr lang="ca-ES" altLang="es-ES" sz="2000" dirty="0" err="1" smtClean="0"/>
              <a:t>vertebrados</a:t>
            </a:r>
            <a:r>
              <a:rPr lang="ca-ES" altLang="es-ES" sz="2000" dirty="0" smtClean="0"/>
              <a:t> (</a:t>
            </a:r>
            <a:r>
              <a:rPr lang="ca-ES" altLang="es-ES" sz="2000" b="1" i="1" u="sng" dirty="0" err="1" smtClean="0">
                <a:solidFill>
                  <a:srgbClr val="002060"/>
                </a:solidFill>
              </a:rPr>
              <a:t>tienen</a:t>
            </a:r>
            <a:r>
              <a:rPr lang="ca-ES" altLang="es-ES" sz="2000" b="1" i="1" u="sng" dirty="0" smtClean="0">
                <a:solidFill>
                  <a:srgbClr val="002060"/>
                </a:solidFill>
              </a:rPr>
              <a:t> </a:t>
            </a:r>
            <a:r>
              <a:rPr lang="ca-ES" altLang="es-ES" sz="2000" b="1" i="1" u="sng" dirty="0" err="1" smtClean="0">
                <a:solidFill>
                  <a:srgbClr val="002060"/>
                </a:solidFill>
              </a:rPr>
              <a:t>esqueleto</a:t>
            </a:r>
            <a:r>
              <a:rPr lang="ca-ES" altLang="es-ES" sz="2000" dirty="0" smtClean="0"/>
              <a:t>)</a:t>
            </a:r>
            <a:r>
              <a:rPr lang="es-ES" altLang="es-ES" sz="2000" dirty="0" smtClean="0"/>
              <a:t>.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endParaRPr lang="es-ES" altLang="es-ES" sz="20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endParaRPr lang="es-ES" altLang="es-ES" sz="36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ca-ES" altLang="es-ES" sz="2000" b="1" i="1" u="sng" dirty="0" err="1" smtClean="0">
                <a:solidFill>
                  <a:srgbClr val="002060"/>
                </a:solidFill>
              </a:rPr>
              <a:t>Nacen</a:t>
            </a:r>
            <a:r>
              <a:rPr lang="ca-ES" altLang="es-ES" sz="2000" b="1" i="1" u="sng" dirty="0" smtClean="0">
                <a:solidFill>
                  <a:srgbClr val="002060"/>
                </a:solidFill>
              </a:rPr>
              <a:t> del </a:t>
            </a:r>
            <a:r>
              <a:rPr lang="ca-ES" altLang="es-ES" sz="2000" b="1" i="1" u="sng" dirty="0" err="1" smtClean="0">
                <a:solidFill>
                  <a:srgbClr val="002060"/>
                </a:solidFill>
              </a:rPr>
              <a:t>vientre</a:t>
            </a:r>
            <a:r>
              <a:rPr lang="ca-ES" altLang="es-ES" sz="2000" b="1" i="1" u="sng" dirty="0" smtClean="0">
                <a:solidFill>
                  <a:srgbClr val="002060"/>
                </a:solidFill>
              </a:rPr>
              <a:t> </a:t>
            </a:r>
            <a:r>
              <a:rPr lang="ca-ES" altLang="es-ES" sz="2000" dirty="0" smtClean="0"/>
              <a:t>de </a:t>
            </a:r>
            <a:r>
              <a:rPr lang="ca-ES" altLang="es-ES" sz="2000" dirty="0" err="1" smtClean="0"/>
              <a:t>su</a:t>
            </a:r>
            <a:r>
              <a:rPr lang="ca-ES" altLang="es-ES" sz="2000" dirty="0" smtClean="0"/>
              <a:t> </a:t>
            </a:r>
            <a:r>
              <a:rPr lang="ca-ES" altLang="es-ES" sz="2000" dirty="0" err="1" smtClean="0"/>
              <a:t>madre</a:t>
            </a:r>
            <a:r>
              <a:rPr lang="ca-ES" altLang="es-ES" sz="2000" dirty="0" smtClean="0"/>
              <a:t>.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panose="05020102010507070707" pitchFamily="18" charset="2"/>
              <a:buNone/>
            </a:pPr>
            <a:endParaRPr lang="ca-ES" altLang="es-ES" sz="36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ca-ES" altLang="es-ES" sz="2000" dirty="0" smtClean="0"/>
              <a:t>De </a:t>
            </a:r>
            <a:r>
              <a:rPr lang="ca-ES" altLang="es-ES" sz="2000" dirty="0" err="1" smtClean="0"/>
              <a:t>pequeños</a:t>
            </a:r>
            <a:r>
              <a:rPr lang="ca-ES" altLang="es-ES" sz="2000" dirty="0" smtClean="0"/>
              <a:t> se </a:t>
            </a:r>
            <a:r>
              <a:rPr lang="ca-ES" altLang="es-ES" sz="2000" b="1" i="1" u="sng" dirty="0" smtClean="0">
                <a:solidFill>
                  <a:srgbClr val="002060"/>
                </a:solidFill>
              </a:rPr>
              <a:t> alimenta de la </a:t>
            </a:r>
            <a:r>
              <a:rPr lang="ca-ES" altLang="es-ES" sz="2000" b="1" i="1" u="sng" dirty="0" err="1" smtClean="0">
                <a:solidFill>
                  <a:srgbClr val="002060"/>
                </a:solidFill>
              </a:rPr>
              <a:t>leche</a:t>
            </a:r>
            <a:r>
              <a:rPr lang="ca-ES" altLang="es-ES" sz="2000" b="1" i="1" u="sng" dirty="0" smtClean="0">
                <a:solidFill>
                  <a:srgbClr val="002060"/>
                </a:solidFill>
              </a:rPr>
              <a:t> de </a:t>
            </a:r>
            <a:r>
              <a:rPr lang="ca-ES" altLang="es-ES" sz="2000" b="1" i="1" u="sng" dirty="0" err="1" smtClean="0">
                <a:solidFill>
                  <a:srgbClr val="002060"/>
                </a:solidFill>
              </a:rPr>
              <a:t>sus</a:t>
            </a:r>
            <a:r>
              <a:rPr lang="ca-ES" altLang="es-ES" sz="2000" b="1" i="1" u="sng" dirty="0" smtClean="0">
                <a:solidFill>
                  <a:srgbClr val="002060"/>
                </a:solidFill>
              </a:rPr>
              <a:t> </a:t>
            </a:r>
            <a:r>
              <a:rPr lang="ca-ES" altLang="es-ES" sz="2000" b="1" i="1" u="sng" dirty="0" err="1" smtClean="0">
                <a:solidFill>
                  <a:srgbClr val="002060"/>
                </a:solidFill>
              </a:rPr>
              <a:t>madres</a:t>
            </a:r>
            <a:r>
              <a:rPr lang="es-ES" altLang="es-ES" sz="2000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s-ES" altLang="es-ES" sz="5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panose="05020102010507070707" pitchFamily="18" charset="2"/>
              <a:buNone/>
            </a:pPr>
            <a:endParaRPr lang="es-ES" altLang="es-ES" sz="20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ca-ES" altLang="es-ES" sz="2000" dirty="0" smtClean="0"/>
              <a:t>La </a:t>
            </a:r>
            <a:r>
              <a:rPr lang="ca-ES" altLang="es-ES" sz="2000" b="1" i="1" u="sng" dirty="0" smtClean="0">
                <a:solidFill>
                  <a:srgbClr val="002060"/>
                </a:solidFill>
              </a:rPr>
              <a:t>temperatura</a:t>
            </a:r>
            <a:r>
              <a:rPr lang="ca-ES" altLang="es-ES" sz="2000" dirty="0" smtClean="0"/>
              <a:t> interna de </a:t>
            </a:r>
            <a:r>
              <a:rPr lang="ca-ES" altLang="es-ES" sz="2000" dirty="0" err="1" smtClean="0"/>
              <a:t>su</a:t>
            </a:r>
            <a:r>
              <a:rPr lang="ca-ES" altLang="es-ES" sz="2000" dirty="0" smtClean="0"/>
              <a:t> </a:t>
            </a:r>
            <a:r>
              <a:rPr lang="ca-ES" altLang="es-ES" sz="2000" b="1" i="1" u="sng" dirty="0" err="1" smtClean="0">
                <a:solidFill>
                  <a:srgbClr val="002060"/>
                </a:solidFill>
              </a:rPr>
              <a:t>cuerpo</a:t>
            </a:r>
            <a:r>
              <a:rPr lang="ca-ES" altLang="es-ES" sz="2000" dirty="0" smtClean="0">
                <a:solidFill>
                  <a:srgbClr val="002060"/>
                </a:solidFill>
              </a:rPr>
              <a:t> </a:t>
            </a:r>
            <a:r>
              <a:rPr lang="ca-ES" altLang="es-ES" sz="2000" dirty="0" smtClean="0"/>
              <a:t>es de. </a:t>
            </a:r>
            <a:r>
              <a:rPr lang="ca-ES" altLang="es-ES" sz="2000" b="1" i="1" u="sng" dirty="0" smtClean="0">
                <a:solidFill>
                  <a:srgbClr val="002060"/>
                </a:solidFill>
              </a:rPr>
              <a:t>34</a:t>
            </a:r>
            <a:r>
              <a:rPr lang="ca-ES" altLang="es-ES" sz="2000" b="1" i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 ˚a </a:t>
            </a:r>
            <a:r>
              <a:rPr lang="ca-ES" altLang="es-ES" sz="2000" b="1" i="1" u="sng" dirty="0" smtClean="0">
                <a:solidFill>
                  <a:srgbClr val="002060"/>
                </a:solidFill>
              </a:rPr>
              <a:t>38</a:t>
            </a:r>
            <a:r>
              <a:rPr lang="ca-ES" altLang="es-ES" sz="2000" b="1" i="1" u="sng" dirty="0" smtClean="0">
                <a:solidFill>
                  <a:srgbClr val="00B0F0"/>
                </a:solidFill>
                <a:latin typeface="Calibri" panose="020F0502020204030204" pitchFamily="34" charset="0"/>
              </a:rPr>
              <a:t>˚</a:t>
            </a:r>
            <a:r>
              <a:rPr lang="ca-ES" altLang="es-ES" sz="2000" b="1" i="1" u="sng" dirty="0" smtClean="0">
                <a:solidFill>
                  <a:srgbClr val="00B0F0"/>
                </a:solidFill>
              </a:rPr>
              <a:t/>
            </a:r>
            <a:br>
              <a:rPr lang="ca-ES" altLang="es-ES" sz="2000" b="1" i="1" u="sng" dirty="0" smtClean="0">
                <a:solidFill>
                  <a:srgbClr val="00B0F0"/>
                </a:solidFill>
              </a:rPr>
            </a:br>
            <a:r>
              <a:rPr lang="ca-ES" altLang="es-ES" sz="2000" b="1" i="1" u="sng" dirty="0" smtClean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1857" y="1570038"/>
            <a:ext cx="1106487" cy="1122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6" descr="delfin-gest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924175"/>
            <a:ext cx="1081088" cy="1081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7" descr="20060724173339-temperatu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248" y="5373216"/>
            <a:ext cx="720725" cy="741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5" descr="terneromamand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304" y="3650456"/>
            <a:ext cx="1081087" cy="1081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69119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3200" b="1" dirty="0" smtClean="0">
                <a:solidFill>
                  <a:srgbClr val="E3E753"/>
                </a:solidFill>
                <a:latin typeface="Constantia" panose="02030602050306030303" pitchFamily="18" charset="0"/>
              </a:rPr>
              <a:t>CARACTERÍSTICAS DEL LOS MAMÍFEROS</a:t>
            </a:r>
            <a:endParaRPr lang="es-ES" altLang="es-ES" sz="3200" b="1" dirty="0">
              <a:solidFill>
                <a:srgbClr val="E3E753"/>
              </a:solidFill>
              <a:latin typeface="Constantia" panose="02030602050306030303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7848847" y="416557"/>
            <a:ext cx="929694" cy="465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0825" y="333375"/>
            <a:ext cx="8353623" cy="6191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ca-ES" altLang="es-ES" sz="24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ca-ES" altLang="es-ES" sz="2000" dirty="0" smtClean="0"/>
              <a:t>La </a:t>
            </a:r>
            <a:r>
              <a:rPr lang="ca-ES" altLang="es-ES" sz="2000" dirty="0" err="1" smtClean="0"/>
              <a:t>mayoria</a:t>
            </a:r>
            <a:r>
              <a:rPr lang="ca-ES" altLang="es-ES" sz="2000" dirty="0" smtClean="0"/>
              <a:t> son</a:t>
            </a:r>
            <a:r>
              <a:rPr lang="ca-ES" altLang="es-ES" sz="2000" dirty="0" smtClean="0">
                <a:solidFill>
                  <a:srgbClr val="00B0F0"/>
                </a:solidFill>
              </a:rPr>
              <a:t> </a:t>
            </a:r>
            <a:r>
              <a:rPr lang="ca-ES" altLang="es-ES" sz="2000" b="1" i="1" dirty="0" smtClean="0">
                <a:solidFill>
                  <a:srgbClr val="002060"/>
                </a:solidFill>
              </a:rPr>
              <a:t>terrestres</a:t>
            </a:r>
            <a:r>
              <a:rPr lang="ca-ES" altLang="es-ES" sz="2000" dirty="0" smtClean="0"/>
              <a:t>, como </a:t>
            </a:r>
            <a:r>
              <a:rPr lang="ca-ES" altLang="es-ES" sz="2000" b="1" i="1" dirty="0" smtClean="0">
                <a:solidFill>
                  <a:srgbClr val="002060"/>
                </a:solidFill>
              </a:rPr>
              <a:t>el </a:t>
            </a:r>
            <a:r>
              <a:rPr lang="ca-ES" altLang="es-ES" sz="2000" b="1" i="1" dirty="0" err="1" smtClean="0">
                <a:solidFill>
                  <a:srgbClr val="002060"/>
                </a:solidFill>
              </a:rPr>
              <a:t>caballo</a:t>
            </a:r>
            <a:r>
              <a:rPr lang="ca-ES" altLang="es-ES" sz="2000" b="1" i="1" dirty="0" smtClean="0">
                <a:solidFill>
                  <a:srgbClr val="002060"/>
                </a:solidFill>
              </a:rPr>
              <a:t>, la vaca, el tigre...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ca-ES" altLang="es-ES" sz="20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endParaRPr lang="ca-ES" altLang="es-ES" sz="20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endParaRPr lang="ca-ES" altLang="es-ES" sz="20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ca-ES" altLang="es-ES" sz="2000" dirty="0" smtClean="0"/>
              <a:t> El </a:t>
            </a:r>
            <a:r>
              <a:rPr lang="ca-ES" altLang="es-ES" sz="2000" b="1" i="1" dirty="0" err="1" smtClean="0">
                <a:solidFill>
                  <a:srgbClr val="002060"/>
                </a:solidFill>
              </a:rPr>
              <a:t>delfín</a:t>
            </a:r>
            <a:r>
              <a:rPr lang="ca-ES" altLang="es-ES" sz="2000" b="1" i="1" dirty="0" smtClean="0">
                <a:solidFill>
                  <a:srgbClr val="002060"/>
                </a:solidFill>
              </a:rPr>
              <a:t> y la </a:t>
            </a:r>
            <a:r>
              <a:rPr lang="ca-ES" altLang="es-ES" sz="2000" b="1" i="1" dirty="0" err="1" smtClean="0">
                <a:solidFill>
                  <a:srgbClr val="002060"/>
                </a:solidFill>
              </a:rPr>
              <a:t>ballena</a:t>
            </a:r>
            <a:r>
              <a:rPr lang="ca-ES" altLang="es-ES" sz="2000" b="1" i="1" dirty="0" smtClean="0">
                <a:solidFill>
                  <a:srgbClr val="002060"/>
                </a:solidFill>
              </a:rPr>
              <a:t> </a:t>
            </a:r>
            <a:r>
              <a:rPr lang="ca-ES" altLang="es-ES" sz="2000" dirty="0" smtClean="0"/>
              <a:t>son los </a:t>
            </a:r>
            <a:r>
              <a:rPr lang="ca-ES" altLang="es-ES" sz="2000" dirty="0" err="1" smtClean="0"/>
              <a:t>únicos</a:t>
            </a:r>
            <a:r>
              <a:rPr lang="ca-ES" altLang="es-ES" sz="2000" dirty="0" smtClean="0"/>
              <a:t> </a:t>
            </a:r>
            <a:r>
              <a:rPr lang="ca-ES" altLang="es-ES" sz="2000" dirty="0" err="1" smtClean="0"/>
              <a:t>mamíferos</a:t>
            </a:r>
            <a:r>
              <a:rPr lang="ca-ES" altLang="es-ES" sz="2000" dirty="0" smtClean="0"/>
              <a:t> que </a:t>
            </a:r>
            <a:r>
              <a:rPr lang="ca-ES" altLang="es-ES" sz="2000" b="1" i="1" dirty="0" err="1" smtClean="0">
                <a:solidFill>
                  <a:srgbClr val="002060"/>
                </a:solidFill>
              </a:rPr>
              <a:t>viven</a:t>
            </a:r>
            <a:r>
              <a:rPr lang="ca-ES" altLang="es-ES" sz="2000" b="1" i="1" dirty="0" smtClean="0">
                <a:solidFill>
                  <a:srgbClr val="002060"/>
                </a:solidFill>
              </a:rPr>
              <a:t> en el agua</a:t>
            </a:r>
            <a:r>
              <a:rPr lang="ca-ES" altLang="es-ES" sz="2000" dirty="0" smtClean="0"/>
              <a:t>.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ca-ES" altLang="es-ES" sz="20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ca-ES" altLang="es-ES" sz="24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ca-ES" altLang="es-ES" sz="20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ca-ES" altLang="es-ES" sz="2000" dirty="0" smtClean="0"/>
              <a:t>El </a:t>
            </a:r>
            <a:r>
              <a:rPr lang="ca-ES" altLang="es-ES" sz="2000" b="1" i="1" dirty="0" err="1" smtClean="0">
                <a:solidFill>
                  <a:srgbClr val="002060"/>
                </a:solidFill>
              </a:rPr>
              <a:t>murciélago</a:t>
            </a:r>
            <a:r>
              <a:rPr lang="ca-ES" altLang="es-ES" sz="2000" dirty="0" smtClean="0"/>
              <a:t> </a:t>
            </a:r>
            <a:r>
              <a:rPr lang="ca-ES" altLang="es-ES" sz="2000" dirty="0"/>
              <a:t>e</a:t>
            </a:r>
            <a:r>
              <a:rPr lang="ca-ES" altLang="es-ES" sz="2000" dirty="0" smtClean="0"/>
              <a:t>s el </a:t>
            </a:r>
            <a:r>
              <a:rPr lang="ca-ES" altLang="es-ES" sz="2000" dirty="0" err="1" smtClean="0"/>
              <a:t>único</a:t>
            </a:r>
            <a:r>
              <a:rPr lang="ca-ES" altLang="es-ES" sz="2000" dirty="0" smtClean="0"/>
              <a:t> </a:t>
            </a:r>
            <a:r>
              <a:rPr lang="ca-ES" altLang="es-ES" sz="2000" dirty="0" err="1" smtClean="0"/>
              <a:t>mamífero</a:t>
            </a:r>
            <a:r>
              <a:rPr lang="ca-ES" altLang="es-ES" sz="2000" dirty="0" smtClean="0"/>
              <a:t> que </a:t>
            </a:r>
            <a:r>
              <a:rPr lang="ca-ES" altLang="es-ES" sz="2000" b="1" i="1" dirty="0" err="1" smtClean="0">
                <a:solidFill>
                  <a:srgbClr val="002060"/>
                </a:solidFill>
              </a:rPr>
              <a:t>puede</a:t>
            </a:r>
            <a:r>
              <a:rPr lang="ca-ES" altLang="es-ES" sz="2000" b="1" i="1" dirty="0" smtClean="0">
                <a:solidFill>
                  <a:srgbClr val="002060"/>
                </a:solidFill>
              </a:rPr>
              <a:t> volar.</a:t>
            </a:r>
            <a:r>
              <a:rPr lang="ca-ES" altLang="es-ES" sz="2000" b="1" i="1" dirty="0" smtClean="0">
                <a:solidFill>
                  <a:srgbClr val="00B0F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ca-ES" altLang="es-ES" sz="20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ca-ES" altLang="es-ES" sz="2000" dirty="0" smtClean="0"/>
              <a:t> 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endParaRPr lang="ca-ES" altLang="es-ES" sz="20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ca-ES" altLang="es-ES" sz="2000" dirty="0" smtClean="0"/>
              <a:t>Los </a:t>
            </a:r>
            <a:r>
              <a:rPr lang="ca-ES" altLang="es-ES" sz="2000" b="1" i="1" dirty="0" smtClean="0">
                <a:solidFill>
                  <a:srgbClr val="002060"/>
                </a:solidFill>
              </a:rPr>
              <a:t>HUMANOS</a:t>
            </a:r>
            <a:r>
              <a:rPr lang="ca-ES" altLang="es-ES" sz="2000" b="1" i="1" dirty="0" smtClean="0">
                <a:solidFill>
                  <a:srgbClr val="00B0F0"/>
                </a:solidFill>
              </a:rPr>
              <a:t> </a:t>
            </a:r>
            <a:r>
              <a:rPr lang="ca-ES" altLang="es-ES" sz="2000" dirty="0" err="1" smtClean="0"/>
              <a:t>también</a:t>
            </a:r>
            <a:r>
              <a:rPr lang="ca-ES" altLang="es-ES" sz="2000" dirty="0" smtClean="0"/>
              <a:t> </a:t>
            </a:r>
            <a:r>
              <a:rPr lang="ca-ES" altLang="es-ES" sz="2000" b="1" i="1" dirty="0" smtClean="0">
                <a:solidFill>
                  <a:srgbClr val="002060"/>
                </a:solidFill>
              </a:rPr>
              <a:t>son MAMÍFEROS</a:t>
            </a:r>
            <a:r>
              <a:rPr lang="ca-ES" altLang="es-ES" sz="2000" dirty="0" smtClean="0">
                <a:solidFill>
                  <a:srgbClr val="002060"/>
                </a:solidFill>
              </a:rPr>
              <a:t>.</a:t>
            </a:r>
            <a:endParaRPr lang="es-ES" altLang="es-ES" sz="2000" dirty="0" smtClean="0">
              <a:solidFill>
                <a:srgbClr val="002060"/>
              </a:solidFill>
            </a:endParaRPr>
          </a:p>
        </p:txBody>
      </p:sp>
      <p:pic>
        <p:nvPicPr>
          <p:cNvPr id="14339" name="Picture 3" descr="http://www.cas-servicios.com.ar/fumigaciones-plagas/murciela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4005263"/>
            <a:ext cx="1296987" cy="833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40" name="Picture 4" descr="http://enterateconmigo1.files.wordpress.com/2008/05/delf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2565400"/>
            <a:ext cx="1296987" cy="915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42" name="il_fi" descr="http://img.clasf.es/2012/04/30/figura-caballo-clydesdale-20120430000456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2627313" y="1125538"/>
            <a:ext cx="1295400" cy="935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46" name="Picture 10" descr="vac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1125538"/>
            <a:ext cx="1296988" cy="936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11 Marcador de contenido" descr="5695798-una-ballena-asesina-orcinus-orca-saltando-desde-el-agua-aislado-en-blanco.jpg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4211638" y="2565400"/>
            <a:ext cx="1384300" cy="93503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12 Imagen" descr="5940809-grupo-ocasional-de-personas-caminando-aislados-sobre-un-fondo-blanc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6313" y="4221163"/>
            <a:ext cx="2403475" cy="2101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7848847" y="416557"/>
            <a:ext cx="929694" cy="465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341438"/>
            <a:ext cx="800735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altLang="es-ES" dirty="0" smtClean="0"/>
              <a:t>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altLang="es-ES" dirty="0" smtClean="0"/>
              <a:t>    El cuerpo de los mamíferos se divide en tres partes: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s-ES" altLang="es-ES" sz="3600" dirty="0" smtClean="0"/>
          </a:p>
          <a:p>
            <a:pPr marL="898525" indent="176213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s-ES" altLang="es-ES" sz="3600" dirty="0" smtClean="0"/>
              <a:t>      </a:t>
            </a:r>
            <a:r>
              <a:rPr lang="ca-ES" altLang="es-ES" sz="4000" dirty="0" smtClean="0"/>
              <a:t>La </a:t>
            </a:r>
            <a:r>
              <a:rPr lang="ca-ES" altLang="es-ES" sz="4000" dirty="0" err="1" smtClean="0"/>
              <a:t>cabeza</a:t>
            </a:r>
            <a:r>
              <a:rPr lang="ca-ES" altLang="es-ES" sz="4000" dirty="0" smtClean="0"/>
              <a:t>.</a:t>
            </a:r>
          </a:p>
          <a:p>
            <a:pPr marL="898525" indent="176213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endParaRPr lang="ca-ES" altLang="es-ES" sz="4000" dirty="0" smtClean="0"/>
          </a:p>
          <a:p>
            <a:pPr marL="898525" indent="176213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ca-ES" altLang="es-ES" sz="4000" dirty="0" smtClean="0"/>
              <a:t>      El tronco.</a:t>
            </a:r>
          </a:p>
          <a:p>
            <a:pPr marL="898525" indent="176213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endParaRPr lang="ca-ES" altLang="es-ES" sz="4000" dirty="0" smtClean="0"/>
          </a:p>
          <a:p>
            <a:pPr marL="898525" indent="176213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ca-ES" altLang="es-ES" sz="4000" dirty="0" smtClean="0"/>
              <a:t>      La cola.</a:t>
            </a:r>
            <a:endParaRPr lang="es-ES" altLang="es-ES" sz="4000" dirty="0" smtClean="0"/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395288" y="549275"/>
            <a:ext cx="72010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s-ES" altLang="es-ES" sz="3200" b="1" dirty="0">
                <a:solidFill>
                  <a:srgbClr val="E3E753"/>
                </a:solidFill>
                <a:latin typeface="Constantia" panose="02030602050306030303" pitchFamily="18" charset="0"/>
              </a:rPr>
              <a:t>EL </a:t>
            </a:r>
            <a:r>
              <a:rPr lang="es-ES" altLang="es-ES" sz="3200" b="1" dirty="0" smtClean="0">
                <a:solidFill>
                  <a:srgbClr val="E3E753"/>
                </a:solidFill>
                <a:latin typeface="Constantia" panose="02030602050306030303" pitchFamily="18" charset="0"/>
              </a:rPr>
              <a:t>CUERPO DE LOS MAMÍFEROS</a:t>
            </a:r>
            <a:endParaRPr lang="es-ES" altLang="es-ES" sz="3200" b="1" dirty="0">
              <a:solidFill>
                <a:srgbClr val="E3E753"/>
              </a:solidFill>
              <a:latin typeface="Constantia" panose="02030602050306030303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7848847" y="416557"/>
            <a:ext cx="929694" cy="465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9750" y="1125538"/>
            <a:ext cx="6337300" cy="358775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a-ES" sz="9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a-ES" sz="9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a-ES" sz="900" dirty="0"/>
              <a:t> 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a-ES" sz="900" dirty="0"/>
              <a:t>   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a-ES" sz="800" b="1" u="sng" dirty="0"/>
          </a:p>
        </p:txBody>
      </p:sp>
      <p:pic>
        <p:nvPicPr>
          <p:cNvPr id="25604" name="Picture 4" descr="vaca_pelig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628775"/>
            <a:ext cx="3197225" cy="3671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7164388" y="2060575"/>
            <a:ext cx="1728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a-ES" altLang="es-ES" sz="2000" dirty="0" smtClean="0">
                <a:latin typeface="Arial" panose="020B0604020202020204" pitchFamily="34" charset="0"/>
              </a:rPr>
              <a:t>Dos </a:t>
            </a:r>
            <a:r>
              <a:rPr lang="ca-ES" altLang="es-ES" sz="2000" dirty="0" err="1" smtClean="0">
                <a:latin typeface="Arial" panose="020B0604020202020204" pitchFamily="34" charset="0"/>
              </a:rPr>
              <a:t>orejas</a:t>
            </a:r>
            <a:endParaRPr lang="ca-ES" altLang="es-ES" sz="2000" dirty="0">
              <a:latin typeface="Arial" panose="020B0604020202020204" pitchFamily="34" charset="0"/>
            </a:endParaRPr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 flipH="1">
            <a:off x="6227763" y="2349500"/>
            <a:ext cx="10080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1116013" y="2492375"/>
            <a:ext cx="1943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a-ES" altLang="es-ES" sz="2000" dirty="0">
                <a:latin typeface="Arial" panose="020B0604020202020204" pitchFamily="34" charset="0"/>
              </a:rPr>
              <a:t>           Dos </a:t>
            </a:r>
            <a:r>
              <a:rPr lang="ca-ES" altLang="es-ES" sz="2000" dirty="0" err="1" smtClean="0">
                <a:latin typeface="Arial" panose="020B0604020202020204" pitchFamily="34" charset="0"/>
              </a:rPr>
              <a:t>ojos</a:t>
            </a:r>
            <a:endParaRPr lang="ca-ES" altLang="es-ES" sz="2000" dirty="0">
              <a:latin typeface="Arial" panose="020B0604020202020204" pitchFamily="34" charset="0"/>
            </a:endParaRPr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>
            <a:off x="2987675" y="2781300"/>
            <a:ext cx="10080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6659563" y="4437063"/>
            <a:ext cx="22336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a-ES" altLang="es-ES" sz="2000" dirty="0">
                <a:latin typeface="Arial" panose="020B0604020202020204" pitchFamily="34" charset="0"/>
              </a:rPr>
              <a:t>          </a:t>
            </a:r>
            <a:r>
              <a:rPr lang="ca-ES" altLang="es-ES" sz="2000" dirty="0" err="1" smtClean="0">
                <a:latin typeface="Arial" panose="020B0604020202020204" pitchFamily="34" charset="0"/>
              </a:rPr>
              <a:t>Labios</a:t>
            </a:r>
            <a:endParaRPr lang="ca-ES" altLang="es-ES" sz="20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a-ES" altLang="es-ES" sz="1600" i="1" dirty="0">
                <a:latin typeface="Arial" panose="020B0604020202020204" pitchFamily="34" charset="0"/>
              </a:rPr>
              <a:t> </a:t>
            </a:r>
            <a:r>
              <a:rPr lang="ca-ES" altLang="es-ES" sz="1600" i="1" dirty="0" smtClean="0">
                <a:latin typeface="Arial" panose="020B0604020202020204" pitchFamily="34" charset="0"/>
              </a:rPr>
              <a:t>Para succionar </a:t>
            </a:r>
            <a:r>
              <a:rPr lang="ca-ES" altLang="es-ES" sz="1600" i="1" dirty="0" err="1" smtClean="0">
                <a:latin typeface="Arial" panose="020B0604020202020204" pitchFamily="34" charset="0"/>
              </a:rPr>
              <a:t>leche</a:t>
            </a:r>
            <a:r>
              <a:rPr lang="ca-ES" altLang="es-ES" sz="1600" i="1" dirty="0" smtClean="0">
                <a:latin typeface="Arial" panose="020B0604020202020204" pitchFamily="34" charset="0"/>
              </a:rPr>
              <a:t> </a:t>
            </a:r>
            <a:r>
              <a:rPr lang="ca-ES" altLang="es-ES" sz="1600" i="1" dirty="0" err="1" smtClean="0">
                <a:latin typeface="Arial" panose="020B0604020202020204" pitchFamily="34" charset="0"/>
              </a:rPr>
              <a:t>durante</a:t>
            </a:r>
            <a:r>
              <a:rPr lang="ca-ES" altLang="es-ES" sz="1600" i="1" dirty="0" smtClean="0">
                <a:latin typeface="Arial" panose="020B0604020202020204" pitchFamily="34" charset="0"/>
              </a:rPr>
              <a:t> la </a:t>
            </a:r>
            <a:r>
              <a:rPr lang="ca-ES" altLang="es-ES" sz="1600" i="1" dirty="0" err="1" smtClean="0">
                <a:latin typeface="Arial" panose="020B0604020202020204" pitchFamily="34" charset="0"/>
              </a:rPr>
              <a:t>lactancia</a:t>
            </a:r>
            <a:endParaRPr lang="ca-ES" altLang="es-ES" sz="1800" dirty="0">
              <a:latin typeface="Arial" panose="020B0604020202020204" pitchFamily="34" charset="0"/>
            </a:endParaRPr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 flipH="1">
            <a:off x="5076825" y="4652963"/>
            <a:ext cx="23034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0250" name="Text Box 11"/>
          <p:cNvSpPr txBox="1">
            <a:spLocks noChangeArrowheads="1"/>
          </p:cNvSpPr>
          <p:nvPr/>
        </p:nvSpPr>
        <p:spPr bwMode="auto">
          <a:xfrm>
            <a:off x="20945" y="4524345"/>
            <a:ext cx="30256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a-ES" altLang="es-ES" sz="2000" dirty="0">
                <a:latin typeface="Arial" panose="020B0604020202020204" pitchFamily="34" charset="0"/>
              </a:rPr>
              <a:t>      Dos </a:t>
            </a:r>
            <a:r>
              <a:rPr lang="ca-ES" altLang="es-ES" sz="2000" dirty="0" err="1" smtClean="0">
                <a:latin typeface="Arial" panose="020B0604020202020204" pitchFamily="34" charset="0"/>
              </a:rPr>
              <a:t>orificios</a:t>
            </a:r>
            <a:r>
              <a:rPr lang="ca-ES" altLang="es-ES" sz="2000" dirty="0" smtClean="0">
                <a:latin typeface="Arial" panose="020B0604020202020204" pitchFamily="34" charset="0"/>
              </a:rPr>
              <a:t> </a:t>
            </a:r>
            <a:r>
              <a:rPr lang="ca-ES" altLang="es-ES" sz="2000" dirty="0" err="1" smtClean="0">
                <a:latin typeface="Arial" panose="020B0604020202020204" pitchFamily="34" charset="0"/>
              </a:rPr>
              <a:t>nasales</a:t>
            </a:r>
            <a:r>
              <a:rPr lang="es-ES" altLang="es-ES" sz="1800" dirty="0" smtClean="0">
                <a:latin typeface="Arial" panose="020B0604020202020204" pitchFamily="34" charset="0"/>
              </a:rPr>
              <a:t> </a:t>
            </a:r>
            <a:endParaRPr lang="ca-ES" altLang="es-ES" sz="1800" dirty="0">
              <a:latin typeface="Arial" panose="020B0604020202020204" pitchFamily="34" charset="0"/>
            </a:endParaRPr>
          </a:p>
        </p:txBody>
      </p:sp>
      <p:sp>
        <p:nvSpPr>
          <p:cNvPr id="10251" name="Line 12"/>
          <p:cNvSpPr>
            <a:spLocks noChangeShapeType="1"/>
          </p:cNvSpPr>
          <p:nvPr/>
        </p:nvSpPr>
        <p:spPr bwMode="auto">
          <a:xfrm flipV="1">
            <a:off x="2916238" y="4221163"/>
            <a:ext cx="12239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0252" name="Text Box 14"/>
          <p:cNvSpPr txBox="1">
            <a:spLocks noChangeArrowheads="1"/>
          </p:cNvSpPr>
          <p:nvPr/>
        </p:nvSpPr>
        <p:spPr bwMode="auto">
          <a:xfrm>
            <a:off x="611188" y="476250"/>
            <a:ext cx="70564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s-ES" altLang="es-ES" sz="3200" b="1" dirty="0" smtClean="0">
                <a:solidFill>
                  <a:srgbClr val="FFFF00"/>
                </a:solidFill>
                <a:latin typeface="Constantia" panose="02030602050306030303" pitchFamily="18" charset="0"/>
              </a:rPr>
              <a:t>LA </a:t>
            </a:r>
            <a:r>
              <a:rPr lang="es-ES" altLang="es-ES" sz="3200" b="1" dirty="0" smtClean="0">
                <a:solidFill>
                  <a:srgbClr val="E3E753"/>
                </a:solidFill>
                <a:latin typeface="Constantia" panose="02030602050306030303" pitchFamily="18" charset="0"/>
              </a:rPr>
              <a:t>CABEZA</a:t>
            </a:r>
            <a:endParaRPr lang="es-ES" altLang="es-ES" sz="3200" b="1" dirty="0">
              <a:solidFill>
                <a:srgbClr val="E3E753"/>
              </a:solidFill>
              <a:latin typeface="Constantia" panose="02030602050306030303" pitchFamily="18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7848847" y="416557"/>
            <a:ext cx="929694" cy="465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0575"/>
            <a:ext cx="555625" cy="7207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4" descr="img_topo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175"/>
            <a:ext cx="554038" cy="7191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5" descr="FOCA-EXTR%20PO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89363"/>
            <a:ext cx="530225" cy="7207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6" descr="http://www.solociencia.com/biologia/070316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24400"/>
            <a:ext cx="554038" cy="720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971" y="5661025"/>
            <a:ext cx="531813" cy="6921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539750" y="2276475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a-ES" altLang="es-ES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Andar</a:t>
            </a:r>
            <a:endParaRPr lang="ca-ES" altLang="es-ES" sz="2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611188" y="3141663"/>
            <a:ext cx="1223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a-ES" altLang="es-ES" sz="2000" b="1" dirty="0">
                <a:solidFill>
                  <a:srgbClr val="002060"/>
                </a:solidFill>
                <a:latin typeface="Arial" panose="020B0604020202020204" pitchFamily="34" charset="0"/>
              </a:rPr>
              <a:t>Excavar</a:t>
            </a:r>
            <a:r>
              <a:rPr lang="es-ES" altLang="es-ES" sz="1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ca-ES" altLang="es-ES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684213" y="3933825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a-ES" altLang="es-ES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Nadar</a:t>
            </a:r>
            <a:r>
              <a:rPr lang="es-ES" altLang="es-ES" sz="1800" dirty="0" smtClean="0">
                <a:latin typeface="Arial" panose="020B0604020202020204" pitchFamily="34" charset="0"/>
              </a:rPr>
              <a:t> </a:t>
            </a:r>
            <a:endParaRPr lang="ca-ES" altLang="es-ES" sz="1800" dirty="0">
              <a:latin typeface="Arial" panose="020B0604020202020204" pitchFamily="34" charset="0"/>
            </a:endParaRPr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684213" y="4868863"/>
            <a:ext cx="93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a-ES" altLang="es-ES" sz="2000" b="1" dirty="0">
                <a:solidFill>
                  <a:srgbClr val="002060"/>
                </a:solidFill>
                <a:latin typeface="Arial" panose="020B0604020202020204" pitchFamily="34" charset="0"/>
              </a:rPr>
              <a:t>Volar</a:t>
            </a:r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179512" y="5734050"/>
            <a:ext cx="19000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a-ES" altLang="es-ES" sz="2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Coger</a:t>
            </a:r>
            <a:r>
              <a:rPr lang="ca-ES" altLang="es-ES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ca-ES" altLang="es-ES" sz="2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cosas</a:t>
            </a:r>
            <a:endParaRPr lang="ca-ES" altLang="es-ES" sz="2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468313" y="881231"/>
            <a:ext cx="7848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ca-ES" sz="2000" dirty="0" err="1" smtClean="0">
                <a:latin typeface="+mj-lt"/>
              </a:rPr>
              <a:t>Generalmente</a:t>
            </a:r>
            <a:r>
              <a:rPr lang="ca-ES" sz="2000" b="1" i="1" u="sng" dirty="0" smtClean="0">
                <a:solidFill>
                  <a:srgbClr val="002060"/>
                </a:solidFill>
                <a:latin typeface="+mj-lt"/>
              </a:rPr>
              <a:t> ,los </a:t>
            </a:r>
            <a:r>
              <a:rPr lang="ca-ES" sz="2000" b="1" i="1" u="sng" dirty="0" err="1" smtClean="0">
                <a:solidFill>
                  <a:srgbClr val="002060"/>
                </a:solidFill>
                <a:latin typeface="+mj-lt"/>
              </a:rPr>
              <a:t>mamíferos</a:t>
            </a:r>
            <a:r>
              <a:rPr lang="ca-ES" sz="2000" b="1" i="1" u="sng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a-ES" sz="2000" b="1" i="1" u="sng" dirty="0" err="1" smtClean="0">
                <a:solidFill>
                  <a:srgbClr val="002060"/>
                </a:solidFill>
                <a:latin typeface="+mj-lt"/>
              </a:rPr>
              <a:t>tienen</a:t>
            </a:r>
            <a:r>
              <a:rPr lang="ca-ES" sz="2000" b="1" i="1" u="sng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a-ES" sz="2000" b="1" i="1" u="sng" dirty="0">
                <a:solidFill>
                  <a:srgbClr val="002060"/>
                </a:solidFill>
                <a:latin typeface="+mj-lt"/>
              </a:rPr>
              <a:t>4 </a:t>
            </a:r>
            <a:r>
              <a:rPr lang="ca-ES" sz="2000" b="1" i="1" u="sng" dirty="0" err="1" smtClean="0">
                <a:solidFill>
                  <a:srgbClr val="002060"/>
                </a:solidFill>
                <a:latin typeface="+mj-lt"/>
              </a:rPr>
              <a:t>extremidades</a:t>
            </a:r>
            <a:r>
              <a:rPr lang="ca-ES" sz="2000" b="1" i="1" u="sng" dirty="0" smtClean="0">
                <a:solidFill>
                  <a:srgbClr val="002060"/>
                </a:solidFill>
                <a:latin typeface="+mj-lt"/>
              </a:rPr>
              <a:t> formades por un conjunto de </a:t>
            </a:r>
            <a:r>
              <a:rPr lang="ca-ES" sz="2000" b="1" i="1" u="sng" dirty="0" err="1" smtClean="0">
                <a:solidFill>
                  <a:srgbClr val="002060"/>
                </a:solidFill>
                <a:latin typeface="+mj-lt"/>
              </a:rPr>
              <a:t>huesos</a:t>
            </a:r>
            <a:r>
              <a:rPr lang="ca-ES" sz="2000" b="1" i="1" u="sng" dirty="0" smtClean="0">
                <a:solidFill>
                  <a:srgbClr val="002060"/>
                </a:solidFill>
                <a:latin typeface="+mj-lt"/>
              </a:rPr>
              <a:t>.</a:t>
            </a:r>
            <a:r>
              <a:rPr lang="ca-ES" sz="2000" dirty="0" smtClean="0">
                <a:latin typeface="+mj-lt"/>
              </a:rPr>
              <a:t> </a:t>
            </a:r>
            <a:endParaRPr lang="ca-ES" sz="2000" dirty="0">
              <a:latin typeface="+mj-lt"/>
            </a:endParaRPr>
          </a:p>
          <a:p>
            <a:pPr algn="just" eaLnBrk="1" hangingPunct="1">
              <a:defRPr/>
            </a:pPr>
            <a:r>
              <a:rPr lang="ca-ES" sz="2000" b="1" i="1" u="sng" dirty="0" smtClean="0">
                <a:solidFill>
                  <a:srgbClr val="002060"/>
                </a:solidFill>
                <a:latin typeface="+mj-lt"/>
              </a:rPr>
              <a:t>Las </a:t>
            </a:r>
            <a:r>
              <a:rPr lang="ca-ES" sz="2000" b="1" i="1" u="sng" dirty="0" err="1" smtClean="0">
                <a:solidFill>
                  <a:srgbClr val="002060"/>
                </a:solidFill>
                <a:latin typeface="+mj-lt"/>
              </a:rPr>
              <a:t>extremidades</a:t>
            </a:r>
            <a:r>
              <a:rPr lang="ca-ES" sz="2000" b="1" i="1" u="sng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a-ES" sz="2000" b="1" i="1" u="sng" dirty="0" err="1" smtClean="0">
                <a:solidFill>
                  <a:srgbClr val="002060"/>
                </a:solidFill>
                <a:latin typeface="+mj-lt"/>
              </a:rPr>
              <a:t>pueden</a:t>
            </a:r>
            <a:r>
              <a:rPr lang="ca-ES" sz="2000" b="1" i="1" u="sng" dirty="0" smtClean="0">
                <a:solidFill>
                  <a:srgbClr val="002060"/>
                </a:solidFill>
                <a:latin typeface="+mj-lt"/>
              </a:rPr>
              <a:t> servir para</a:t>
            </a:r>
            <a:r>
              <a:rPr lang="ca-ES" sz="2000" dirty="0" smtClean="0">
                <a:solidFill>
                  <a:srgbClr val="002060"/>
                </a:solidFill>
                <a:latin typeface="+mj-lt"/>
              </a:rPr>
              <a:t>:</a:t>
            </a:r>
            <a:endParaRPr lang="ca-ES" sz="20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1278" name="Picture 16" descr="9355929-venados-de-sika-hombres-aislados-sobre-fondo-blanc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60575"/>
            <a:ext cx="790575" cy="7270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9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83" y="2997200"/>
            <a:ext cx="1041400" cy="6477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9" descr="foca-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83" y="3789363"/>
            <a:ext cx="1031875" cy="6477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1" name="Picture 20" descr="http://enterateconmigo1.files.wordpress.com/2008/05/delfi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745" y="3789363"/>
            <a:ext cx="1149350" cy="6477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24" descr="foto-de-mon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83" y="5661025"/>
            <a:ext cx="1008062" cy="6461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3" name="Picture 26" descr="goril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745" y="5661025"/>
            <a:ext cx="1008063" cy="711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4" name="Text Box 23"/>
          <p:cNvSpPr txBox="1">
            <a:spLocks noChangeArrowheads="1"/>
          </p:cNvSpPr>
          <p:nvPr/>
        </p:nvSpPr>
        <p:spPr bwMode="auto">
          <a:xfrm>
            <a:off x="539750" y="260350"/>
            <a:ext cx="56880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s-ES" altLang="es-ES" sz="3200" b="1" dirty="0">
                <a:solidFill>
                  <a:srgbClr val="E3E753"/>
                </a:solidFill>
                <a:latin typeface="Constantia" panose="02030602050306030303" pitchFamily="18" charset="0"/>
              </a:rPr>
              <a:t>EL </a:t>
            </a:r>
            <a:r>
              <a:rPr lang="es-ES" altLang="es-ES" sz="3200" b="1" dirty="0" smtClean="0">
                <a:solidFill>
                  <a:srgbClr val="E3E753"/>
                </a:solidFill>
                <a:latin typeface="Constantia" panose="02030602050306030303" pitchFamily="18" charset="0"/>
              </a:rPr>
              <a:t>TRONCO</a:t>
            </a:r>
            <a:endParaRPr lang="es-ES" altLang="es-ES" sz="3200" b="1" dirty="0">
              <a:solidFill>
                <a:srgbClr val="E3E753"/>
              </a:solidFill>
              <a:latin typeface="Constantia" panose="02030602050306030303" pitchFamily="18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7848847" y="416557"/>
            <a:ext cx="929694" cy="465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9750" y="1052513"/>
            <a:ext cx="8007350" cy="5616575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ca-ES" altLang="es-ES" sz="2000" dirty="0" smtClean="0"/>
              <a:t> </a:t>
            </a:r>
            <a:r>
              <a:rPr lang="ca-ES" altLang="es-ES" sz="2000" dirty="0" err="1" smtClean="0"/>
              <a:t>Hay</a:t>
            </a:r>
            <a:r>
              <a:rPr lang="ca-ES" altLang="es-ES" sz="2000" dirty="0" smtClean="0"/>
              <a:t> </a:t>
            </a:r>
            <a:r>
              <a:rPr lang="ca-ES" altLang="es-ES" sz="2000" dirty="0" err="1" smtClean="0"/>
              <a:t>mamíferos</a:t>
            </a:r>
            <a:r>
              <a:rPr lang="ca-ES" altLang="es-ES" sz="2000" dirty="0" smtClean="0"/>
              <a:t> que no </a:t>
            </a:r>
            <a:r>
              <a:rPr lang="ca-ES" altLang="es-ES" sz="2000" dirty="0" err="1" smtClean="0"/>
              <a:t>tienen</a:t>
            </a:r>
            <a:r>
              <a:rPr lang="ca-ES" altLang="es-ES" sz="2000" dirty="0" smtClean="0"/>
              <a:t> cola como los </a:t>
            </a:r>
            <a:r>
              <a:rPr lang="ca-ES" altLang="es-ES" sz="2000" dirty="0" err="1" smtClean="0"/>
              <a:t>gorilas</a:t>
            </a:r>
            <a:r>
              <a:rPr lang="ca-ES" altLang="es-ES" sz="2000" dirty="0" smtClean="0"/>
              <a:t>.</a:t>
            </a: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ca-ES" altLang="es-ES" sz="2000" dirty="0" smtClean="0"/>
          </a:p>
          <a:p>
            <a:pPr eaLnBrk="1" hangingPunct="1"/>
            <a:endParaRPr lang="ca-ES" altLang="es-ES" sz="2000" dirty="0" smtClean="0"/>
          </a:p>
          <a:p>
            <a:pPr eaLnBrk="1" hangingPunct="1"/>
            <a:endParaRPr lang="ca-ES" altLang="es-ES" sz="20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ca-ES" altLang="es-ES" sz="2000" dirty="0" smtClean="0"/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ca-ES" altLang="es-ES" sz="2000" dirty="0" err="1" smtClean="0"/>
              <a:t>Pueden</a:t>
            </a:r>
            <a:r>
              <a:rPr lang="ca-ES" altLang="es-ES" sz="2000" dirty="0" smtClean="0"/>
              <a:t> </a:t>
            </a:r>
            <a:r>
              <a:rPr lang="ca-ES" altLang="es-ES" sz="2000" dirty="0" err="1" smtClean="0"/>
              <a:t>tener</a:t>
            </a:r>
            <a:r>
              <a:rPr lang="ca-ES" altLang="es-ES" sz="2000" dirty="0" smtClean="0"/>
              <a:t> forma de aleta como las </a:t>
            </a:r>
            <a:r>
              <a:rPr lang="ca-ES" altLang="es-ES" sz="2000" dirty="0" err="1" smtClean="0"/>
              <a:t>ballenas</a:t>
            </a:r>
            <a:r>
              <a:rPr lang="ca-ES" altLang="es-ES" sz="2000" dirty="0" smtClean="0"/>
              <a:t>.</a:t>
            </a: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Char char="v"/>
            </a:pPr>
            <a:endParaRPr lang="ca-ES" altLang="es-ES" sz="2000" dirty="0" smtClean="0"/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Char char="v"/>
            </a:pPr>
            <a:endParaRPr lang="ca-ES" altLang="es-ES" sz="2000" dirty="0" smtClean="0"/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Char char="v"/>
            </a:pPr>
            <a:endParaRPr lang="ca-ES" altLang="es-ES" sz="20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ca-ES" altLang="es-ES" sz="2000" dirty="0" smtClean="0"/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ca-ES" altLang="es-ES" sz="2000" dirty="0" err="1" smtClean="0"/>
              <a:t>Hay</a:t>
            </a:r>
            <a:r>
              <a:rPr lang="ca-ES" altLang="es-ES" sz="2000" dirty="0" smtClean="0"/>
              <a:t> </a:t>
            </a:r>
            <a:r>
              <a:rPr lang="ca-ES" altLang="es-ES" sz="2000" dirty="0" err="1" smtClean="0"/>
              <a:t>animales</a:t>
            </a:r>
            <a:r>
              <a:rPr lang="ca-ES" altLang="es-ES" sz="2000" dirty="0" smtClean="0"/>
              <a:t> que </a:t>
            </a:r>
            <a:r>
              <a:rPr lang="ca-ES" altLang="es-ES" sz="2000" dirty="0" err="1" smtClean="0"/>
              <a:t>utilizan</a:t>
            </a:r>
            <a:r>
              <a:rPr lang="ca-ES" altLang="es-ES" sz="2000" dirty="0" smtClean="0"/>
              <a:t> la cola para </a:t>
            </a:r>
            <a:r>
              <a:rPr lang="ca-ES" altLang="es-ES" sz="2000" dirty="0" err="1" smtClean="0"/>
              <a:t>agarrarse</a:t>
            </a:r>
            <a:r>
              <a:rPr lang="ca-ES" altLang="es-ES" sz="2000" dirty="0" smtClean="0"/>
              <a:t> a las </a:t>
            </a:r>
            <a:r>
              <a:rPr lang="ca-ES" altLang="es-ES" sz="2000" dirty="0" err="1" smtClean="0"/>
              <a:t>ramas</a:t>
            </a:r>
            <a:r>
              <a:rPr lang="ca-ES" altLang="es-ES" sz="2000" dirty="0" smtClean="0"/>
              <a:t> como los monos.</a:t>
            </a:r>
          </a:p>
        </p:txBody>
      </p:sp>
      <p:pic>
        <p:nvPicPr>
          <p:cNvPr id="35848" name="Picture 8" descr="rscn37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3459163"/>
            <a:ext cx="1943100" cy="1193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850" name="Picture 10" descr="media-20439-664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0313" y="1700213"/>
            <a:ext cx="1881187" cy="1082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5411788"/>
            <a:ext cx="1871663" cy="1185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755650" y="404813"/>
            <a:ext cx="36718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s-ES" altLang="es-ES" sz="3200" b="1" dirty="0">
                <a:solidFill>
                  <a:srgbClr val="E3E753"/>
                </a:solidFill>
                <a:latin typeface="Constantia" panose="02030602050306030303" pitchFamily="18" charset="0"/>
              </a:rPr>
              <a:t>LA </a:t>
            </a:r>
            <a:r>
              <a:rPr lang="es-ES" altLang="es-ES" sz="3200" b="1" dirty="0" smtClean="0">
                <a:solidFill>
                  <a:srgbClr val="E3E753"/>
                </a:solidFill>
                <a:latin typeface="Constantia" panose="02030602050306030303" pitchFamily="18" charset="0"/>
              </a:rPr>
              <a:t>COLA</a:t>
            </a:r>
            <a:endParaRPr lang="es-ES" altLang="es-ES" sz="3200" b="1" dirty="0">
              <a:solidFill>
                <a:srgbClr val="E3E753"/>
              </a:solidFill>
              <a:latin typeface="Constantia" panose="02030602050306030303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7848847" y="416557"/>
            <a:ext cx="929694" cy="465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95288" y="476250"/>
            <a:ext cx="8353425" cy="47545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ca-ES" altLang="es-ES" sz="18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ca-ES" altLang="es-ES" sz="18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ca-ES" altLang="es-ES" sz="18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ES" sz="1800" dirty="0" smtClean="0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ca-ES" altLang="es-ES" sz="2000" dirty="0" smtClean="0"/>
              <a:t> Para formar una </a:t>
            </a:r>
            <a:r>
              <a:rPr lang="ca-ES" altLang="es-ES" sz="2000" dirty="0" err="1" smtClean="0"/>
              <a:t>nueva</a:t>
            </a:r>
            <a:r>
              <a:rPr lang="ca-ES" altLang="es-ES" sz="2000" dirty="0" smtClean="0"/>
              <a:t> criatura se </a:t>
            </a:r>
            <a:r>
              <a:rPr lang="ca-ES" altLang="es-ES" sz="2000" dirty="0" err="1" smtClean="0"/>
              <a:t>aparejan</a:t>
            </a:r>
            <a:r>
              <a:rPr lang="ca-ES" altLang="es-ES" sz="2000" dirty="0" smtClean="0"/>
              <a:t> dos </a:t>
            </a:r>
            <a:r>
              <a:rPr lang="ca-ES" altLang="es-ES" sz="2000" dirty="0" err="1" smtClean="0"/>
              <a:t>mamíferos</a:t>
            </a:r>
            <a:r>
              <a:rPr lang="ca-ES" altLang="es-ES" sz="2000" dirty="0" smtClean="0"/>
              <a:t> (</a:t>
            </a:r>
            <a:r>
              <a:rPr lang="ca-ES" altLang="es-ES" sz="2000" dirty="0" err="1" smtClean="0"/>
              <a:t>masculino</a:t>
            </a:r>
            <a:r>
              <a:rPr lang="ca-ES" altLang="es-ES" sz="2000" dirty="0" smtClean="0"/>
              <a:t> y </a:t>
            </a:r>
            <a:r>
              <a:rPr lang="ca-ES" altLang="es-ES" sz="2000" dirty="0" err="1" smtClean="0"/>
              <a:t>femenino</a:t>
            </a:r>
            <a:r>
              <a:rPr lang="ca-ES" altLang="es-ES" sz="2000" dirty="0" smtClean="0"/>
              <a:t>) de la </a:t>
            </a:r>
            <a:r>
              <a:rPr lang="ca-ES" altLang="es-ES" sz="2000" dirty="0" err="1" smtClean="0"/>
              <a:t>misma</a:t>
            </a:r>
            <a:r>
              <a:rPr lang="ca-ES" altLang="es-ES" sz="2000" dirty="0" smtClean="0"/>
              <a:t> </a:t>
            </a:r>
            <a:r>
              <a:rPr lang="ca-ES" altLang="es-ES" sz="2000" dirty="0" err="1" smtClean="0"/>
              <a:t>especie</a:t>
            </a:r>
            <a:r>
              <a:rPr lang="ca-ES" altLang="es-ES" sz="2000" dirty="0" smtClean="0"/>
              <a:t>.</a:t>
            </a:r>
          </a:p>
        </p:txBody>
      </p:sp>
      <p:sp>
        <p:nvSpPr>
          <p:cNvPr id="13315" name="AutoShape 4"/>
          <p:cNvSpPr>
            <a:spLocks noChangeArrowheads="1"/>
          </p:cNvSpPr>
          <p:nvPr/>
        </p:nvSpPr>
        <p:spPr bwMode="auto">
          <a:xfrm rot="5400000">
            <a:off x="2813845" y="4682331"/>
            <a:ext cx="792162" cy="5873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13316" name="AutoShape 5"/>
          <p:cNvSpPr>
            <a:spLocks noChangeArrowheads="1"/>
          </p:cNvSpPr>
          <p:nvPr/>
        </p:nvSpPr>
        <p:spPr bwMode="auto">
          <a:xfrm rot="5388051" flipV="1">
            <a:off x="5437188" y="4724400"/>
            <a:ext cx="792162" cy="64928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13317" name="Picture 6" descr="20070418klpcnaecl_4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995613"/>
            <a:ext cx="1512888" cy="14398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7" descr="elefa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24175"/>
            <a:ext cx="1511300" cy="14414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8" descr="50132-CRIA%20ELEFANTE%20ASIATICO-%28%20Papo%20-%2010%20x%2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795838"/>
            <a:ext cx="1687513" cy="11350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355975"/>
            <a:ext cx="6858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355975"/>
            <a:ext cx="6556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5" descr="180px-Combotrans_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429000"/>
            <a:ext cx="9286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 Box 26"/>
          <p:cNvSpPr txBox="1">
            <a:spLocks noChangeArrowheads="1"/>
          </p:cNvSpPr>
          <p:nvPr/>
        </p:nvSpPr>
        <p:spPr bwMode="auto">
          <a:xfrm>
            <a:off x="313330" y="471994"/>
            <a:ext cx="84249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2800" b="1" dirty="0">
                <a:solidFill>
                  <a:srgbClr val="E3E753"/>
                </a:solidFill>
                <a:latin typeface="Constantia" panose="02030602050306030303" pitchFamily="18" charset="0"/>
              </a:rPr>
              <a:t>LA </a:t>
            </a:r>
            <a:r>
              <a:rPr lang="es-ES" altLang="es-ES" sz="2800" b="1" dirty="0" smtClean="0">
                <a:solidFill>
                  <a:srgbClr val="E3E753"/>
                </a:solidFill>
                <a:latin typeface="Constantia" panose="02030602050306030303" pitchFamily="18" charset="0"/>
              </a:rPr>
              <a:t>REPRODUCIÓN DE LOS MAMÍFEROS</a:t>
            </a:r>
            <a:endParaRPr lang="es-ES" altLang="es-ES" sz="2800" b="1" dirty="0">
              <a:solidFill>
                <a:srgbClr val="E3E753"/>
              </a:solidFill>
              <a:latin typeface="Constantia" panose="02030602050306030303" pitchFamily="18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7848847" y="416557"/>
            <a:ext cx="929694" cy="465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0"/>
          <p:cNvSpPr>
            <a:spLocks noGrp="1" noChangeArrowheads="1"/>
          </p:cNvSpPr>
          <p:nvPr>
            <p:ph idx="1"/>
          </p:nvPr>
        </p:nvSpPr>
        <p:spPr>
          <a:xfrm>
            <a:off x="403225" y="1052513"/>
            <a:ext cx="8229600" cy="3048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indent="0" algn="ctr" eaLnBrk="1" hangingPunct="1"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s-ES" altLang="es-ES" sz="4800" b="1" dirty="0" smtClean="0">
                <a:solidFill>
                  <a:srgbClr val="E3E753"/>
                </a:solidFill>
              </a:rPr>
              <a:t>CLASES </a:t>
            </a:r>
          </a:p>
          <a:p>
            <a:pPr marL="0" indent="0" algn="ctr" eaLnBrk="1" hangingPunct="1"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s-ES" altLang="es-ES" sz="4800" b="1" dirty="0" smtClean="0">
                <a:solidFill>
                  <a:srgbClr val="E3E753"/>
                </a:solidFill>
              </a:rPr>
              <a:t>DE </a:t>
            </a:r>
          </a:p>
          <a:p>
            <a:pPr marL="0" indent="0" algn="ctr" eaLnBrk="1" hangingPunct="1"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s-ES" altLang="es-ES" sz="4800" b="1" dirty="0" smtClean="0">
                <a:solidFill>
                  <a:srgbClr val="E3E753"/>
                </a:solidFill>
              </a:rPr>
              <a:t>MAMÍFEROS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79834" y="4437063"/>
            <a:ext cx="88566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altLang="es-ES" sz="2800" dirty="0" smtClean="0">
                <a:effectLst>
                  <a:outerShdw blurRad="38100" dist="38100" dir="2700000" algn="tl">
                    <a:srgbClr val="444D26"/>
                  </a:outerShdw>
                </a:effectLst>
                <a:latin typeface="Constantia" panose="02030602050306030303" pitchFamily="18" charset="0"/>
              </a:rPr>
              <a:t>Los mamíferos </a:t>
            </a:r>
            <a:r>
              <a:rPr lang="es-ES" altLang="es-ES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444D26"/>
                  </a:outerShdw>
                </a:effectLst>
                <a:latin typeface="Constantia" panose="02030602050306030303" pitchFamily="18" charset="0"/>
              </a:rPr>
              <a:t>se clasifican </a:t>
            </a:r>
            <a:r>
              <a:rPr lang="es-ES" altLang="es-E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444D26"/>
                  </a:outerShdw>
                </a:effectLst>
                <a:latin typeface="Constantia" panose="02030602050306030303" pitchFamily="18" charset="0"/>
              </a:rPr>
              <a:t>en tres </a:t>
            </a:r>
            <a:r>
              <a:rPr lang="es-ES" altLang="es-ES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444D26"/>
                  </a:outerShdw>
                </a:effectLst>
                <a:latin typeface="Constantia" panose="02030602050306030303" pitchFamily="18" charset="0"/>
              </a:rPr>
              <a:t>grupos</a:t>
            </a:r>
            <a:r>
              <a:rPr lang="es-ES" altLang="es-ES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444D26"/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ES" altLang="es-ES" sz="2800" b="1" i="1" dirty="0" smtClean="0">
                <a:effectLst>
                  <a:outerShdw blurRad="38100" dist="38100" dir="2700000" algn="tl">
                    <a:srgbClr val="444D26"/>
                  </a:outerShdw>
                </a:effectLst>
                <a:latin typeface="Constantia" panose="02030602050306030303" pitchFamily="18" charset="0"/>
              </a:rPr>
              <a:t>diferentes</a:t>
            </a:r>
            <a:r>
              <a:rPr lang="es-ES" altLang="es-ES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444D26"/>
                  </a:outerShdw>
                </a:effectLst>
                <a:latin typeface="Constantia" panose="02030602050306030303" pitchFamily="18" charset="0"/>
              </a:rPr>
              <a:t> </a:t>
            </a:r>
            <a:endParaRPr lang="es-ES" altLang="es-ES" sz="2800" b="1" i="1" dirty="0">
              <a:solidFill>
                <a:srgbClr val="00B0F0"/>
              </a:solidFill>
              <a:effectLst>
                <a:outerShdw blurRad="38100" dist="38100" dir="2700000" algn="tl">
                  <a:srgbClr val="444D26"/>
                </a:outerShdw>
              </a:effectLst>
              <a:latin typeface="Constantia" panose="02030602050306030303" pitchFamily="18" charset="0"/>
            </a:endParaRPr>
          </a:p>
          <a:p>
            <a:pPr algn="ctr" eaLnBrk="1" hangingPunct="1">
              <a:defRPr/>
            </a:pPr>
            <a:r>
              <a:rPr lang="es-ES" altLang="es-ES" sz="2800" dirty="0" smtClean="0">
                <a:effectLst>
                  <a:outerShdw blurRad="38100" dist="38100" dir="2700000" algn="tl">
                    <a:srgbClr val="444D26"/>
                  </a:outerShdw>
                </a:effectLst>
                <a:latin typeface="Constantia" panose="02030602050306030303" pitchFamily="18" charset="0"/>
              </a:rPr>
              <a:t>según</a:t>
            </a:r>
            <a:endParaRPr lang="es-ES" altLang="es-ES" sz="2800" dirty="0">
              <a:effectLst>
                <a:outerShdw blurRad="38100" dist="38100" dir="2700000" algn="tl">
                  <a:srgbClr val="444D26"/>
                </a:outerShdw>
              </a:effectLst>
              <a:latin typeface="Constantia" panose="02030602050306030303" pitchFamily="18" charset="0"/>
            </a:endParaRPr>
          </a:p>
          <a:p>
            <a:pPr algn="ctr" eaLnBrk="1" hangingPunct="1">
              <a:defRPr/>
            </a:pPr>
            <a:r>
              <a:rPr lang="es-ES" sz="2800" dirty="0" smtClean="0">
                <a:effectLst>
                  <a:outerShdw blurRad="38100" dist="38100" dir="2700000" algn="tl">
                    <a:srgbClr val="444D26"/>
                  </a:outerShdw>
                </a:effectLst>
                <a:latin typeface="Constantia" panose="02030602050306030303" pitchFamily="18" charset="0"/>
              </a:rPr>
              <a:t>como se reproduzcan</a:t>
            </a:r>
            <a:endParaRPr lang="ca-ES" sz="2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7848847" y="416557"/>
            <a:ext cx="929694" cy="465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1257</TotalTime>
  <Words>431</Words>
  <Application>Microsoft Office PowerPoint</Application>
  <PresentationFormat>Presentación en pantalla (4:3)</PresentationFormat>
  <Paragraphs>117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Constantia</vt:lpstr>
      <vt:lpstr>Wingdings</vt:lpstr>
      <vt:lpstr>Wingdings 2</vt:lpstr>
      <vt:lpstr>Papel</vt:lpstr>
      <vt:lpstr>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ALIMENTACIÓN DE LOS  MAMÍFEROS</vt:lpstr>
      <vt:lpstr>Presentación de PowerPoint</vt:lpstr>
      <vt:lpstr>Presentación de PowerPoint</vt:lpstr>
      <vt:lpstr>Presentación de PowerPoint</vt:lpstr>
    </vt:vector>
  </TitlesOfParts>
  <Company>Escola Fàsia Sarrià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Aptiva10</dc:creator>
  <cp:lastModifiedBy>FRANCISCO JAVIER VACA ROMAN</cp:lastModifiedBy>
  <cp:revision>32</cp:revision>
  <dcterms:created xsi:type="dcterms:W3CDTF">2012-10-23T10:15:50Z</dcterms:created>
  <dcterms:modified xsi:type="dcterms:W3CDTF">2019-11-11T11:23:50Z</dcterms:modified>
</cp:coreProperties>
</file>