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6" r:id="rId3"/>
    <p:sldId id="257" r:id="rId4"/>
    <p:sldId id="258" r:id="rId5"/>
    <p:sldId id="259" r:id="rId6"/>
    <p:sldId id="262" r:id="rId7"/>
    <p:sldId id="266" r:id="rId8"/>
    <p:sldId id="265" r:id="rId9"/>
    <p:sldId id="263" r:id="rId10"/>
    <p:sldId id="264" r:id="rId11"/>
    <p:sldId id="260" r:id="rId12"/>
    <p:sldId id="284" r:id="rId13"/>
    <p:sldId id="268" r:id="rId14"/>
    <p:sldId id="269" r:id="rId15"/>
    <p:sldId id="271" r:id="rId16"/>
    <p:sldId id="273" r:id="rId17"/>
    <p:sldId id="272" r:id="rId18"/>
    <p:sldId id="281" r:id="rId19"/>
    <p:sldId id="274" r:id="rId20"/>
    <p:sldId id="275" r:id="rId21"/>
    <p:sldId id="276" r:id="rId22"/>
    <p:sldId id="277" r:id="rId23"/>
    <p:sldId id="278" r:id="rId24"/>
    <p:sldId id="282" r:id="rId25"/>
    <p:sldId id="280" r:id="rId2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9mfcALVfpYNUw/c2m6sjLQ==" hashData="uMcU3unzU1azlrJhKxKyT913BqOlVjMHfYgdO1E6I+Tuv1P5mulTaIxx4C4RB3GJJzuMCTrKPSPhbJ6AlxcgP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2" autoAdjust="0"/>
    <p:restoredTop sz="94660"/>
  </p:normalViewPr>
  <p:slideViewPr>
    <p:cSldViewPr snapToGrid="0">
      <p:cViewPr varScale="1">
        <p:scale>
          <a:sx n="79" d="100"/>
          <a:sy n="79" d="100"/>
        </p:scale>
        <p:origin x="6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8362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864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18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144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495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936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84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861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841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904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8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3DC67-A615-4DFA-BDCE-41C4ABF865BC}" type="datetimeFigureOut">
              <a:rPr lang="es-ES" smtClean="0"/>
              <a:t>18/02/2026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718E4-48D1-433B-A00F-85C26BB807D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18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3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2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microsoft.com/office/2007/relationships/hdphoto" Target="../media/hdphoto8.wdp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microsoft.com/office/2007/relationships/hdphoto" Target="../media/hdphoto7.wdp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6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microsoft.com/office/2007/relationships/hdphoto" Target="../media/hdphoto8.wdp"/><Relationship Id="rId5" Type="http://schemas.openxmlformats.org/officeDocument/2006/relationships/image" Target="../media/image29.png"/><Relationship Id="rId4" Type="http://schemas.microsoft.com/office/2007/relationships/hdphoto" Target="../media/hdphoto7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07/relationships/hdphoto" Target="../media/hdphoto2.wdp"/><Relationship Id="rId10" Type="http://schemas.openxmlformats.org/officeDocument/2006/relationships/image" Target="../media/image6.jpeg"/><Relationship Id="rId4" Type="http://schemas.openxmlformats.org/officeDocument/2006/relationships/image" Target="../media/image4.png"/><Relationship Id="rId9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microsoft.com/office/2007/relationships/hdphoto" Target="../media/hdphoto4.wdp"/><Relationship Id="rId11" Type="http://schemas.openxmlformats.org/officeDocument/2006/relationships/image" Target="../media/image6.jpeg"/><Relationship Id="rId5" Type="http://schemas.openxmlformats.org/officeDocument/2006/relationships/image" Target="../media/image12.png"/><Relationship Id="rId10" Type="http://schemas.openxmlformats.org/officeDocument/2006/relationships/image" Target="../media/image1.png"/><Relationship Id="rId4" Type="http://schemas.microsoft.com/office/2007/relationships/hdphoto" Target="../media/hdphoto3.wdp"/><Relationship Id="rId9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microsoft.com/office/2007/relationships/hdphoto" Target="../media/hdphoto1.wdp"/><Relationship Id="rId7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6.jpeg"/><Relationship Id="rId5" Type="http://schemas.microsoft.com/office/2007/relationships/hdphoto" Target="../media/hdphoto2.wdp"/><Relationship Id="rId10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DAC63158-185F-419A-ABDC-C7BE18F36946}"/>
              </a:ext>
            </a:extLst>
          </p:cNvPr>
          <p:cNvSpPr/>
          <p:nvPr/>
        </p:nvSpPr>
        <p:spPr>
          <a:xfrm>
            <a:off x="1693813" y="1228065"/>
            <a:ext cx="8804365" cy="3542335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4400" i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</a:t>
            </a:r>
          </a:p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4400" i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TERRA, EL SOL I LA LLUNA</a:t>
            </a:r>
            <a:endParaRPr lang="es-ES" sz="12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7984" y="5937437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pictogrames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 Sergio Palao 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Procedència</a:t>
            </a: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ARASAAC (http://arasaac.org)</a:t>
            </a: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Llicència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CC (BY-NC-SA)</a:t>
            </a:r>
            <a:b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Propietat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d'Aragó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Editat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Fundació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ADIMIR.</a:t>
            </a:r>
            <a:r>
              <a:rPr lang="ca-ES" sz="1000" i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es-ES" sz="1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965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echa a la derecha con bandas 10"/>
          <p:cNvSpPr/>
          <p:nvPr/>
        </p:nvSpPr>
        <p:spPr>
          <a:xfrm>
            <a:off x="1660706" y="3693026"/>
            <a:ext cx="611803" cy="422592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/>
          <p:cNvSpPr txBox="1"/>
          <p:nvPr/>
        </p:nvSpPr>
        <p:spPr>
          <a:xfrm>
            <a:off x="485191" y="677206"/>
            <a:ext cx="83415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/>
              <a:t>EL SOL IL·LUMINA LA TERRA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85190" y="1863958"/>
            <a:ext cx="11122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QUAN LA LLUM D’UN RAIG DE SOL TOPA AMB UN COS ES REFLECTEIX I EL COS PROJECTA UNA OMBRA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1040726" y="2861584"/>
            <a:ext cx="1851764" cy="202536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86" t="28835"/>
          <a:stretch/>
        </p:blipFill>
        <p:spPr>
          <a:xfrm>
            <a:off x="4803708" y="4166125"/>
            <a:ext cx="1306289" cy="108455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9537" r="8964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972" y="3127786"/>
            <a:ext cx="1524003" cy="1524003"/>
          </a:xfrm>
          <a:prstGeom prst="rect">
            <a:avLst/>
          </a:prstGeom>
        </p:spPr>
      </p:pic>
      <p:cxnSp>
        <p:nvCxnSpPr>
          <p:cNvPr id="10" name="Conector recto 9"/>
          <p:cNvCxnSpPr/>
          <p:nvPr/>
        </p:nvCxnSpPr>
        <p:spPr>
          <a:xfrm>
            <a:off x="4803708" y="3184401"/>
            <a:ext cx="1242527" cy="98172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732312" y="5633513"/>
            <a:ext cx="9154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>
                <a:ln w="0"/>
              </a:rPr>
              <a:t>L’OMBRA ÉS LA </a:t>
            </a:r>
            <a:r>
              <a:rPr lang="es-ES" sz="2400" i="1" u="sng" dirty="0">
                <a:ln w="0"/>
              </a:rPr>
              <a:t>REGIÓ FOSCA</a:t>
            </a:r>
            <a:r>
              <a:rPr lang="es-ES" sz="2400" i="1" dirty="0">
                <a:ln w="0"/>
              </a:rPr>
              <a:t> QUE MOSTRA LA SILUETA D’UN OBJECTE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48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96296E-6 L 0.22057 -0.0060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9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2" grpId="0"/>
      <p:bldP spid="16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85191" y="506313"/>
            <a:ext cx="92559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/>
              <a:t>L’OMBRA, LES HORES I L’ORIENTACIÓ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3026273" y="3276532"/>
            <a:ext cx="1080561" cy="118186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485191" y="1472772"/>
            <a:ext cx="11457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INCLINACIÓ DELS RAJOS SOLARS VARIA AL LLARG DEL DIA SEGONS LA POSICIÓ DEL SOL.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cxnSp>
        <p:nvCxnSpPr>
          <p:cNvPr id="5" name="Conector recto 4"/>
          <p:cNvCxnSpPr/>
          <p:nvPr/>
        </p:nvCxnSpPr>
        <p:spPr>
          <a:xfrm>
            <a:off x="6019818" y="4079633"/>
            <a:ext cx="18662" cy="1343609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H="1">
            <a:off x="6008909" y="5452830"/>
            <a:ext cx="2239347" cy="22409"/>
          </a:xfrm>
          <a:prstGeom prst="line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5479537" y="2422227"/>
            <a:ext cx="1080561" cy="118186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7850618" y="3231908"/>
            <a:ext cx="1080561" cy="1181862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3108668" y="2957744"/>
            <a:ext cx="91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/>
              <a:t>EST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8015409" y="2858798"/>
            <a:ext cx="91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/>
              <a:t>OEST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8651261" y="4813399"/>
            <a:ext cx="33935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/>
              <a:t>L’OMBRA S’INCLINA </a:t>
            </a:r>
          </a:p>
          <a:p>
            <a:pPr algn="ctr"/>
            <a:r>
              <a:rPr lang="es-ES" sz="2400" b="1" i="1" dirty="0"/>
              <a:t>CAP A L’OEST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6038479" y="5438198"/>
            <a:ext cx="0" cy="755082"/>
          </a:xfrm>
          <a:prstGeom prst="line">
            <a:avLst/>
          </a:prstGeom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3566553" y="6265474"/>
            <a:ext cx="5438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/>
              <a:t>L’OMBRA S’INCLINA CAP AL NORD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485191" y="4868186"/>
            <a:ext cx="3142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/>
              <a:t>L’OMBRA S’INCLINA </a:t>
            </a:r>
          </a:p>
          <a:p>
            <a:pPr algn="ctr"/>
            <a:r>
              <a:rPr lang="es-ES" sz="2400" b="1" i="1" dirty="0"/>
              <a:t>CAP L’EST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3790485" y="5473027"/>
            <a:ext cx="2239347" cy="22409"/>
          </a:xfrm>
          <a:prstGeom prst="line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5567596" y="2053184"/>
            <a:ext cx="915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/>
              <a:t>SUD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cxnSp>
        <p:nvCxnSpPr>
          <p:cNvPr id="24" name="Conector recto 23"/>
          <p:cNvCxnSpPr/>
          <p:nvPr/>
        </p:nvCxnSpPr>
        <p:spPr>
          <a:xfrm>
            <a:off x="6074028" y="4091879"/>
            <a:ext cx="1941381" cy="129771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V="1">
            <a:off x="4092636" y="4067246"/>
            <a:ext cx="1927181" cy="134392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3" idx="3"/>
          </p:cNvCxnSpPr>
          <p:nvPr/>
        </p:nvCxnSpPr>
        <p:spPr>
          <a:xfrm>
            <a:off x="4106834" y="3867463"/>
            <a:ext cx="1902075" cy="79784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/>
          <p:cNvCxnSpPr>
            <a:stCxn id="10" idx="1"/>
          </p:cNvCxnSpPr>
          <p:nvPr/>
        </p:nvCxnSpPr>
        <p:spPr>
          <a:xfrm flipH="1">
            <a:off x="5982490" y="3822839"/>
            <a:ext cx="1868128" cy="833145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/>
          <p:nvPr/>
        </p:nvCxnSpPr>
        <p:spPr>
          <a:xfrm>
            <a:off x="6029832" y="3473562"/>
            <a:ext cx="8647" cy="696818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n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55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1" grpId="0"/>
      <p:bldP spid="11" grpId="1"/>
      <p:bldP spid="12" grpId="0"/>
      <p:bldP spid="13" grpId="0"/>
      <p:bldP spid="13" grpId="1"/>
      <p:bldP spid="17" grpId="0"/>
      <p:bldP spid="17" grpId="1"/>
      <p:bldP spid="18" grpId="0"/>
      <p:bldP spid="22" grpId="0"/>
      <p:bldP spid="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DAC63158-185F-419A-ABDC-C7BE18F36946}"/>
              </a:ext>
            </a:extLst>
          </p:cNvPr>
          <p:cNvSpPr/>
          <p:nvPr/>
        </p:nvSpPr>
        <p:spPr>
          <a:xfrm>
            <a:off x="1693813" y="1228065"/>
            <a:ext cx="8804365" cy="3542335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6600" i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ACTIVITATS</a:t>
            </a:r>
            <a:endParaRPr lang="es-ES" sz="20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7984" y="5937437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pictogrames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 Sergio Palao 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Procedència</a:t>
            </a: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ARASAAC (http://arasaac.org)</a:t>
            </a:r>
            <a:r>
              <a:rPr lang="es-E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Llicència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CC (BY-NC-SA)</a:t>
            </a:r>
            <a:b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Propietat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d'Aragó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Editat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s-ES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Fundació</a:t>
            </a:r>
            <a:r>
              <a:rPr lang="es-E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ADIMIR. </a:t>
            </a:r>
            <a:r>
              <a:rPr lang="ca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980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56986" y="5030522"/>
            <a:ext cx="1781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3. </a:t>
            </a:r>
            <a:r>
              <a:rPr lang="es-ES" sz="2800" i="1" dirty="0"/>
              <a:t>EL SOL</a:t>
            </a:r>
            <a:r>
              <a:rPr lang="es-ES" sz="2800" b="1" i="1" dirty="0"/>
              <a:t>.</a:t>
            </a:r>
            <a:endParaRPr lang="ca-ES" sz="2800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56986" y="3777799"/>
            <a:ext cx="16886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 </a:t>
            </a:r>
            <a:r>
              <a:rPr lang="es-ES" sz="2800" i="1" dirty="0"/>
              <a:t>MART</a:t>
            </a:r>
            <a:r>
              <a:rPr lang="es-ES" sz="2800" b="1" i="1" dirty="0"/>
              <a:t>.</a:t>
            </a:r>
            <a:endParaRPr lang="ca-ES" i="1" dirty="0"/>
          </a:p>
        </p:txBody>
      </p:sp>
      <p:sp>
        <p:nvSpPr>
          <p:cNvPr id="9" name="Rectángulo 8"/>
          <p:cNvSpPr/>
          <p:nvPr/>
        </p:nvSpPr>
        <p:spPr>
          <a:xfrm>
            <a:off x="1156986" y="2569479"/>
            <a:ext cx="22466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LA LLUNA</a:t>
            </a:r>
            <a:r>
              <a:rPr lang="ca-ES" sz="2800" b="1" i="1" dirty="0"/>
              <a:t>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027075" y="5200229"/>
            <a:ext cx="4610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i="1" dirty="0"/>
              <a:t>EL SOL</a:t>
            </a:r>
            <a:endParaRPr lang="es-ES" sz="4800" dirty="0"/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QUINA ÉS L’ESTRELLA MÉS PROPERA A LA TERRA</a:t>
            </a:r>
            <a:r>
              <a:rPr lang="ca-ES" dirty="0"/>
              <a:t>?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7029209" y="2355257"/>
            <a:ext cx="2601222" cy="2845084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95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56986" y="5023441"/>
            <a:ext cx="5058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</a:t>
            </a:r>
            <a:r>
              <a:rPr lang="ca-ES" sz="2800" b="1" i="1" dirty="0"/>
              <a:t>. </a:t>
            </a:r>
            <a:r>
              <a:rPr lang="es-ES" sz="2800" i="1" dirty="0"/>
              <a:t>LA VIDA AL NOSTRE PLANETA</a:t>
            </a:r>
            <a:r>
              <a:rPr lang="es-ES" sz="2800" b="1" i="1" dirty="0"/>
              <a:t>.</a:t>
            </a:r>
            <a:endParaRPr lang="es-ES" sz="5400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56986" y="3777799"/>
            <a:ext cx="4424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 LA VIDA DE LES PLANTES</a:t>
            </a:r>
            <a:r>
              <a:rPr lang="ca-ES" b="1" i="1" dirty="0"/>
              <a:t>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156986" y="2569479"/>
            <a:ext cx="18703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L’ESTIU</a:t>
            </a:r>
            <a:r>
              <a:rPr lang="ca-ES" sz="2800" b="1" i="1" dirty="0"/>
              <a:t>.</a:t>
            </a:r>
            <a:endParaRPr lang="ca-ES" i="1" dirty="0">
              <a:solidFill>
                <a:srgbClr val="00B0F0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844398" y="4213991"/>
            <a:ext cx="4638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es-ES" sz="2800" i="1" dirty="0"/>
              <a:t>LA VIDA AL NOSTRE PLANETA</a:t>
            </a:r>
            <a:endParaRPr lang="es-ES" sz="8800" i="1" dirty="0"/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LA LLUM I CALOR FA POSSIBLE…</a:t>
            </a:r>
            <a:br>
              <a:rPr lang="ca-ES" b="1" dirty="0">
                <a:solidFill>
                  <a:srgbClr val="002060"/>
                </a:solidFill>
              </a:rPr>
            </a:br>
            <a:endParaRPr lang="ca-ES" b="1" dirty="0">
              <a:solidFill>
                <a:srgbClr val="002060"/>
              </a:solidFill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7831216" y="1897631"/>
            <a:ext cx="2641463" cy="231636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"/>
                            </p:stCondLst>
                            <p:childTnLst>
                              <p:par>
                                <p:cTn id="29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56986" y="4285759"/>
            <a:ext cx="19924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</a:t>
            </a:r>
            <a:r>
              <a:rPr lang="ca-ES" sz="2800" b="1" i="1" dirty="0"/>
              <a:t>. </a:t>
            </a:r>
            <a:r>
              <a:rPr lang="es-ES" sz="2800" i="1" dirty="0"/>
              <a:t>VERITAT</a:t>
            </a:r>
            <a:r>
              <a:rPr lang="es-ES" sz="2800" b="1" i="1" dirty="0"/>
              <a:t>.</a:t>
            </a:r>
            <a:endParaRPr lang="es-ES" sz="5400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156986" y="2833645"/>
            <a:ext cx="1498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FALS</a:t>
            </a:r>
            <a:r>
              <a:rPr lang="ca-ES" sz="2800" b="1" i="1" dirty="0"/>
              <a:t>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868323" y="3126958"/>
            <a:ext cx="28361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4800" i="1" dirty="0"/>
              <a:t>VERITAT</a:t>
            </a:r>
            <a:endParaRPr lang="es-ES" sz="4800" dirty="0">
              <a:solidFill>
                <a:srgbClr val="00B0F0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LA TERRA ÉS UN PLANETA DEL SISTEMA SOLAR.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3" name="Elipse 2"/>
          <p:cNvSpPr/>
          <p:nvPr/>
        </p:nvSpPr>
        <p:spPr>
          <a:xfrm>
            <a:off x="6445045" y="2610465"/>
            <a:ext cx="3746090" cy="193690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02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"/>
                            </p:stCondLst>
                            <p:childTnLst>
                              <p:par>
                                <p:cTn id="2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6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9" grpId="0"/>
      <p:bldP spid="9" grpId="1"/>
      <p:bldP spid="9" grpId="2"/>
      <p:bldP spid="9" grpId="3"/>
      <p:bldP spid="5" grpId="0"/>
      <p:bldP spid="17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56986" y="3791807"/>
            <a:ext cx="38784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 NO TÉ LLUM PRÒPIA</a:t>
            </a:r>
            <a:r>
              <a:rPr lang="es-ES" sz="2800" i="1" dirty="0"/>
              <a:t> </a:t>
            </a:r>
            <a:r>
              <a:rPr lang="es-ES" sz="2800" b="1" i="1" dirty="0"/>
              <a:t>.</a:t>
            </a:r>
            <a:endParaRPr lang="es-ES" sz="5400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38711" y="5116756"/>
            <a:ext cx="43706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3. DÓNA LLUM A LA LLUNA.</a:t>
            </a:r>
            <a:endParaRPr lang="ca-ES" i="1" dirty="0"/>
          </a:p>
        </p:txBody>
      </p:sp>
      <p:sp>
        <p:nvSpPr>
          <p:cNvPr id="9" name="Rectángulo 8"/>
          <p:cNvSpPr/>
          <p:nvPr/>
        </p:nvSpPr>
        <p:spPr>
          <a:xfrm>
            <a:off x="1156986" y="2532157"/>
            <a:ext cx="32458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TÉ LLUM PRÒPIA.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446225" y="4447715"/>
            <a:ext cx="3433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800" i="1" dirty="0"/>
              <a:t>NO TÉ LLUM PRÒPIA</a:t>
            </a:r>
            <a:endParaRPr lang="es-ES" sz="2800" dirty="0">
              <a:solidFill>
                <a:srgbClr val="00B0F0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LA TERRA…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275" b="47479" l="65286" r="961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429" r="-5511" b="47245"/>
          <a:stretch/>
        </p:blipFill>
        <p:spPr>
          <a:xfrm>
            <a:off x="8279026" y="1909377"/>
            <a:ext cx="2058954" cy="246407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77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45766" y="2427835"/>
            <a:ext cx="59355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</a:t>
            </a:r>
            <a:r>
              <a:rPr lang="ca-ES" sz="2800" b="1" i="1" dirty="0"/>
              <a:t>. </a:t>
            </a:r>
            <a:r>
              <a:rPr lang="es-ES" sz="2800" i="1" dirty="0"/>
              <a:t>LA TERRA GIRA SOBRE SI MATEIXA</a:t>
            </a:r>
            <a:r>
              <a:rPr lang="es-ES" sz="2800" b="1" i="1" dirty="0"/>
              <a:t>.</a:t>
            </a:r>
            <a:endParaRPr lang="es-ES" sz="2800" b="1" i="1" dirty="0">
              <a:solidFill>
                <a:srgbClr val="00B0F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45766" y="3758514"/>
            <a:ext cx="5142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 </a:t>
            </a:r>
            <a:r>
              <a:rPr lang="es-ES" sz="2800" i="1" dirty="0"/>
              <a:t>EL SOL GIRA SOBRE SI MATEIX</a:t>
            </a:r>
            <a:r>
              <a:rPr lang="ca-ES" sz="2800" b="1" i="1" dirty="0"/>
              <a:t>.</a:t>
            </a:r>
            <a:endParaRPr lang="ca-ES" b="1" i="1" dirty="0"/>
          </a:p>
        </p:txBody>
      </p:sp>
      <p:sp>
        <p:nvSpPr>
          <p:cNvPr id="9" name="Rectángulo 8"/>
          <p:cNvSpPr/>
          <p:nvPr/>
        </p:nvSpPr>
        <p:spPr>
          <a:xfrm>
            <a:off x="545766" y="5102889"/>
            <a:ext cx="5266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3.</a:t>
            </a:r>
            <a:r>
              <a:rPr lang="es-ES" sz="2800" b="1" i="1" dirty="0"/>
              <a:t> </a:t>
            </a:r>
            <a:r>
              <a:rPr lang="es-ES" sz="2800" i="1" dirty="0"/>
              <a:t>LA TERRA GIRA SOBRE EL SOL</a:t>
            </a:r>
            <a:r>
              <a:rPr lang="ca-ES" sz="2800" b="1" i="1" dirty="0"/>
              <a:t>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447511" y="4430994"/>
            <a:ext cx="5264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4800" i="1" dirty="0"/>
              <a:t> </a:t>
            </a:r>
            <a:r>
              <a:rPr lang="es-ES" sz="2800" i="1" dirty="0"/>
              <a:t>LA TERRA GIRA SOBRE SI MATEIXA</a:t>
            </a:r>
            <a:endParaRPr lang="es-ES" sz="2800" dirty="0">
              <a:solidFill>
                <a:srgbClr val="00B0F0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MOVIMENT DE </a:t>
            </a:r>
            <a:r>
              <a:rPr lang="es-ES" i="1" u="sng" dirty="0"/>
              <a:t>ROTACIÓ</a:t>
            </a:r>
            <a:r>
              <a:rPr lang="es-ES" b="1" i="1" dirty="0"/>
              <a:t>…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7831216" y="1897631"/>
            <a:ext cx="2641463" cy="231636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55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"/>
                            </p:stCondLst>
                            <p:childTnLst>
                              <p:par>
                                <p:cTn id="27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00"/>
                            </p:stCondLst>
                            <p:childTnLst>
                              <p:par>
                                <p:cTn id="30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728346" y="5023441"/>
            <a:ext cx="48702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</a:t>
            </a:r>
            <a:r>
              <a:rPr lang="ca-ES" sz="2800" b="1" i="1" dirty="0"/>
              <a:t>. </a:t>
            </a:r>
            <a:r>
              <a:rPr lang="es-ES" sz="2800" i="1" dirty="0"/>
              <a:t>DURA UN </a:t>
            </a:r>
            <a:r>
              <a:rPr lang="es-ES" sz="2800" i="1" u="sng" dirty="0"/>
              <a:t>DIA SENCER (24h)</a:t>
            </a:r>
            <a:r>
              <a:rPr lang="es-ES" sz="2800" i="1" dirty="0"/>
              <a:t>.</a:t>
            </a:r>
            <a:endParaRPr lang="es-ES" sz="2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28346" y="3806375"/>
            <a:ext cx="30200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</a:t>
            </a:r>
            <a:r>
              <a:rPr lang="es-ES" sz="2800" i="1" dirty="0"/>
              <a:t> DURA </a:t>
            </a:r>
            <a:r>
              <a:rPr lang="es-ES" sz="2800" i="1" u="sng" dirty="0"/>
              <a:t>365 DIES</a:t>
            </a:r>
            <a:r>
              <a:rPr lang="ca-ES" sz="2800" i="1" dirty="0"/>
              <a:t>.</a:t>
            </a:r>
            <a:endParaRPr lang="ca-ES" b="1" i="1" dirty="0"/>
          </a:p>
        </p:txBody>
      </p:sp>
      <p:sp>
        <p:nvSpPr>
          <p:cNvPr id="9" name="Rectángulo 8"/>
          <p:cNvSpPr/>
          <p:nvPr/>
        </p:nvSpPr>
        <p:spPr>
          <a:xfrm>
            <a:off x="728346" y="2569479"/>
            <a:ext cx="58698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</a:t>
            </a:r>
            <a:r>
              <a:rPr lang="es-ES" sz="2800" dirty="0"/>
              <a:t>PROVOCA </a:t>
            </a:r>
            <a:r>
              <a:rPr lang="es-ES" sz="2800" u="sng" dirty="0"/>
              <a:t>LES QUATRE ESTACIONS</a:t>
            </a:r>
            <a:r>
              <a:rPr lang="es-ES" sz="2800" dirty="0"/>
              <a:t>.</a:t>
            </a:r>
            <a:endParaRPr lang="ca-ES" i="1" dirty="0">
              <a:solidFill>
                <a:srgbClr val="00B0F0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834909" y="4500221"/>
            <a:ext cx="4648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es-ES" sz="2800" i="1" dirty="0"/>
              <a:t>DURA UN </a:t>
            </a:r>
            <a:r>
              <a:rPr lang="es-ES" sz="2800" i="1" u="sng" dirty="0"/>
              <a:t>DIA SENCER (24h)</a:t>
            </a:r>
            <a:r>
              <a:rPr lang="es-ES" sz="2800" i="1" dirty="0"/>
              <a:t>.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597819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sz="4100" i="1" u="sng" dirty="0"/>
              <a:t>MOVIMENT DE ROTACIÓ</a:t>
            </a:r>
            <a:r>
              <a:rPr lang="es-ES" sz="4100" i="1" dirty="0"/>
              <a:t> ….</a:t>
            </a:r>
            <a:br>
              <a:rPr lang="ca-ES" b="1" dirty="0">
                <a:solidFill>
                  <a:srgbClr val="002060"/>
                </a:solidFill>
              </a:rPr>
            </a:br>
            <a:endParaRPr lang="ca-ES" b="1" dirty="0">
              <a:solidFill>
                <a:srgbClr val="002060"/>
              </a:solidFill>
            </a:endParaRP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8007293" y="2013235"/>
            <a:ext cx="2641463" cy="231636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4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56986" y="5023441"/>
            <a:ext cx="29585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</a:t>
            </a:r>
            <a:r>
              <a:rPr lang="ca-ES" sz="2800" b="1" i="1" dirty="0"/>
              <a:t>.</a:t>
            </a:r>
            <a:r>
              <a:rPr lang="ca-ES" sz="2800" i="1" dirty="0"/>
              <a:t> </a:t>
            </a:r>
            <a:r>
              <a:rPr lang="es-ES" sz="2800" i="1" dirty="0"/>
              <a:t>EL DIA I LA NIT</a:t>
            </a:r>
            <a:r>
              <a:rPr lang="es-ES" sz="2800" b="1" i="1" dirty="0"/>
              <a:t>.</a:t>
            </a:r>
            <a:endParaRPr lang="es-ES" sz="5400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56986" y="3777799"/>
            <a:ext cx="37031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 LA LLUM I LA CALOR</a:t>
            </a:r>
            <a:r>
              <a:rPr lang="ca-ES" b="1" i="1" dirty="0"/>
              <a:t>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156986" y="2569479"/>
            <a:ext cx="579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LES QUATRES ESTACIÓNS DE L’ANY</a:t>
            </a:r>
            <a:r>
              <a:rPr lang="ca-ES" sz="2800" b="1" i="1" dirty="0"/>
              <a:t>.</a:t>
            </a:r>
            <a:endParaRPr lang="ca-ES" i="1" dirty="0">
              <a:solidFill>
                <a:srgbClr val="00B0F0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883831" y="4761831"/>
            <a:ext cx="2471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algn="ctr"/>
            <a:r>
              <a:rPr lang="es-ES" sz="2800" i="1" dirty="0"/>
              <a:t>EL DIA I LA NIT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EL MOVIMENT DE </a:t>
            </a:r>
            <a:r>
              <a:rPr lang="es-ES" i="1" u="sng" dirty="0"/>
              <a:t>ROTACIÓ</a:t>
            </a:r>
            <a:r>
              <a:rPr lang="es-ES" i="1" dirty="0"/>
              <a:t> FA POSSIBLE…</a:t>
            </a:r>
            <a:br>
              <a:rPr lang="ca-ES" b="1" dirty="0">
                <a:solidFill>
                  <a:srgbClr val="002060"/>
                </a:solidFill>
              </a:rPr>
            </a:br>
            <a:endParaRPr lang="ca-ES" b="1" dirty="0">
              <a:solidFill>
                <a:srgbClr val="002060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981" y="2502399"/>
            <a:ext cx="2099385" cy="2099385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"/>
                            </p:stCondLst>
                            <p:childTnLst>
                              <p:par>
                                <p:cTn id="29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25089" y="890851"/>
            <a:ext cx="1028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/>
              <a:t>EL SOL,  LA TERRA  I  LA LLUNA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1485899" y="2438400"/>
            <a:ext cx="2152651" cy="235446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4747858" y="2541459"/>
            <a:ext cx="2641463" cy="231636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193" y="2686489"/>
            <a:ext cx="2026301" cy="202630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435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728346" y="5023441"/>
            <a:ext cx="5885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</a:t>
            </a:r>
            <a:r>
              <a:rPr lang="ca-ES" sz="2800" b="1" i="1" dirty="0"/>
              <a:t>. </a:t>
            </a:r>
            <a:r>
              <a:rPr lang="es-ES" sz="2800" i="1" dirty="0"/>
              <a:t>ES VA IL·LUMINANT PER LA DRETA</a:t>
            </a:r>
            <a:r>
              <a:rPr lang="es-ES" sz="2800" b="1" i="1" dirty="0"/>
              <a:t>.</a:t>
            </a:r>
            <a:endParaRPr lang="es-ES" sz="5400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28346" y="3806375"/>
            <a:ext cx="5537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</a:t>
            </a:r>
            <a:r>
              <a:rPr lang="es-ES" sz="2800" i="1" dirty="0"/>
              <a:t> VA ENFOSQUINT PER LA DRETA.</a:t>
            </a:r>
            <a:endParaRPr lang="ca-ES" b="1" i="1" dirty="0"/>
          </a:p>
        </p:txBody>
      </p:sp>
      <p:sp>
        <p:nvSpPr>
          <p:cNvPr id="9" name="Rectángulo 8"/>
          <p:cNvSpPr/>
          <p:nvPr/>
        </p:nvSpPr>
        <p:spPr>
          <a:xfrm>
            <a:off x="728346" y="2569479"/>
            <a:ext cx="5692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</a:t>
            </a:r>
            <a:r>
              <a:rPr lang="es-ES" sz="2800" i="1" dirty="0"/>
              <a:t>LA LLUNA </a:t>
            </a:r>
            <a:r>
              <a:rPr lang="es-ES" sz="2800" i="1" u="sng" dirty="0"/>
              <a:t>NO</a:t>
            </a:r>
            <a:r>
              <a:rPr lang="es-ES" sz="2800" i="1" dirty="0"/>
              <a:t> ESTÀ IL·LUMINADA</a:t>
            </a:r>
            <a:r>
              <a:rPr lang="ca-ES" sz="2800" b="1" i="1" dirty="0"/>
              <a:t>.</a:t>
            </a:r>
            <a:endParaRPr lang="ca-ES" i="1" dirty="0">
              <a:solidFill>
                <a:srgbClr val="00B0F0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674786" y="4155188"/>
            <a:ext cx="5605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es-ES" sz="2800" i="1" dirty="0"/>
              <a:t>ES VA IL·LUMINANT PER LA DRETA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597819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 QUART CREIXENT….</a:t>
            </a:r>
            <a:br>
              <a:rPr lang="ca-ES" b="1" dirty="0">
                <a:solidFill>
                  <a:srgbClr val="002060"/>
                </a:solidFill>
              </a:rPr>
            </a:br>
            <a:endParaRPr lang="ca-ES" b="1" dirty="0">
              <a:solidFill>
                <a:srgbClr val="002060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8527397" y="1953664"/>
            <a:ext cx="1900237" cy="1914524"/>
            <a:chOff x="9954293" y="2665801"/>
            <a:chExt cx="985849" cy="934864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7621" y="2665802"/>
              <a:ext cx="952521" cy="934863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843"/>
            <a:stretch/>
          </p:blipFill>
          <p:spPr>
            <a:xfrm>
              <a:off x="9954293" y="2665801"/>
              <a:ext cx="469469" cy="934863"/>
            </a:xfrm>
            <a:prstGeom prst="rect">
              <a:avLst/>
            </a:prstGeom>
          </p:spPr>
        </p:pic>
      </p:grpSp>
      <p:sp>
        <p:nvSpPr>
          <p:cNvPr id="3" name="Flecha abajo 2"/>
          <p:cNvSpPr/>
          <p:nvPr/>
        </p:nvSpPr>
        <p:spPr>
          <a:xfrm rot="2864642">
            <a:off x="9957047" y="2012624"/>
            <a:ext cx="317536" cy="5154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05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"/>
                            </p:stCondLst>
                            <p:childTnLst>
                              <p:par>
                                <p:cTn id="29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928378" y="2594628"/>
            <a:ext cx="5692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</a:t>
            </a:r>
            <a:r>
              <a:rPr lang="es-ES" sz="2800" i="1" dirty="0"/>
              <a:t>LA LLUNA </a:t>
            </a:r>
            <a:r>
              <a:rPr lang="es-ES" sz="2800" i="1" u="sng" dirty="0"/>
              <a:t>NO</a:t>
            </a:r>
            <a:r>
              <a:rPr lang="es-ES" sz="2800" i="1" dirty="0"/>
              <a:t> ESTÀ IL·LUMINADA</a:t>
            </a:r>
            <a:r>
              <a:rPr lang="es-ES" sz="2800" b="1" i="1" dirty="0"/>
              <a:t>.</a:t>
            </a:r>
            <a:endParaRPr lang="ca-ES" sz="2800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928378" y="3777799"/>
            <a:ext cx="5330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</a:t>
            </a:r>
            <a:r>
              <a:rPr lang="es-ES" sz="2800" b="1" i="1" dirty="0"/>
              <a:t> </a:t>
            </a:r>
            <a:r>
              <a:rPr lang="es-ES" sz="2800" i="1" dirty="0"/>
              <a:t>VA ENFOSQUINT PER LA DRETA</a:t>
            </a:r>
            <a:r>
              <a:rPr lang="es-ES" sz="2800" b="1" i="1" dirty="0"/>
              <a:t>.</a:t>
            </a:r>
            <a:endParaRPr lang="ca-ES" i="1" dirty="0"/>
          </a:p>
        </p:txBody>
      </p:sp>
      <p:sp>
        <p:nvSpPr>
          <p:cNvPr id="9" name="Rectángulo 8"/>
          <p:cNvSpPr/>
          <p:nvPr/>
        </p:nvSpPr>
        <p:spPr>
          <a:xfrm>
            <a:off x="928378" y="4960970"/>
            <a:ext cx="5959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3.</a:t>
            </a:r>
            <a:r>
              <a:rPr lang="es-ES" sz="2800" b="1" i="1" dirty="0"/>
              <a:t> </a:t>
            </a:r>
            <a:r>
              <a:rPr lang="es-ES" sz="2800" i="1" dirty="0"/>
              <a:t>ES VA IL·LUMINANT PER LA DRETA</a:t>
            </a:r>
            <a:r>
              <a:rPr lang="ca-ES" sz="2800" b="1" i="1" dirty="0"/>
              <a:t>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614981" y="4369384"/>
            <a:ext cx="5471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i="1" dirty="0"/>
              <a:t>LA LLUNA </a:t>
            </a:r>
            <a:r>
              <a:rPr lang="es-ES" sz="2800" i="1" u="sng" dirty="0"/>
              <a:t>NO</a:t>
            </a:r>
            <a:r>
              <a:rPr lang="es-ES" sz="2800" i="1" dirty="0"/>
              <a:t> ESTÀ IL·LUMINADA</a:t>
            </a:r>
            <a:endParaRPr lang="es-ES" sz="2800" dirty="0"/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7713" indent="-571500">
              <a:buFont typeface="Arial" panose="020B0604020202020204" pitchFamily="34" charset="0"/>
              <a:buChar char="•"/>
            </a:pPr>
            <a:r>
              <a:rPr lang="es-ES" i="1" dirty="0"/>
              <a:t>LLUNA NOVA…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437" y="2077579"/>
            <a:ext cx="1899472" cy="189947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1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70290" y="3791807"/>
            <a:ext cx="64781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</a:t>
            </a:r>
            <a:r>
              <a:rPr lang="es-ES" sz="2800" i="1" dirty="0"/>
              <a:t> TOTA LA LLLUNA ES VEU IL·LUMINADA</a:t>
            </a:r>
            <a:r>
              <a:rPr lang="es-ES" sz="2800" b="1" i="1" dirty="0"/>
              <a:t>.</a:t>
            </a:r>
            <a:endParaRPr lang="es-ES" sz="5400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652015" y="5116756"/>
            <a:ext cx="58956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3. </a:t>
            </a:r>
            <a:r>
              <a:rPr lang="es-ES" sz="2800" i="1" dirty="0"/>
              <a:t>ES VA IL·LUMINANT PER LA DRETA.</a:t>
            </a:r>
            <a:r>
              <a:rPr lang="ca-ES" i="1" dirty="0"/>
              <a:t>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670290" y="2532157"/>
            <a:ext cx="57666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</a:t>
            </a:r>
            <a:r>
              <a:rPr lang="es-ES" sz="2800" i="1" dirty="0"/>
              <a:t>LA LLUNA </a:t>
            </a:r>
            <a:r>
              <a:rPr lang="es-ES" sz="2800" i="1" u="sng" dirty="0"/>
              <a:t>NO</a:t>
            </a:r>
            <a:r>
              <a:rPr lang="es-ES" sz="2800" i="1" dirty="0"/>
              <a:t> ESTÀ IL·LUMINADA</a:t>
            </a:r>
            <a:r>
              <a:rPr lang="ca-ES" sz="2800" i="1" dirty="0"/>
              <a:t>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760117" y="4424259"/>
            <a:ext cx="39058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i="1" dirty="0"/>
              <a:t>TOTA LA LLLUNA ES VEU IL·LUMINADA</a:t>
            </a:r>
            <a:endParaRPr lang="es-ES" sz="2800" dirty="0">
              <a:solidFill>
                <a:srgbClr val="00B0F0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423966" y="1583942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7713" indent="-571500">
              <a:buFont typeface="Arial" panose="020B0604020202020204" pitchFamily="34" charset="0"/>
              <a:buChar char="•"/>
            </a:pPr>
            <a:r>
              <a:rPr lang="es-ES" i="1" dirty="0"/>
              <a:t> LLUNA PLENA…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1486" y="2066475"/>
            <a:ext cx="2003118" cy="200311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5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728346" y="5023441"/>
            <a:ext cx="54134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</a:t>
            </a:r>
            <a:r>
              <a:rPr lang="ca-ES" sz="2800" b="1" i="1" dirty="0"/>
              <a:t>. </a:t>
            </a:r>
            <a:r>
              <a:rPr lang="es-ES" sz="2800" i="1" dirty="0"/>
              <a:t>VA ENFOSQUINT PER LA DRETA.</a:t>
            </a:r>
            <a:endParaRPr lang="es-ES" sz="2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728346" y="3806375"/>
            <a:ext cx="5905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</a:t>
            </a:r>
            <a:r>
              <a:rPr lang="es-ES" sz="2800" i="1" dirty="0"/>
              <a:t> VA ENFOSQUINT PER L’ESQUERRA.</a:t>
            </a:r>
            <a:endParaRPr lang="ca-ES" b="1" i="1" dirty="0"/>
          </a:p>
        </p:txBody>
      </p:sp>
      <p:sp>
        <p:nvSpPr>
          <p:cNvPr id="9" name="Rectángulo 8"/>
          <p:cNvSpPr/>
          <p:nvPr/>
        </p:nvSpPr>
        <p:spPr>
          <a:xfrm>
            <a:off x="728346" y="2569479"/>
            <a:ext cx="5692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 </a:t>
            </a:r>
            <a:r>
              <a:rPr lang="es-ES" sz="2800" i="1" dirty="0"/>
              <a:t>LA LLUNA </a:t>
            </a:r>
            <a:r>
              <a:rPr lang="es-ES" sz="2800" i="1" u="sng" dirty="0"/>
              <a:t>NO</a:t>
            </a:r>
            <a:r>
              <a:rPr lang="es-ES" sz="2800" i="1" dirty="0"/>
              <a:t> ESTÀ IL·LUMINADA</a:t>
            </a:r>
            <a:r>
              <a:rPr lang="ca-ES" sz="2800" b="1" i="1" dirty="0"/>
              <a:t>.</a:t>
            </a:r>
            <a:endParaRPr lang="ca-ES" i="1" dirty="0">
              <a:solidFill>
                <a:srgbClr val="00B0F0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69418" y="4414908"/>
            <a:ext cx="5517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/>
            <a:r>
              <a:rPr lang="es-ES" sz="2800" i="1" dirty="0"/>
              <a:t> VA ENFOSQUINT PER LA DRETA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597819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QUART MINVANT ….</a:t>
            </a:r>
            <a:br>
              <a:rPr lang="ca-ES" b="1" dirty="0">
                <a:solidFill>
                  <a:srgbClr val="002060"/>
                </a:solidFill>
              </a:rPr>
            </a:br>
            <a:endParaRPr lang="ca-ES" b="1" dirty="0">
              <a:solidFill>
                <a:srgbClr val="002060"/>
              </a:solidFill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8309904" y="2267544"/>
            <a:ext cx="2036241" cy="2062051"/>
            <a:chOff x="8309904" y="2267544"/>
            <a:chExt cx="2036241" cy="2062051"/>
          </a:xfrm>
        </p:grpSpPr>
        <p:grpSp>
          <p:nvGrpSpPr>
            <p:cNvPr id="15" name="Grupo 14"/>
            <p:cNvGrpSpPr/>
            <p:nvPr/>
          </p:nvGrpSpPr>
          <p:grpSpPr>
            <a:xfrm>
              <a:off x="8309904" y="2267544"/>
              <a:ext cx="2036241" cy="2062051"/>
              <a:chOff x="9954293" y="4897128"/>
              <a:chExt cx="945729" cy="936000"/>
            </a:xfrm>
          </p:grpSpPr>
          <p:pic>
            <p:nvPicPr>
              <p:cNvPr id="16" name="Imagen 1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54293" y="4897128"/>
                <a:ext cx="945729" cy="936000"/>
              </a:xfrm>
              <a:prstGeom prst="rect">
                <a:avLst/>
              </a:prstGeom>
            </p:spPr>
          </p:pic>
          <p:pic>
            <p:nvPicPr>
              <p:cNvPr id="18" name="Imagen 17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801"/>
              <a:stretch/>
            </p:blipFill>
            <p:spPr>
              <a:xfrm>
                <a:off x="10423761" y="4897128"/>
                <a:ext cx="469866" cy="936000"/>
              </a:xfrm>
              <a:prstGeom prst="rect">
                <a:avLst/>
              </a:prstGeom>
            </p:spPr>
          </p:pic>
        </p:grpSp>
        <p:sp>
          <p:nvSpPr>
            <p:cNvPr id="3" name="Flecha abajo 2"/>
            <p:cNvSpPr/>
            <p:nvPr/>
          </p:nvSpPr>
          <p:spPr>
            <a:xfrm rot="18618972">
              <a:off x="8490850" y="2300754"/>
              <a:ext cx="352281" cy="63770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12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"/>
                            </p:stCondLst>
                            <p:childTnLst>
                              <p:par>
                                <p:cTn id="29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45766" y="2427835"/>
            <a:ext cx="5091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</a:t>
            </a:r>
            <a:r>
              <a:rPr lang="ca-ES" sz="2800" b="1" i="1" dirty="0"/>
              <a:t>. </a:t>
            </a:r>
            <a:r>
              <a:rPr lang="es-ES" sz="2800" i="1" dirty="0"/>
              <a:t>LA TERRA GIRA SOBRE EL SOL</a:t>
            </a:r>
            <a:r>
              <a:rPr lang="es-ES" sz="2800" b="1" i="1" dirty="0"/>
              <a:t>.</a:t>
            </a:r>
            <a:endParaRPr lang="es-ES" sz="2800" b="1" i="1" dirty="0">
              <a:solidFill>
                <a:srgbClr val="00B0F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45766" y="3758514"/>
            <a:ext cx="5142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 </a:t>
            </a:r>
            <a:r>
              <a:rPr lang="es-ES" sz="2800" i="1" dirty="0"/>
              <a:t>EL SOL GIRA SOBRE SI MATEIX</a:t>
            </a:r>
            <a:r>
              <a:rPr lang="ca-ES" sz="2800" b="1" i="1" dirty="0"/>
              <a:t>.</a:t>
            </a:r>
            <a:endParaRPr lang="ca-ES" b="1" i="1" dirty="0"/>
          </a:p>
        </p:txBody>
      </p:sp>
      <p:sp>
        <p:nvSpPr>
          <p:cNvPr id="9" name="Rectángulo 8"/>
          <p:cNvSpPr/>
          <p:nvPr/>
        </p:nvSpPr>
        <p:spPr>
          <a:xfrm>
            <a:off x="545766" y="5102889"/>
            <a:ext cx="57849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3.</a:t>
            </a:r>
            <a:r>
              <a:rPr lang="es-ES" sz="2800" b="1" i="1" dirty="0"/>
              <a:t> </a:t>
            </a:r>
            <a:r>
              <a:rPr lang="es-ES" sz="2800" i="1" dirty="0"/>
              <a:t>LA TERRA GIRA SOBRE SI MATEIXA</a:t>
            </a:r>
            <a:r>
              <a:rPr lang="ca-ES" sz="2800" b="1" i="1" dirty="0"/>
              <a:t>.</a:t>
            </a:r>
            <a:endParaRPr lang="ca-ES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447511" y="4430994"/>
            <a:ext cx="5264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4800" i="1" dirty="0"/>
              <a:t> </a:t>
            </a:r>
            <a:r>
              <a:rPr lang="es-ES" sz="2800" i="1" dirty="0"/>
              <a:t>LA TERRA GIRA SOBRE EL SOL</a:t>
            </a:r>
            <a:endParaRPr lang="es-ES" sz="2800" dirty="0">
              <a:solidFill>
                <a:srgbClr val="00B0F0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769275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i="1" dirty="0"/>
              <a:t>MOVIMENT DE </a:t>
            </a:r>
            <a:r>
              <a:rPr lang="es-ES" i="1" u="sng" dirty="0"/>
              <a:t>TRANSLACIÓ</a:t>
            </a:r>
            <a:r>
              <a:rPr lang="es-ES" b="1" i="1" dirty="0"/>
              <a:t>…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8458908" y="2558271"/>
            <a:ext cx="956087" cy="1045720"/>
          </a:xfrm>
          <a:prstGeom prst="rect">
            <a:avLst/>
          </a:prstGeom>
        </p:spPr>
      </p:pic>
      <p:sp>
        <p:nvSpPr>
          <p:cNvPr id="13" name="Elipse 12"/>
          <p:cNvSpPr/>
          <p:nvPr/>
        </p:nvSpPr>
        <p:spPr>
          <a:xfrm>
            <a:off x="7237612" y="2217903"/>
            <a:ext cx="3544120" cy="174959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6952124" y="2848087"/>
            <a:ext cx="609777" cy="53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81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91866" y="5023441"/>
            <a:ext cx="31066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3</a:t>
            </a:r>
            <a:r>
              <a:rPr lang="ca-ES" sz="2800" b="1" i="1" dirty="0"/>
              <a:t>.</a:t>
            </a:r>
            <a:r>
              <a:rPr lang="es-ES" sz="2800" i="1" dirty="0"/>
              <a:t> DURA </a:t>
            </a:r>
            <a:r>
              <a:rPr lang="es-ES" sz="2800" i="1" u="sng" dirty="0"/>
              <a:t>365 DIES</a:t>
            </a:r>
            <a:r>
              <a:rPr lang="es-ES" sz="2800" i="1" dirty="0"/>
              <a:t>.</a:t>
            </a:r>
            <a:endParaRPr lang="es-ES" sz="2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6546" y="644611"/>
            <a:ext cx="10515600" cy="760318"/>
          </a:xfrm>
        </p:spPr>
        <p:txBody>
          <a:bodyPr>
            <a:normAutofit fontScale="90000"/>
          </a:bodyPr>
          <a:lstStyle/>
          <a:p>
            <a:r>
              <a:rPr lang="ca-ES" dirty="0">
                <a:solidFill>
                  <a:srgbClr val="002060"/>
                </a:solidFill>
              </a:rPr>
              <a:t>QÜESTIONARI.</a:t>
            </a:r>
            <a:br>
              <a:rPr lang="ca-ES" dirty="0">
                <a:solidFill>
                  <a:srgbClr val="002060"/>
                </a:solidFill>
              </a:rPr>
            </a:br>
            <a:endParaRPr lang="ca-ES" dirty="0">
              <a:solidFill>
                <a:srgbClr val="00206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91866" y="3806375"/>
            <a:ext cx="4394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2.</a:t>
            </a:r>
            <a:r>
              <a:rPr lang="es-ES" dirty="0"/>
              <a:t> </a:t>
            </a:r>
            <a:r>
              <a:rPr lang="es-ES" sz="2800" dirty="0"/>
              <a:t>PROVOCA EL </a:t>
            </a:r>
            <a:r>
              <a:rPr lang="es-ES" sz="2800" u="sng" dirty="0"/>
              <a:t>DIA I LA NIT</a:t>
            </a:r>
            <a:r>
              <a:rPr lang="ca-ES" b="1" i="1" dirty="0"/>
              <a:t>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91866" y="2569479"/>
            <a:ext cx="4865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/>
            <a:r>
              <a:rPr lang="ca-ES" sz="2800" i="1" dirty="0"/>
              <a:t>1.</a:t>
            </a:r>
            <a:r>
              <a:rPr lang="es-ES" sz="2800" i="1" dirty="0"/>
              <a:t> DURA UN </a:t>
            </a:r>
            <a:r>
              <a:rPr lang="es-ES" sz="2800" i="1" u="sng" dirty="0"/>
              <a:t>DIA SENCER (24h)</a:t>
            </a:r>
            <a:r>
              <a:rPr lang="es-ES" sz="2800" i="1" dirty="0"/>
              <a:t>.</a:t>
            </a:r>
            <a:endParaRPr lang="es-ES" sz="2800" b="1" i="1" dirty="0">
              <a:solidFill>
                <a:schemeClr val="bg1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28" y="6413084"/>
            <a:ext cx="1292038" cy="29816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665380" y="4421589"/>
            <a:ext cx="2543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i="1" dirty="0"/>
              <a:t>DURA </a:t>
            </a:r>
            <a:r>
              <a:rPr lang="es-ES" sz="2800" i="1" u="sng" dirty="0"/>
              <a:t>365 DIES</a:t>
            </a:r>
            <a:endParaRPr lang="es-ES" sz="2800" b="1" i="1" u="sng" dirty="0">
              <a:solidFill>
                <a:schemeClr val="bg1"/>
              </a:solidFill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597819" y="1573505"/>
            <a:ext cx="10515600" cy="760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54063" indent="-571500">
              <a:buFont typeface="Arial" panose="020B0604020202020204" pitchFamily="34" charset="0"/>
              <a:buChar char="•"/>
            </a:pPr>
            <a:r>
              <a:rPr lang="es-ES" sz="4100" i="1" dirty="0"/>
              <a:t>MOVIMENT DE TRANSLACIÓ...</a:t>
            </a:r>
            <a:br>
              <a:rPr lang="ca-ES" b="1" dirty="0">
                <a:solidFill>
                  <a:srgbClr val="002060"/>
                </a:solidFill>
              </a:rPr>
            </a:br>
            <a:endParaRPr lang="ca-ES" b="1" dirty="0">
              <a:solidFill>
                <a:srgbClr val="002060"/>
              </a:solidFill>
            </a:endParaRP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8458908" y="2558271"/>
            <a:ext cx="956087" cy="1045720"/>
          </a:xfrm>
          <a:prstGeom prst="rect">
            <a:avLst/>
          </a:prstGeom>
        </p:spPr>
      </p:pic>
      <p:sp>
        <p:nvSpPr>
          <p:cNvPr id="21" name="Elipse 20"/>
          <p:cNvSpPr/>
          <p:nvPr/>
        </p:nvSpPr>
        <p:spPr>
          <a:xfrm>
            <a:off x="7237612" y="2217903"/>
            <a:ext cx="3544120" cy="174959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6952124" y="2848087"/>
            <a:ext cx="609777" cy="53472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1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7" grpId="0"/>
      <p:bldP spid="7" grpId="1"/>
      <p:bldP spid="7" grpId="2"/>
      <p:bldP spid="7" grpId="3"/>
      <p:bldP spid="9" grpId="0"/>
      <p:bldP spid="9" grpId="1"/>
      <p:bldP spid="9" grpId="2"/>
      <p:bldP spid="9" grpId="3"/>
      <p:bldP spid="5" grpId="0"/>
      <p:bldP spid="17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2900" y="476250"/>
            <a:ext cx="37147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/>
              <a:t>EL SOL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4952999" y="2933700"/>
            <a:ext cx="2152651" cy="2354460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2666999" y="2482513"/>
            <a:ext cx="6724650" cy="3556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304800" y="1533778"/>
            <a:ext cx="11544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EL SOL ÉS </a:t>
            </a:r>
            <a:r>
              <a:rPr lang="es-ES" sz="2400" i="1" u="sng" dirty="0"/>
              <a:t>L’ESTRELLA MÉS PROPERA A LA TERRA</a:t>
            </a:r>
            <a:r>
              <a:rPr lang="es-ES" sz="2400" i="1" dirty="0"/>
              <a:t>.</a:t>
            </a:r>
            <a:r>
              <a:rPr lang="es-ES" sz="2400" b="1" i="1" dirty="0">
                <a:solidFill>
                  <a:schemeClr val="bg1"/>
                </a:solidFill>
              </a:rPr>
              <a:t>.</a:t>
            </a:r>
          </a:p>
        </p:txBody>
      </p:sp>
      <p:cxnSp>
        <p:nvCxnSpPr>
          <p:cNvPr id="8" name="Conector recto de flecha 7"/>
          <p:cNvCxnSpPr/>
          <p:nvPr/>
        </p:nvCxnSpPr>
        <p:spPr>
          <a:xfrm flipV="1">
            <a:off x="3313078" y="4086808"/>
            <a:ext cx="1464195" cy="24122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2093526" y="3576203"/>
            <a:ext cx="1219552" cy="106945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86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81481E-6 C 0.06563 -0.15879 0.16446 -0.25902 0.27422 -0.25902 C 0.38399 -0.25902 0.48282 -0.15879 0.54857 -4.81481E-6 C 0.48282 0.1588 0.38399 0.2595 0.27422 0.2595 C 0.16446 0.2595 0.06563 0.1588 -4.79167E-6 -4.81481E-6 Z " pathEditMode="relative" rAng="0" ptsTypes="AAAAA">
                                      <p:cBhvr>
                                        <p:cTn id="3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22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a la derecha con bandas 5"/>
          <p:cNvSpPr/>
          <p:nvPr/>
        </p:nvSpPr>
        <p:spPr>
          <a:xfrm>
            <a:off x="2167325" y="3995449"/>
            <a:ext cx="978408" cy="372665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342900" y="476250"/>
            <a:ext cx="37147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/>
              <a:t>EL SOL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964993" y="2145333"/>
            <a:ext cx="3383071" cy="370023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5942174" y="3023601"/>
            <a:ext cx="2641463" cy="231636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673355" y="1669553"/>
            <a:ext cx="5637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FA POSSIBLE LA </a:t>
            </a:r>
            <a:r>
              <a:rPr lang="es-ES" sz="2400" i="1" u="sng" dirty="0"/>
              <a:t>VIDA</a:t>
            </a:r>
            <a:r>
              <a:rPr lang="es-ES" sz="2400" i="1" dirty="0"/>
              <a:t> AL NOSTRE PLANETA</a:t>
            </a:r>
            <a:r>
              <a:rPr lang="es-ES" sz="2400" b="1" i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239" y="3402028"/>
            <a:ext cx="1080000" cy="10800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313" y="5305564"/>
            <a:ext cx="1080000" cy="10800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239" y="1498492"/>
            <a:ext cx="1080000" cy="1080000"/>
          </a:xfrm>
          <a:prstGeom prst="rect">
            <a:avLst/>
          </a:prstGeom>
        </p:spPr>
      </p:pic>
      <p:cxnSp>
        <p:nvCxnSpPr>
          <p:cNvPr id="13" name="Conector recto de flecha 12"/>
          <p:cNvCxnSpPr/>
          <p:nvPr/>
        </p:nvCxnSpPr>
        <p:spPr>
          <a:xfrm flipV="1">
            <a:off x="7891879" y="2313992"/>
            <a:ext cx="2331360" cy="104254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 flipV="1">
            <a:off x="8373189" y="4181781"/>
            <a:ext cx="1629226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7796755" y="4977354"/>
            <a:ext cx="2205660" cy="121026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342900" y="1657949"/>
            <a:ext cx="236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</a:t>
            </a:r>
            <a:r>
              <a:rPr lang="es-ES" sz="2400" i="1" u="sng" dirty="0"/>
              <a:t>LLUM I CALOR</a:t>
            </a:r>
            <a:r>
              <a:rPr lang="es-ES" sz="2400" i="1" dirty="0"/>
              <a:t>,</a:t>
            </a:r>
            <a:endParaRPr lang="es-ES" sz="2400" b="1" i="1" dirty="0">
              <a:solidFill>
                <a:schemeClr val="bg1"/>
              </a:solidFill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3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repeatCount="10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2.22222E-6 L 0.38216 -0.00301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2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3" grpId="0"/>
      <p:bldP spid="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6612" y="3258616"/>
            <a:ext cx="25192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/>
              <a:t>LA TERRA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645163" y="949755"/>
            <a:ext cx="639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</a:t>
            </a:r>
            <a:r>
              <a:rPr lang="es-ES" sz="2400" i="1" u="sng" dirty="0"/>
              <a:t>TERRA</a:t>
            </a:r>
            <a:r>
              <a:rPr lang="es-ES" sz="2400" i="1" dirty="0"/>
              <a:t> ÉS UN </a:t>
            </a:r>
            <a:r>
              <a:rPr lang="es-ES" sz="2400" i="1" u="sng" dirty="0"/>
              <a:t>PLANETA</a:t>
            </a:r>
            <a:r>
              <a:rPr lang="es-ES" sz="2400" i="1" dirty="0"/>
              <a:t> DEL SISTEMA SOLAR.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645163" y="2064041"/>
            <a:ext cx="639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TÉ FORMA D’</a:t>
            </a:r>
            <a:r>
              <a:rPr lang="es-ES" sz="2400" i="1" u="sng" dirty="0"/>
              <a:t>ESFERA</a:t>
            </a:r>
            <a:r>
              <a:rPr lang="es-ES" sz="2400" i="1" dirty="0"/>
              <a:t>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645163" y="3181672"/>
            <a:ext cx="639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u="sng" dirty="0"/>
              <a:t>NO TÉ LLUM </a:t>
            </a:r>
            <a:r>
              <a:rPr lang="es-ES" sz="2400" i="1" dirty="0"/>
              <a:t>PRÒPIA.</a:t>
            </a:r>
            <a:r>
              <a:rPr lang="es-ES" sz="2400" b="1" i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645163" y="4292613"/>
            <a:ext cx="7197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GIRA SOBRE SI MATEIXA</a:t>
            </a:r>
            <a:r>
              <a:rPr lang="es-ES" sz="2400" b="1" i="1" dirty="0"/>
              <a:t>. </a:t>
            </a:r>
            <a:r>
              <a:rPr lang="es-ES" sz="2400" i="1" dirty="0"/>
              <a:t>ÉS EL </a:t>
            </a:r>
            <a:r>
              <a:rPr lang="es-ES" sz="2400" i="1" u="sng" dirty="0"/>
              <a:t>MOVIMENT DE ROTACIÓ</a:t>
            </a:r>
            <a:r>
              <a:rPr lang="es-ES" sz="2400" i="1" dirty="0"/>
              <a:t>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645163" y="5403554"/>
            <a:ext cx="7531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 EL MOVIMENT DE </a:t>
            </a:r>
            <a:r>
              <a:rPr lang="es-ES" sz="2400" i="1" u="sng" dirty="0"/>
              <a:t>ROTACIÓ</a:t>
            </a:r>
            <a:r>
              <a:rPr lang="es-ES" sz="2400" i="1" dirty="0"/>
              <a:t> TRIGA </a:t>
            </a:r>
            <a:r>
              <a:rPr lang="es-ES" sz="2400" i="1" u="sng" dirty="0"/>
              <a:t>UN DIA SENCER</a:t>
            </a:r>
            <a:r>
              <a:rPr lang="es-ES" sz="2400" i="1" dirty="0"/>
              <a:t> (24 h).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2534" y="1981556"/>
            <a:ext cx="752665" cy="75266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275" b="47479" l="65286" r="961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429" r="-5511" b="47245"/>
          <a:stretch/>
        </p:blipFill>
        <p:spPr>
          <a:xfrm>
            <a:off x="6674499" y="3010509"/>
            <a:ext cx="671805" cy="80399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9537" r="8964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175" y="4086021"/>
            <a:ext cx="668257" cy="66825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140" y="5279044"/>
            <a:ext cx="710684" cy="710684"/>
          </a:xfrm>
          <a:prstGeom prst="rect">
            <a:avLst/>
          </a:prstGeom>
        </p:spPr>
      </p:pic>
      <p:sp>
        <p:nvSpPr>
          <p:cNvPr id="12" name="Abrir llave 11"/>
          <p:cNvSpPr/>
          <p:nvPr/>
        </p:nvSpPr>
        <p:spPr>
          <a:xfrm>
            <a:off x="2705878" y="949754"/>
            <a:ext cx="883302" cy="5451045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882952" y="2199494"/>
            <a:ext cx="1219552" cy="1069453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82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6612" y="3258616"/>
            <a:ext cx="25192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/>
              <a:t>LA LLUNA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589180" y="740651"/>
            <a:ext cx="639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LLUNA ÉS EL </a:t>
            </a:r>
            <a:r>
              <a:rPr lang="es-ES" sz="2400" i="1" u="sng" dirty="0"/>
              <a:t>SATÈL·LIT DE LA TERRA</a:t>
            </a:r>
            <a:r>
              <a:rPr lang="es-ES" sz="2400" i="1" dirty="0"/>
              <a:t>.</a:t>
            </a:r>
            <a:endParaRPr lang="es-ES" sz="2400" i="1" u="sng" dirty="0"/>
          </a:p>
        </p:txBody>
      </p:sp>
      <p:sp>
        <p:nvSpPr>
          <p:cNvPr id="5" name="CuadroTexto 4"/>
          <p:cNvSpPr txBox="1"/>
          <p:nvPr/>
        </p:nvSpPr>
        <p:spPr>
          <a:xfrm>
            <a:off x="3589180" y="1458895"/>
            <a:ext cx="639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ELS </a:t>
            </a:r>
            <a:r>
              <a:rPr lang="es-ES" sz="2400" i="1" u="sng" dirty="0"/>
              <a:t>SATÈL·LITS GIREN</a:t>
            </a:r>
            <a:r>
              <a:rPr lang="es-ES" sz="2400" i="1" dirty="0"/>
              <a:t> AL VOLTANT D’UN </a:t>
            </a:r>
            <a:r>
              <a:rPr lang="es-ES" sz="2400" i="1" u="sng" dirty="0"/>
              <a:t>PLANETA</a:t>
            </a:r>
            <a:r>
              <a:rPr lang="es-ES" sz="2400" i="1" dirty="0"/>
              <a:t>.</a:t>
            </a:r>
            <a:endParaRPr lang="es-ES" sz="2400" i="1" u="sng" dirty="0"/>
          </a:p>
        </p:txBody>
      </p:sp>
      <p:sp>
        <p:nvSpPr>
          <p:cNvPr id="6" name="CuadroTexto 5"/>
          <p:cNvSpPr txBox="1"/>
          <p:nvPr/>
        </p:nvSpPr>
        <p:spPr>
          <a:xfrm>
            <a:off x="3589180" y="2177139"/>
            <a:ext cx="7197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ELS SATÈL·LITS  </a:t>
            </a:r>
            <a:r>
              <a:rPr lang="es-ES" sz="2400" i="1" u="sng" dirty="0"/>
              <a:t>NO TENEN LLUM</a:t>
            </a:r>
            <a:r>
              <a:rPr lang="es-ES" sz="2400" i="1" dirty="0"/>
              <a:t> PRÒPIA.</a:t>
            </a:r>
            <a:r>
              <a:rPr lang="es-ES" sz="2400" b="1" i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589180" y="2926055"/>
            <a:ext cx="7197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LLUNA TAMBÉ </a:t>
            </a:r>
            <a:r>
              <a:rPr lang="es-ES" sz="2400" i="1" u="sng" dirty="0"/>
              <a:t>REP LA LLUM DEL SOL</a:t>
            </a:r>
            <a:r>
              <a:rPr lang="es-ES" sz="2400" i="1" dirty="0"/>
              <a:t>.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2" name="Abrir llave 11"/>
          <p:cNvSpPr/>
          <p:nvPr/>
        </p:nvSpPr>
        <p:spPr>
          <a:xfrm>
            <a:off x="2705878" y="634482"/>
            <a:ext cx="883302" cy="5766317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619" y="2231816"/>
            <a:ext cx="1073805" cy="1073805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3561187" y="3674971"/>
            <a:ext cx="7197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LLUNA </a:t>
            </a:r>
            <a:r>
              <a:rPr lang="es-ES" sz="2400" i="1" u="sng" dirty="0"/>
              <a:t>NO TÉ AIRE</a:t>
            </a:r>
            <a:r>
              <a:rPr lang="es-ES" sz="2400" i="1" dirty="0"/>
              <a:t> QUE PERMETI RESPIRAR.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561187" y="4423887"/>
            <a:ext cx="7197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LES </a:t>
            </a:r>
            <a:r>
              <a:rPr lang="es-ES" sz="2400" i="1" u="sng" dirty="0"/>
              <a:t>ZONES PLANES</a:t>
            </a:r>
            <a:r>
              <a:rPr lang="es-ES" sz="2400" i="1" dirty="0"/>
              <a:t> S’ANOMENEN </a:t>
            </a:r>
            <a:r>
              <a:rPr lang="es-ES" sz="2400" i="1" u="sng" dirty="0"/>
              <a:t>MARS</a:t>
            </a:r>
            <a:r>
              <a:rPr lang="es-ES" sz="2400" i="1" dirty="0"/>
              <a:t>.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551077" y="5181510"/>
            <a:ext cx="7197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HI HA ZONES </a:t>
            </a:r>
            <a:r>
              <a:rPr lang="es-ES" sz="2400" i="1" u="sng" dirty="0"/>
              <a:t>MUNTANYOSES AMB CRÀTERS</a:t>
            </a:r>
            <a:r>
              <a:rPr lang="es-ES" sz="2400" i="1" dirty="0"/>
              <a:t>.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561186" y="5905455"/>
            <a:ext cx="7710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TRIGA 28 DIES A FER LA VOLTA A LA TERRA. </a:t>
            </a:r>
            <a:r>
              <a:rPr lang="es-ES" sz="2400" i="1" u="sng" dirty="0"/>
              <a:t>MES LUNAR</a:t>
            </a:r>
            <a:r>
              <a:rPr lang="es-ES" sz="2400" i="1" dirty="0"/>
              <a:t>. </a:t>
            </a:r>
            <a:r>
              <a:rPr lang="es-ES" sz="2400" i="1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12" grpId="0" animBg="1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2899" y="308301"/>
            <a:ext cx="6356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/>
              <a:t>LES FASES LUNARS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510847" y="2028270"/>
            <a:ext cx="8073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1- </a:t>
            </a:r>
            <a:r>
              <a:rPr lang="es-ES" sz="2400" b="1" i="1" u="sng" dirty="0"/>
              <a:t>LLUNA NOVA</a:t>
            </a:r>
            <a:r>
              <a:rPr lang="es-ES" sz="2400" i="1" dirty="0"/>
              <a:t>:  LA LLUNA NO ESTÀ IL·LUMINADA. NO ES VEU</a:t>
            </a:r>
            <a:endParaRPr lang="es-ES" sz="2400" i="1" u="sng" dirty="0"/>
          </a:p>
        </p:txBody>
      </p:sp>
      <p:sp>
        <p:nvSpPr>
          <p:cNvPr id="4" name="CuadroTexto 3"/>
          <p:cNvSpPr txBox="1"/>
          <p:nvPr/>
        </p:nvSpPr>
        <p:spPr>
          <a:xfrm>
            <a:off x="510847" y="3153824"/>
            <a:ext cx="10200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2- </a:t>
            </a:r>
            <a:r>
              <a:rPr lang="es-ES" sz="2400" b="1" i="1" u="sng" dirty="0"/>
              <a:t>QUART CREIXENT</a:t>
            </a:r>
            <a:r>
              <a:rPr lang="es-ES" sz="2400" i="1" dirty="0"/>
              <a:t>: ES VA IL·LUMINANT PER LA DRETA. TÉ FORMA DE “D”</a:t>
            </a:r>
            <a:endParaRPr lang="es-ES" sz="2400" i="1" u="sng" dirty="0"/>
          </a:p>
        </p:txBody>
      </p:sp>
      <p:sp>
        <p:nvSpPr>
          <p:cNvPr id="5" name="CuadroTexto 4"/>
          <p:cNvSpPr txBox="1"/>
          <p:nvPr/>
        </p:nvSpPr>
        <p:spPr>
          <a:xfrm>
            <a:off x="510848" y="4316701"/>
            <a:ext cx="7756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3- </a:t>
            </a:r>
            <a:r>
              <a:rPr lang="es-ES" sz="2400" b="1" i="1" u="sng" dirty="0"/>
              <a:t>LLUNA PLENA</a:t>
            </a:r>
            <a:r>
              <a:rPr lang="es-ES" sz="2400" b="1" i="1" dirty="0"/>
              <a:t>: </a:t>
            </a:r>
            <a:r>
              <a:rPr lang="es-ES" sz="2400" i="1" dirty="0"/>
              <a:t>TOTA LA LLLUNA ES VEU IL·LUMINADA</a:t>
            </a:r>
            <a:endParaRPr lang="es-ES" sz="2400" i="1" u="sng" dirty="0"/>
          </a:p>
        </p:txBody>
      </p:sp>
      <p:sp>
        <p:nvSpPr>
          <p:cNvPr id="6" name="CuadroTexto 5"/>
          <p:cNvSpPr txBox="1"/>
          <p:nvPr/>
        </p:nvSpPr>
        <p:spPr>
          <a:xfrm>
            <a:off x="510847" y="5499256"/>
            <a:ext cx="9678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4- </a:t>
            </a:r>
            <a:r>
              <a:rPr lang="es-ES" sz="2400" b="1" i="1" u="sng" dirty="0"/>
              <a:t>QUART MINVANT:</a:t>
            </a:r>
            <a:r>
              <a:rPr lang="es-ES" sz="2400" b="1" i="1" dirty="0"/>
              <a:t> </a:t>
            </a:r>
            <a:r>
              <a:rPr lang="es-ES" sz="2400" i="1" dirty="0"/>
              <a:t> ES VA ENFOSQUINT PER LA DRETA. TÉ FORMA DE “C”</a:t>
            </a: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162" y="1743380"/>
            <a:ext cx="936000" cy="93600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812" y="4071272"/>
            <a:ext cx="952521" cy="952521"/>
          </a:xfrm>
          <a:prstGeom prst="rect">
            <a:avLst/>
          </a:prstGeom>
        </p:spPr>
      </p:pic>
      <p:grpSp>
        <p:nvGrpSpPr>
          <p:cNvPr id="23" name="Grupo 22"/>
          <p:cNvGrpSpPr/>
          <p:nvPr/>
        </p:nvGrpSpPr>
        <p:grpSpPr>
          <a:xfrm>
            <a:off x="9954293" y="2908394"/>
            <a:ext cx="985849" cy="934864"/>
            <a:chOff x="9954293" y="2665801"/>
            <a:chExt cx="985849" cy="934864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87621" y="2665802"/>
              <a:ext cx="952521" cy="934863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843"/>
            <a:stretch/>
          </p:blipFill>
          <p:spPr>
            <a:xfrm>
              <a:off x="9954293" y="2665801"/>
              <a:ext cx="469469" cy="934863"/>
            </a:xfrm>
            <a:prstGeom prst="rect">
              <a:avLst/>
            </a:prstGeom>
          </p:spPr>
        </p:pic>
      </p:grpSp>
      <p:grpSp>
        <p:nvGrpSpPr>
          <p:cNvPr id="24" name="Grupo 23"/>
          <p:cNvGrpSpPr/>
          <p:nvPr/>
        </p:nvGrpSpPr>
        <p:grpSpPr>
          <a:xfrm>
            <a:off x="9954293" y="5270348"/>
            <a:ext cx="945729" cy="936000"/>
            <a:chOff x="9954293" y="4897128"/>
            <a:chExt cx="945729" cy="936000"/>
          </a:xfrm>
        </p:grpSpPr>
        <p:pic>
          <p:nvPicPr>
            <p:cNvPr id="21" name="Imagen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4293" y="4897128"/>
              <a:ext cx="945729" cy="936000"/>
            </a:xfrm>
            <a:prstGeom prst="rect">
              <a:avLst/>
            </a:prstGeom>
          </p:spPr>
        </p:pic>
        <p:pic>
          <p:nvPicPr>
            <p:cNvPr id="22" name="Imagen 2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801"/>
            <a:stretch/>
          </p:blipFill>
          <p:spPr>
            <a:xfrm>
              <a:off x="10423761" y="4897128"/>
              <a:ext cx="469866" cy="936000"/>
            </a:xfrm>
            <a:prstGeom prst="rect">
              <a:avLst/>
            </a:prstGeom>
          </p:spPr>
        </p:pic>
      </p:grpSp>
      <p:pic>
        <p:nvPicPr>
          <p:cNvPr id="16" name="Imagen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53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2899" y="308301"/>
            <a:ext cx="6356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/>
              <a:t>LA TERRA I EL SOL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7472268" y="2790568"/>
            <a:ext cx="1335829" cy="1461062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4753170" y="2409961"/>
            <a:ext cx="6644951" cy="244450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4143394" y="2986372"/>
            <a:ext cx="1219552" cy="106945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468649" y="1395423"/>
            <a:ext cx="11344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u="sng" dirty="0"/>
              <a:t>MOVIMENT DE ROTACIÓ</a:t>
            </a:r>
            <a:r>
              <a:rPr lang="es-ES" sz="2400" i="1" dirty="0"/>
              <a:t>: LA TERRA GIRA SOBRE SI MATEIXA. TRIGA UN </a:t>
            </a:r>
            <a:r>
              <a:rPr lang="es-ES" sz="2400" i="1" u="sng" dirty="0"/>
              <a:t>DIA SENCER (24h)</a:t>
            </a:r>
            <a:r>
              <a:rPr lang="es-ES" sz="2400" i="1" dirty="0"/>
              <a:t>.</a:t>
            </a:r>
            <a:endParaRPr lang="es-ES" sz="2400" b="1" i="1" u="sng" dirty="0">
              <a:solidFill>
                <a:schemeClr val="bg1"/>
              </a:solidFill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575" y="3256006"/>
            <a:ext cx="1600027" cy="1600027"/>
          </a:xfrm>
          <a:prstGeom prst="rect">
            <a:avLst/>
          </a:prstGeom>
        </p:spPr>
      </p:pic>
      <p:sp>
        <p:nvSpPr>
          <p:cNvPr id="25" name="CuadroTexto 24"/>
          <p:cNvSpPr txBox="1"/>
          <p:nvPr/>
        </p:nvSpPr>
        <p:spPr>
          <a:xfrm>
            <a:off x="468650" y="2667974"/>
            <a:ext cx="3950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PROVOCA EL </a:t>
            </a:r>
            <a:r>
              <a:rPr lang="es-ES" sz="2400" u="sng" dirty="0"/>
              <a:t>DIA I LA NIT</a:t>
            </a:r>
            <a:r>
              <a:rPr lang="es-ES" sz="2400" i="1" dirty="0"/>
              <a:t>.</a:t>
            </a:r>
            <a:r>
              <a:rPr lang="es-ES" sz="2400" dirty="0"/>
              <a:t> </a:t>
            </a:r>
            <a:endParaRPr lang="es-ES" sz="2400" b="1" i="1" dirty="0">
              <a:solidFill>
                <a:schemeClr val="bg1"/>
              </a:solidFill>
            </a:endParaRPr>
          </a:p>
        </p:txBody>
      </p:sp>
      <p:sp>
        <p:nvSpPr>
          <p:cNvPr id="8" name="Flecha abajo 7"/>
          <p:cNvSpPr/>
          <p:nvPr/>
        </p:nvSpPr>
        <p:spPr>
          <a:xfrm>
            <a:off x="2069071" y="2021852"/>
            <a:ext cx="255037" cy="6193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78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4" grpId="0"/>
      <p:bldP spid="25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42899" y="308301"/>
            <a:ext cx="6356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b="1" dirty="0"/>
              <a:t>LA TERRA I EL SOL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995" b="94823" l="7084" r="931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4803" r="9999" b="7697"/>
          <a:stretch/>
        </p:blipFill>
        <p:spPr>
          <a:xfrm>
            <a:off x="3329477" y="2845672"/>
            <a:ext cx="1335829" cy="1461062"/>
          </a:xfrm>
          <a:prstGeom prst="rect">
            <a:avLst/>
          </a:prstGeom>
        </p:spPr>
      </p:pic>
      <p:sp>
        <p:nvSpPr>
          <p:cNvPr id="5" name="Elipse 4"/>
          <p:cNvSpPr/>
          <p:nvPr/>
        </p:nvSpPr>
        <p:spPr>
          <a:xfrm>
            <a:off x="782220" y="2332760"/>
            <a:ext cx="6644951" cy="244450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304800" y="1533778"/>
            <a:ext cx="8130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LA TERRA TRIGA </a:t>
            </a:r>
            <a:r>
              <a:rPr lang="es-ES" sz="2400" i="1" u="sng" dirty="0"/>
              <a:t>365 DIES A FER LA VOLTA AL SOL</a:t>
            </a:r>
            <a:r>
              <a:rPr lang="es-ES" sz="2400" i="1" dirty="0"/>
              <a:t>.</a:t>
            </a:r>
            <a:r>
              <a:rPr lang="es-ES" sz="2400" b="1" i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169" b="78747" l="15531" r="803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9" t="7303" r="11250" b="21447"/>
          <a:stretch/>
        </p:blipFill>
        <p:spPr>
          <a:xfrm>
            <a:off x="172444" y="3126168"/>
            <a:ext cx="1219552" cy="1069453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6699380" y="2329973"/>
            <a:ext cx="5387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AIXÒ ES DIU: </a:t>
            </a:r>
            <a:r>
              <a:rPr lang="es-ES" sz="2400" i="1" u="sng" dirty="0"/>
              <a:t>MOVIMENT DE TRANSLACIÓ</a:t>
            </a:r>
            <a:endParaRPr lang="es-ES" sz="2400" b="1" i="1" u="sng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-498011" y="5200960"/>
            <a:ext cx="7925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                EL MOVIMENT DE TRANSLACIÓ CAUSA LES ESTACIONS</a:t>
            </a:r>
            <a:endParaRPr lang="es-ES" sz="2400" b="1" i="1" dirty="0">
              <a:solidFill>
                <a:schemeClr val="bg1"/>
              </a:solidFill>
            </a:endParaRPr>
          </a:p>
        </p:txBody>
      </p:sp>
      <p:sp>
        <p:nvSpPr>
          <p:cNvPr id="4" name="Abrir llave 3"/>
          <p:cNvSpPr/>
          <p:nvPr/>
        </p:nvSpPr>
        <p:spPr>
          <a:xfrm>
            <a:off x="7427172" y="4195621"/>
            <a:ext cx="285421" cy="2485097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/>
          <p:cNvSpPr txBox="1"/>
          <p:nvPr/>
        </p:nvSpPr>
        <p:spPr>
          <a:xfrm>
            <a:off x="7637948" y="4147786"/>
            <a:ext cx="235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1-PRIMAVERA</a:t>
            </a:r>
            <a:endParaRPr lang="es-ES" sz="2400" b="1" i="1" u="sng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676084" y="4823062"/>
            <a:ext cx="1841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2-ESTIU</a:t>
            </a:r>
            <a:endParaRPr lang="es-ES" sz="2400" b="1" i="1" u="sng" dirty="0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7693932" y="5458396"/>
            <a:ext cx="1841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3-TARDOR</a:t>
            </a:r>
            <a:endParaRPr lang="es-ES" sz="2400" b="1" i="1" u="sng" dirty="0">
              <a:solidFill>
                <a:schemeClr val="bg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7738386" y="6110208"/>
            <a:ext cx="1841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/>
              <a:t>4-HIVERN</a:t>
            </a:r>
            <a:endParaRPr lang="es-ES" sz="2400" b="1" i="1" u="sng" dirty="0">
              <a:solidFill>
                <a:schemeClr val="bg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032" y="4165261"/>
            <a:ext cx="612000" cy="61200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032" y="4790413"/>
            <a:ext cx="612000" cy="612000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239" y="5411803"/>
            <a:ext cx="612000" cy="612000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239" y="6046345"/>
            <a:ext cx="612000" cy="612000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2" t="8504" r="4445" b="7923"/>
          <a:stretch/>
        </p:blipFill>
        <p:spPr>
          <a:xfrm>
            <a:off x="10771003" y="251540"/>
            <a:ext cx="1158771" cy="58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32 -0.01875 C 0.0513 -0.13797 0.15013 -0.2132 0.2599 -0.2132 C 0.36966 -0.2132 0.46849 -0.13797 0.53425 -0.01875 C 0.46849 0.10115 0.36966 0.17731 0.2599 0.17731 C 0.15013 0.17731 0.0513 0.10115 -0.01432 -0.01875 Z " pathEditMode="relative" rAng="0" ptsTypes="AAAAA">
                                      <p:cBhvr>
                                        <p:cTn id="2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2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9" grpId="0"/>
      <p:bldP spid="14" grpId="0"/>
      <p:bldP spid="4" grpId="0" animBg="1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5901</TotalTime>
  <Words>933</Words>
  <Application>Microsoft Office PowerPoint</Application>
  <PresentationFormat>Panorámica</PresentationFormat>
  <Paragraphs>132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  <vt:lpstr>QÜESTIONARI.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paco</dc:creator>
  <cp:lastModifiedBy>FRANCISCO JAVIER VACA ROMAN</cp:lastModifiedBy>
  <cp:revision>64</cp:revision>
  <dcterms:created xsi:type="dcterms:W3CDTF">2019-10-18T13:34:14Z</dcterms:created>
  <dcterms:modified xsi:type="dcterms:W3CDTF">2026-02-18T07:02:48Z</dcterms:modified>
</cp:coreProperties>
</file>