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6" r:id="rId7"/>
    <p:sldId id="265" r:id="rId8"/>
    <p:sldId id="263" r:id="rId9"/>
    <p:sldId id="264" r:id="rId10"/>
    <p:sldId id="260" r:id="rId11"/>
    <p:sldId id="267" r:id="rId12"/>
    <p:sldId id="268" r:id="rId13"/>
    <p:sldId id="269" r:id="rId14"/>
    <p:sldId id="271" r:id="rId15"/>
    <p:sldId id="273" r:id="rId16"/>
    <p:sldId id="272" r:id="rId17"/>
    <p:sldId id="274" r:id="rId18"/>
    <p:sldId id="275" r:id="rId19"/>
    <p:sldId id="276" r:id="rId20"/>
    <p:sldId id="277" r:id="rId21"/>
    <p:sldId id="278" r:id="rId22"/>
    <p:sldId id="280" r:id="rId23"/>
    <p:sldId id="281" r:id="rId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jU2t7x4TWzMVF47O7Jn5Q==" hashData="rU5MSSCn8T2cAf7sDnrrKOZQwwgC39HYWrWs8VtLDRjRqxUJcWTmCQRQh9jVwtn2OwAkAVms6qAif0dxN6jkR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36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64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18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44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95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36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84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61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41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04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8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3DC67-A615-4DFA-BDCE-41C4ABF865BC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8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3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5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microsoft.com/office/2007/relationships/hdphoto" Target="../media/hdphoto8.wdp"/><Relationship Id="rId5" Type="http://schemas.openxmlformats.org/officeDocument/2006/relationships/image" Target="../media/image29.png"/><Relationship Id="rId4" Type="http://schemas.microsoft.com/office/2007/relationships/hdphoto" Target="../media/hdphoto7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openxmlformats.org/officeDocument/2006/relationships/image" Target="../media/image5.jpeg"/><Relationship Id="rId5" Type="http://schemas.openxmlformats.org/officeDocument/2006/relationships/image" Target="../media/image11.png"/><Relationship Id="rId10" Type="http://schemas.openxmlformats.org/officeDocument/2006/relationships/image" Target="../media/image4.png"/><Relationship Id="rId4" Type="http://schemas.microsoft.com/office/2007/relationships/hdphoto" Target="../media/hdphoto3.wdp"/><Relationship Id="rId9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microsoft.com/office/2007/relationships/hdphoto" Target="../media/hdphoto1.wdp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5.jpeg"/><Relationship Id="rId5" Type="http://schemas.microsoft.com/office/2007/relationships/hdphoto" Target="../media/hdphoto2.wdp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25089" y="890851"/>
            <a:ext cx="1028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/>
              <a:t>EL SOL,  LA </a:t>
            </a:r>
            <a:r>
              <a:rPr lang="es-ES" sz="6000" b="1" dirty="0" smtClean="0"/>
              <a:t>TIERRA  </a:t>
            </a:r>
            <a:r>
              <a:rPr lang="es-ES" sz="6000" b="1" dirty="0"/>
              <a:t>Y</a:t>
            </a:r>
            <a:r>
              <a:rPr lang="es-ES" sz="6000" b="1" dirty="0" smtClean="0"/>
              <a:t>  </a:t>
            </a:r>
            <a:r>
              <a:rPr lang="es-ES" sz="6000" b="1" dirty="0"/>
              <a:t>LA </a:t>
            </a:r>
            <a:r>
              <a:rPr lang="es-ES" sz="6000" b="1" dirty="0" smtClean="0"/>
              <a:t>LUNA</a:t>
            </a:r>
            <a:endParaRPr lang="es-ES" sz="60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1485899" y="2438400"/>
            <a:ext cx="2152651" cy="235446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4747858" y="2541459"/>
            <a:ext cx="2641463" cy="231636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193" y="2686489"/>
            <a:ext cx="2026301" cy="202630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3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0639" y="506313"/>
            <a:ext cx="10530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/>
              <a:t>LA SOMBRA </a:t>
            </a:r>
            <a:r>
              <a:rPr lang="es-ES" sz="4400" b="1" dirty="0"/>
              <a:t>, </a:t>
            </a:r>
            <a:r>
              <a:rPr lang="es-ES" sz="4400" b="1" dirty="0" smtClean="0"/>
              <a:t>LAS HORAS </a:t>
            </a:r>
            <a:r>
              <a:rPr lang="es-ES" sz="4400" b="1" dirty="0"/>
              <a:t>Y</a:t>
            </a:r>
            <a:r>
              <a:rPr lang="es-ES" sz="4400" b="1" dirty="0" smtClean="0"/>
              <a:t> LA ORIENTACIÓN</a:t>
            </a:r>
            <a:endParaRPr lang="es-ES" sz="44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3026273" y="3276532"/>
            <a:ext cx="1080561" cy="118186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14837" y="1472772"/>
            <a:ext cx="11628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</a:t>
            </a:r>
            <a:r>
              <a:rPr lang="es-ES" sz="2400" i="1" dirty="0" smtClean="0"/>
              <a:t>INCLINACIÓN DE LOS RAYOS SOLARES VARÍA A LO LARGO </a:t>
            </a:r>
            <a:r>
              <a:rPr lang="es-ES" sz="2400" i="1" dirty="0"/>
              <a:t>DEL </a:t>
            </a:r>
            <a:r>
              <a:rPr lang="es-ES" sz="2400" i="1" dirty="0" smtClean="0"/>
              <a:t>DÍA SEGÚN </a:t>
            </a:r>
            <a:r>
              <a:rPr lang="es-ES" sz="2400" i="1" dirty="0"/>
              <a:t>LA </a:t>
            </a:r>
            <a:r>
              <a:rPr lang="es-ES" sz="2400" i="1" dirty="0" smtClean="0"/>
              <a:t>POSICIÓN </a:t>
            </a:r>
            <a:r>
              <a:rPr lang="es-ES" sz="2400" i="1" dirty="0"/>
              <a:t>DEL SOL.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6019818" y="4079633"/>
            <a:ext cx="18662" cy="1343609"/>
          </a:xfrm>
          <a:prstGeom prst="line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>
            <a:off x="6008909" y="5452830"/>
            <a:ext cx="2239347" cy="22409"/>
          </a:xfrm>
          <a:prstGeom prst="line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5479537" y="2422227"/>
            <a:ext cx="1080561" cy="118186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7850618" y="3231908"/>
            <a:ext cx="1080561" cy="1181862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3108668" y="2957744"/>
            <a:ext cx="91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/>
              <a:t>ESTE</a:t>
            </a:r>
            <a:r>
              <a:rPr lang="es-ES" sz="2400" i="1" dirty="0" smtClean="0">
                <a:solidFill>
                  <a:schemeClr val="bg1"/>
                </a:solidFill>
              </a:rPr>
              <a:t>)</a:t>
            </a:r>
            <a:endParaRPr lang="es-ES" sz="2400" i="1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015408" y="2858798"/>
            <a:ext cx="1203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/>
              <a:t>OESTE</a:t>
            </a:r>
            <a:r>
              <a:rPr lang="es-ES" sz="2400" i="1" dirty="0" smtClean="0">
                <a:solidFill>
                  <a:schemeClr val="bg1"/>
                </a:solidFill>
              </a:rPr>
              <a:t>E</a:t>
            </a:r>
            <a:endParaRPr lang="es-ES" sz="2400" i="1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651261" y="4813399"/>
            <a:ext cx="3393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/>
              <a:t>LA SOMBRA SE INCLINA </a:t>
            </a:r>
            <a:endParaRPr lang="es-ES" sz="2400" b="1" i="1" dirty="0"/>
          </a:p>
          <a:p>
            <a:pPr algn="ctr"/>
            <a:r>
              <a:rPr lang="es-ES" sz="2400" b="1" i="1" dirty="0" smtClean="0"/>
              <a:t>HACIA EL OESTE</a:t>
            </a:r>
            <a:r>
              <a:rPr lang="es-ES" sz="2400" i="1" dirty="0" smtClean="0">
                <a:solidFill>
                  <a:schemeClr val="bg1"/>
                </a:solidFill>
              </a:rPr>
              <a:t>)</a:t>
            </a:r>
            <a:endParaRPr lang="es-ES" sz="2400" i="1" dirty="0">
              <a:solidFill>
                <a:schemeClr val="bg1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6038479" y="5438198"/>
            <a:ext cx="0" cy="755082"/>
          </a:xfrm>
          <a:prstGeom prst="line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3566553" y="6265474"/>
            <a:ext cx="5438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/>
              <a:t>LA SOMBRA SE INCLINA HACIA </a:t>
            </a:r>
            <a:r>
              <a:rPr lang="es-ES" sz="2400" b="1" i="1" dirty="0"/>
              <a:t>E</a:t>
            </a:r>
            <a:r>
              <a:rPr lang="es-ES" sz="2400" b="1" i="1" dirty="0" smtClean="0"/>
              <a:t>L NORTE</a:t>
            </a:r>
            <a:r>
              <a:rPr lang="es-ES" sz="2400" i="1" dirty="0" smtClean="0">
                <a:solidFill>
                  <a:schemeClr val="bg1"/>
                </a:solidFill>
              </a:rPr>
              <a:t>)</a:t>
            </a:r>
            <a:endParaRPr lang="es-ES" sz="2400" i="1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14837" y="4868186"/>
            <a:ext cx="3312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/>
              <a:t>LA SOMBRA </a:t>
            </a:r>
            <a:r>
              <a:rPr lang="es-ES" sz="2400" b="1" i="1" dirty="0"/>
              <a:t>SE INCLINA </a:t>
            </a:r>
          </a:p>
          <a:p>
            <a:pPr algn="ctr"/>
            <a:r>
              <a:rPr lang="es-ES" sz="2400" b="1" i="1" dirty="0" smtClean="0"/>
              <a:t>HACIA EL ESTE</a:t>
            </a:r>
            <a:r>
              <a:rPr lang="es-ES" sz="2400" i="1" dirty="0" smtClean="0">
                <a:solidFill>
                  <a:schemeClr val="bg1"/>
                </a:solidFill>
              </a:rPr>
              <a:t>)</a:t>
            </a:r>
            <a:endParaRPr lang="es-ES" sz="2400" i="1" dirty="0">
              <a:solidFill>
                <a:schemeClr val="bg1"/>
              </a:solidFill>
            </a:endParaRPr>
          </a:p>
        </p:txBody>
      </p:sp>
      <p:cxnSp>
        <p:nvCxnSpPr>
          <p:cNvPr id="21" name="Conector recto 20"/>
          <p:cNvCxnSpPr/>
          <p:nvPr/>
        </p:nvCxnSpPr>
        <p:spPr>
          <a:xfrm flipH="1">
            <a:off x="3790485" y="5473027"/>
            <a:ext cx="2239347" cy="22409"/>
          </a:xfrm>
          <a:prstGeom prst="line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5567596" y="2053184"/>
            <a:ext cx="91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/>
              <a:t>SUR</a:t>
            </a:r>
            <a:endParaRPr lang="es-ES" sz="2400" i="1" dirty="0">
              <a:solidFill>
                <a:schemeClr val="bg1"/>
              </a:solidFill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6074028" y="4091879"/>
            <a:ext cx="1941381" cy="129771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V="1">
            <a:off x="4092636" y="4067246"/>
            <a:ext cx="1927181" cy="134392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3" idx="3"/>
          </p:cNvCxnSpPr>
          <p:nvPr/>
        </p:nvCxnSpPr>
        <p:spPr>
          <a:xfrm>
            <a:off x="4106834" y="3867463"/>
            <a:ext cx="1902075" cy="79784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>
            <a:stCxn id="10" idx="1"/>
          </p:cNvCxnSpPr>
          <p:nvPr/>
        </p:nvCxnSpPr>
        <p:spPr>
          <a:xfrm flipH="1">
            <a:off x="5982490" y="3822839"/>
            <a:ext cx="1868128" cy="83314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6029832" y="3473562"/>
            <a:ext cx="8647" cy="69681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n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55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1" grpId="1"/>
      <p:bldP spid="12" grpId="0"/>
      <p:bldP spid="13" grpId="0"/>
      <p:bldP spid="13" grpId="1"/>
      <p:bldP spid="17" grpId="0"/>
      <p:bldP spid="17" grpId="1"/>
      <p:bldP spid="18" grpId="0"/>
      <p:bldP spid="22" grpId="0"/>
      <p:bldP spid="2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215640" y="2628265"/>
            <a:ext cx="6454140" cy="8539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8000" dirty="0" smtClean="0">
                <a:solidFill>
                  <a:srgbClr val="002060"/>
                </a:solidFill>
              </a:rPr>
              <a:t>CUESTIONARIO</a:t>
            </a:r>
            <a:endParaRPr lang="ca-ES" sz="8000" dirty="0">
              <a:solidFill>
                <a:srgbClr val="00206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6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030522"/>
            <a:ext cx="1781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es-ES" sz="2800" i="1" dirty="0"/>
              <a:t>EL SOL</a:t>
            </a:r>
            <a:r>
              <a:rPr lang="es-ES" sz="2800" b="1" i="1" dirty="0"/>
              <a:t>.</a:t>
            </a:r>
            <a:endParaRPr lang="ca-ES" sz="2800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18654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i="1" dirty="0" smtClean="0"/>
              <a:t>MARTE</a:t>
            </a:r>
            <a:r>
              <a:rPr lang="es-ES" sz="2800" b="1" i="1" dirty="0" smtClean="0"/>
              <a:t>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156986" y="2569479"/>
            <a:ext cx="2059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LA </a:t>
            </a:r>
            <a:r>
              <a:rPr lang="ca-ES" sz="2800" i="1" dirty="0" smtClean="0"/>
              <a:t>LUNA</a:t>
            </a:r>
            <a:r>
              <a:rPr lang="ca-ES" sz="2800" b="1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27075" y="5200229"/>
            <a:ext cx="4610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i="1" dirty="0"/>
              <a:t>EL SOL</a:t>
            </a:r>
            <a:endParaRPr lang="es-ES" sz="4800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 smtClean="0"/>
              <a:t>¿CUÁL ES LA ESTRELLA MÁS CERCANA </a:t>
            </a:r>
            <a:r>
              <a:rPr lang="es-ES" i="1" dirty="0"/>
              <a:t>A LA </a:t>
            </a:r>
            <a:r>
              <a:rPr lang="es-ES" i="1" dirty="0" smtClean="0"/>
              <a:t>TIERRA</a:t>
            </a:r>
            <a:r>
              <a:rPr lang="ca-ES" dirty="0"/>
              <a:t>?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7029209" y="2355257"/>
            <a:ext cx="2601222" cy="284508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023441"/>
            <a:ext cx="5329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/>
              <a:t>LA VIDA </a:t>
            </a:r>
            <a:r>
              <a:rPr lang="es-ES" sz="2800" i="1" dirty="0" smtClean="0"/>
              <a:t>EN NUESTRO </a:t>
            </a:r>
            <a:r>
              <a:rPr lang="es-ES" sz="2800" i="1" dirty="0"/>
              <a:t>PLANETA</a:t>
            </a:r>
            <a:r>
              <a:rPr lang="es-ES" sz="2800" b="1" i="1" dirty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43924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LA VIDA DE </a:t>
            </a:r>
            <a:r>
              <a:rPr lang="ca-ES" sz="2800" i="1" dirty="0" smtClean="0"/>
              <a:t>LAS PLANTAS</a:t>
            </a:r>
            <a:r>
              <a:rPr lang="ca-ES" b="1" i="1" dirty="0"/>
              <a:t>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156986" y="2569479"/>
            <a:ext cx="2468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ca-ES" sz="2800" i="1" dirty="0" smtClean="0"/>
              <a:t>EL VERANO</a:t>
            </a:r>
            <a:r>
              <a:rPr lang="ca-ES" sz="2800" b="1" i="1" dirty="0" smtClean="0"/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844398" y="4213991"/>
            <a:ext cx="500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s-ES" sz="2800" i="1" dirty="0"/>
              <a:t>LA VIDA </a:t>
            </a:r>
            <a:r>
              <a:rPr lang="es-ES" sz="2800" i="1" dirty="0" smtClean="0"/>
              <a:t>EN NUESTRO PLANETA</a:t>
            </a:r>
            <a:endParaRPr lang="es-ES" sz="8800" i="1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/>
              <a:t>LA </a:t>
            </a:r>
            <a:r>
              <a:rPr lang="es-ES" i="1" dirty="0" smtClean="0"/>
              <a:t>LUZ </a:t>
            </a:r>
            <a:r>
              <a:rPr lang="es-ES" i="1" dirty="0"/>
              <a:t>Y</a:t>
            </a:r>
            <a:r>
              <a:rPr lang="es-ES" i="1" dirty="0" smtClean="0"/>
              <a:t> EL CALOR HACEN POSIBLE</a:t>
            </a:r>
            <a:r>
              <a:rPr lang="es-ES" i="1" dirty="0"/>
              <a:t>…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7831216" y="1897631"/>
            <a:ext cx="2641463" cy="231636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285759"/>
            <a:ext cx="2639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b="1" i="1" dirty="0"/>
              <a:t>. </a:t>
            </a:r>
            <a:r>
              <a:rPr lang="es-ES" sz="2800" i="1" dirty="0" smtClean="0"/>
              <a:t>VERDADERO</a:t>
            </a:r>
            <a:r>
              <a:rPr lang="es-ES" sz="2800" b="1" i="1" dirty="0" smtClean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833645"/>
            <a:ext cx="1715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ca-ES" sz="2800" i="1" dirty="0" smtClean="0"/>
              <a:t>FALSO</a:t>
            </a:r>
            <a:r>
              <a:rPr lang="ca-ES" sz="2800" b="1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645033" y="3126958"/>
            <a:ext cx="3322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i="1" dirty="0" smtClean="0"/>
              <a:t>VERDADERO</a:t>
            </a:r>
            <a:endParaRPr lang="es-ES" sz="4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/>
              <a:t>LA </a:t>
            </a:r>
            <a:r>
              <a:rPr lang="es-ES" i="1" dirty="0" smtClean="0"/>
              <a:t>TIERRA </a:t>
            </a:r>
            <a:r>
              <a:rPr lang="es-ES" i="1" dirty="0"/>
              <a:t>E</a:t>
            </a:r>
            <a:r>
              <a:rPr lang="es-ES" i="1" dirty="0" smtClean="0"/>
              <a:t>S </a:t>
            </a:r>
            <a:r>
              <a:rPr lang="es-ES" i="1" dirty="0"/>
              <a:t>UN PLANETA DEL SISTEMA SOLAR.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Elipse 2"/>
          <p:cNvSpPr/>
          <p:nvPr/>
        </p:nvSpPr>
        <p:spPr>
          <a:xfrm>
            <a:off x="6445045" y="2610465"/>
            <a:ext cx="3746090" cy="19369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2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9" grpId="0"/>
      <p:bldP spid="9" grpId="1"/>
      <p:bldP spid="9" grpId="2"/>
      <p:bldP spid="9" grpId="3"/>
      <p:bldP spid="5" grpId="0"/>
      <p:bldP spid="17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791807"/>
            <a:ext cx="4083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NO </a:t>
            </a:r>
            <a:r>
              <a:rPr lang="ca-ES" sz="2800" i="1" dirty="0" smtClean="0"/>
              <a:t>TIENE LUZ PROPIA</a:t>
            </a:r>
            <a:r>
              <a:rPr lang="es-ES" sz="2800" b="1" i="1" dirty="0" smtClean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38711" y="5116756"/>
            <a:ext cx="3468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ca-ES" sz="2800" i="1" dirty="0" smtClean="0"/>
              <a:t>DA LUZ </a:t>
            </a:r>
            <a:r>
              <a:rPr lang="ca-ES" sz="2800" i="1" dirty="0"/>
              <a:t>A LA </a:t>
            </a:r>
            <a:r>
              <a:rPr lang="ca-ES" sz="2800" i="1" dirty="0" smtClean="0"/>
              <a:t>LUNA</a:t>
            </a:r>
            <a:r>
              <a:rPr lang="ca-ES" sz="2800" i="1" dirty="0"/>
              <a:t>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34510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ca-ES" sz="2800" i="1" dirty="0" smtClean="0"/>
              <a:t>TIENE LUZ </a:t>
            </a:r>
            <a:r>
              <a:rPr lang="ca-ES" sz="2800" i="1" dirty="0"/>
              <a:t>PROPIA.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446225" y="4447715"/>
            <a:ext cx="3433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i="1" dirty="0"/>
              <a:t>NO </a:t>
            </a:r>
            <a:r>
              <a:rPr lang="ca-ES" sz="2800" i="1" dirty="0" smtClean="0"/>
              <a:t>TIENE LUZ </a:t>
            </a:r>
            <a:r>
              <a:rPr lang="ca-ES" sz="2800" i="1" dirty="0"/>
              <a:t>PROPIA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dirty="0"/>
              <a:t>LA </a:t>
            </a:r>
            <a:r>
              <a:rPr lang="es-ES" dirty="0" smtClean="0"/>
              <a:t>TIERRA</a:t>
            </a:r>
            <a:r>
              <a:rPr lang="es-ES" i="1" dirty="0"/>
              <a:t>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75" b="47479" l="65286" r="961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429" r="-5511" b="47245"/>
          <a:stretch/>
        </p:blipFill>
        <p:spPr>
          <a:xfrm>
            <a:off x="8279026" y="1909377"/>
            <a:ext cx="2058954" cy="246407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77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5634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es-ES" sz="2800" i="1" dirty="0"/>
              <a:t>LA </a:t>
            </a:r>
            <a:r>
              <a:rPr lang="es-ES" sz="2800" i="1" dirty="0" smtClean="0"/>
              <a:t>TIERRA </a:t>
            </a:r>
            <a:r>
              <a:rPr lang="es-ES" sz="2800" i="1" dirty="0"/>
              <a:t>GIRA SOBRE </a:t>
            </a:r>
            <a:r>
              <a:rPr lang="es-ES" sz="2800" i="1" dirty="0" smtClean="0"/>
              <a:t>SÍ MISMA</a:t>
            </a:r>
            <a:r>
              <a:rPr lang="es-ES" sz="2800" b="1" i="1" dirty="0" smtClean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690771"/>
            <a:ext cx="5133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i="1" dirty="0"/>
              <a:t>EL SOL GIRA SOBRE </a:t>
            </a:r>
            <a:r>
              <a:rPr lang="es-ES" sz="2800" i="1" dirty="0" smtClean="0"/>
              <a:t>SÍ MISMO</a:t>
            </a:r>
            <a:r>
              <a:rPr lang="ca-ES" sz="2800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5266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i="1" dirty="0"/>
              <a:t>LA </a:t>
            </a:r>
            <a:r>
              <a:rPr lang="es-ES" sz="2800" i="1" dirty="0" smtClean="0"/>
              <a:t>TIERRA </a:t>
            </a:r>
            <a:r>
              <a:rPr lang="es-ES" sz="2800" i="1" dirty="0"/>
              <a:t>GIRA SOBRE EL SOL</a:t>
            </a:r>
            <a:r>
              <a:rPr lang="ca-ES" sz="2800" i="1" dirty="0"/>
              <a:t> </a:t>
            </a:r>
            <a:r>
              <a:rPr lang="ca-ES" sz="2800" b="1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30994"/>
            <a:ext cx="5264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i="1" dirty="0"/>
              <a:t> </a:t>
            </a:r>
            <a:r>
              <a:rPr lang="es-ES" sz="2800" i="1" dirty="0"/>
              <a:t>LA TERRA GIRA SOBRE </a:t>
            </a:r>
            <a:r>
              <a:rPr lang="es-ES" sz="2800" i="1" dirty="0" smtClean="0"/>
              <a:t>SÍ MISMA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indent="-206375">
              <a:buFont typeface="Arial" panose="020B0604020202020204" pitchFamily="34" charset="0"/>
              <a:buChar char="•"/>
            </a:pPr>
            <a:r>
              <a:rPr lang="es-ES" i="1" dirty="0" smtClean="0"/>
              <a:t>MOVIMIENTO </a:t>
            </a:r>
            <a:r>
              <a:rPr lang="es-ES" i="1" dirty="0"/>
              <a:t>DE </a:t>
            </a:r>
            <a:r>
              <a:rPr lang="es-ES" i="1" u="sng" dirty="0" smtClean="0"/>
              <a:t>ROTACIÓN</a:t>
            </a:r>
            <a:r>
              <a:rPr lang="es-ES" b="1" i="1" dirty="0" smtClean="0"/>
              <a:t>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7831216" y="1897631"/>
            <a:ext cx="2641463" cy="231636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5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023441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</a:t>
            </a:r>
            <a:r>
              <a:rPr lang="ca-ES" sz="2800" i="1" dirty="0"/>
              <a:t> </a:t>
            </a:r>
            <a:r>
              <a:rPr lang="es-ES" sz="2800" i="1" dirty="0"/>
              <a:t>EL </a:t>
            </a:r>
            <a:r>
              <a:rPr lang="es-ES" sz="2800" i="1" dirty="0" smtClean="0"/>
              <a:t>DÍA Y LA NOCHE</a:t>
            </a:r>
            <a:r>
              <a:rPr lang="es-ES" sz="2800" b="1" i="1" dirty="0" smtClean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3464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LA </a:t>
            </a:r>
            <a:r>
              <a:rPr lang="ca-ES" sz="2800" i="1" dirty="0" smtClean="0"/>
              <a:t>LUZ </a:t>
            </a:r>
            <a:r>
              <a:rPr lang="ca-ES" sz="2800" i="1" dirty="0"/>
              <a:t>Y</a:t>
            </a:r>
            <a:r>
              <a:rPr lang="ca-ES" sz="2800" i="1" dirty="0" smtClean="0"/>
              <a:t> </a:t>
            </a:r>
            <a:r>
              <a:rPr lang="ca-ES" sz="2800" i="1" dirty="0"/>
              <a:t>EL CALOR</a:t>
            </a:r>
            <a:r>
              <a:rPr lang="ca-ES" b="1" i="1" dirty="0"/>
              <a:t>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156986" y="2569479"/>
            <a:ext cx="5830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ca-ES" sz="2800" i="1" dirty="0" smtClean="0"/>
              <a:t>LAS CUATRO ESTACIONES </a:t>
            </a:r>
            <a:r>
              <a:rPr lang="ca-ES" sz="2800" i="1" dirty="0"/>
              <a:t>DEL </a:t>
            </a:r>
            <a:r>
              <a:rPr lang="ca-ES" sz="2800" i="1" dirty="0" smtClean="0"/>
              <a:t>AÑO</a:t>
            </a:r>
            <a:r>
              <a:rPr lang="ca-ES" sz="2800" b="1" i="1" dirty="0" smtClean="0"/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655441" y="4761831"/>
            <a:ext cx="3115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i="1" dirty="0"/>
              <a:t>EL </a:t>
            </a:r>
            <a:r>
              <a:rPr lang="es-ES" sz="2800" i="1" dirty="0" smtClean="0"/>
              <a:t>DÍA Y LA NOCHE</a:t>
            </a:r>
            <a:endParaRPr lang="es-ES" sz="2800" i="1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/>
              <a:t>EL </a:t>
            </a:r>
            <a:r>
              <a:rPr lang="es-ES" i="1" dirty="0" smtClean="0"/>
              <a:t>MOVIMIENTO </a:t>
            </a:r>
            <a:r>
              <a:rPr lang="es-ES" i="1" dirty="0"/>
              <a:t>DE </a:t>
            </a:r>
            <a:r>
              <a:rPr lang="es-ES" i="1" u="sng" dirty="0" smtClean="0"/>
              <a:t>ROTACIÓN</a:t>
            </a:r>
            <a:r>
              <a:rPr lang="es-ES" i="1" dirty="0" smtClean="0"/>
              <a:t> HACE POSIBLE</a:t>
            </a:r>
            <a:r>
              <a:rPr lang="es-ES" i="1" dirty="0"/>
              <a:t>…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981" y="2502399"/>
            <a:ext cx="2099385" cy="209938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6" y="5023441"/>
            <a:ext cx="6297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 smtClean="0"/>
              <a:t>SE VA ILUMINANDO POR </a:t>
            </a:r>
            <a:r>
              <a:rPr lang="es-ES" sz="2800" i="1" dirty="0"/>
              <a:t>LA </a:t>
            </a:r>
            <a:r>
              <a:rPr lang="es-ES" sz="2800" i="1" dirty="0" smtClean="0"/>
              <a:t>DERECHA</a:t>
            </a:r>
            <a:r>
              <a:rPr lang="es-ES" sz="2800" b="1" i="1" dirty="0" smtClean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806375"/>
            <a:ext cx="6260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sz="2800" i="1" dirty="0"/>
              <a:t> </a:t>
            </a:r>
            <a:r>
              <a:rPr lang="es-ES" sz="2800" i="1" dirty="0" smtClean="0"/>
              <a:t>VA OSCURECIENDO POR LA DERECHA</a:t>
            </a:r>
            <a:r>
              <a:rPr lang="ca-ES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3846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</a:t>
            </a:r>
            <a:r>
              <a:rPr lang="es-ES" sz="2800" i="1" dirty="0" smtClean="0"/>
              <a:t> </a:t>
            </a:r>
            <a:r>
              <a:rPr lang="es-ES" sz="2800" i="1" u="sng" dirty="0"/>
              <a:t>NO</a:t>
            </a:r>
            <a:r>
              <a:rPr lang="es-ES" sz="2800" i="1" dirty="0"/>
              <a:t> </a:t>
            </a:r>
            <a:r>
              <a:rPr lang="es-ES" sz="2800" i="1" dirty="0" smtClean="0"/>
              <a:t>ESTÁ ILUMINADA</a:t>
            </a:r>
            <a:r>
              <a:rPr lang="ca-ES" sz="2800" b="1" i="1" dirty="0"/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750125" y="4044627"/>
            <a:ext cx="3519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i="1" dirty="0" smtClean="0"/>
              <a:t>SE </a:t>
            </a:r>
            <a:r>
              <a:rPr lang="es-ES" sz="2800" i="1" dirty="0"/>
              <a:t>VA </a:t>
            </a:r>
            <a:r>
              <a:rPr lang="es-ES" sz="2800" i="1" dirty="0" smtClean="0"/>
              <a:t>ILUMINANDO POR </a:t>
            </a:r>
            <a:r>
              <a:rPr lang="es-ES" sz="2800" i="1" dirty="0"/>
              <a:t>LA </a:t>
            </a:r>
            <a:r>
              <a:rPr lang="es-ES" sz="2800" i="1" dirty="0" smtClean="0"/>
              <a:t>DERECHA</a:t>
            </a:r>
            <a:endParaRPr lang="es-ES" sz="2800" i="1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 smtClean="0"/>
              <a:t>EN EL CUARTO CRECIENTE, LA LUNA...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8527397" y="1953664"/>
            <a:ext cx="1900237" cy="1914524"/>
            <a:chOff x="9954293" y="2665801"/>
            <a:chExt cx="985849" cy="934864"/>
          </a:xfrm>
        </p:grpSpPr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7621" y="2665802"/>
              <a:ext cx="952521" cy="934863"/>
            </a:xfrm>
            <a:prstGeom prst="rect">
              <a:avLst/>
            </a:prstGeom>
          </p:spPr>
        </p:pic>
        <p:pic>
          <p:nvPicPr>
            <p:cNvPr id="13" name="Imagen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843"/>
            <a:stretch/>
          </p:blipFill>
          <p:spPr>
            <a:xfrm>
              <a:off x="9954293" y="2665801"/>
              <a:ext cx="469469" cy="934863"/>
            </a:xfrm>
            <a:prstGeom prst="rect">
              <a:avLst/>
            </a:prstGeom>
          </p:spPr>
        </p:pic>
      </p:grpSp>
      <p:sp>
        <p:nvSpPr>
          <p:cNvPr id="3" name="Flecha abajo 2"/>
          <p:cNvSpPr/>
          <p:nvPr/>
        </p:nvSpPr>
        <p:spPr>
          <a:xfrm rot="2864642">
            <a:off x="9957047" y="2012624"/>
            <a:ext cx="317536" cy="515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28378" y="2594628"/>
            <a:ext cx="5174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/>
              <a:t>LA </a:t>
            </a:r>
            <a:r>
              <a:rPr lang="es-ES" sz="2800" i="1" dirty="0" smtClean="0"/>
              <a:t>LUNA </a:t>
            </a:r>
            <a:r>
              <a:rPr lang="es-ES" sz="2800" i="1" u="sng" dirty="0"/>
              <a:t>NO</a:t>
            </a:r>
            <a:r>
              <a:rPr lang="es-ES" sz="2800" i="1" dirty="0"/>
              <a:t> </a:t>
            </a:r>
            <a:r>
              <a:rPr lang="es-ES" sz="2800" i="1" dirty="0" smtClean="0"/>
              <a:t>ESTÁ ILUMINADA</a:t>
            </a:r>
            <a:r>
              <a:rPr lang="es-ES" sz="2800" b="1" i="1" dirty="0"/>
              <a:t>.</a:t>
            </a:r>
            <a:endParaRPr lang="ca-ES" sz="2800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28378" y="3777799"/>
            <a:ext cx="62140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</a:t>
            </a:r>
            <a:r>
              <a:rPr lang="es-ES" sz="2800" i="1" dirty="0" smtClean="0"/>
              <a:t> VA OSCURECIENDO POR </a:t>
            </a:r>
            <a:r>
              <a:rPr lang="es-ES" sz="2800" i="1" dirty="0"/>
              <a:t>LA </a:t>
            </a:r>
            <a:r>
              <a:rPr lang="es-ES" sz="2800" i="1" dirty="0" smtClean="0"/>
              <a:t>DERECHA</a:t>
            </a:r>
            <a:r>
              <a:rPr lang="es-ES" sz="2800" b="1" i="1" dirty="0" smtClean="0"/>
              <a:t>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928378" y="4960970"/>
            <a:ext cx="62923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i="1" dirty="0" smtClean="0"/>
              <a:t>SE </a:t>
            </a:r>
            <a:r>
              <a:rPr lang="es-ES" sz="2800" i="1" dirty="0"/>
              <a:t>VA </a:t>
            </a:r>
            <a:r>
              <a:rPr lang="es-ES" sz="2800" i="1" dirty="0" smtClean="0"/>
              <a:t>ILUMINANDO POR </a:t>
            </a:r>
            <a:r>
              <a:rPr lang="es-ES" sz="2800" i="1" dirty="0"/>
              <a:t>LA </a:t>
            </a:r>
            <a:r>
              <a:rPr lang="es-ES" sz="2800" i="1" dirty="0" smtClean="0"/>
              <a:t>DERECHA</a:t>
            </a:r>
            <a:r>
              <a:rPr lang="ca-ES" sz="2800" b="1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614981" y="4369384"/>
            <a:ext cx="5471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i="1" dirty="0"/>
              <a:t>LA </a:t>
            </a:r>
            <a:r>
              <a:rPr lang="es-ES" sz="2800" i="1" dirty="0" smtClean="0"/>
              <a:t>LUNA </a:t>
            </a:r>
            <a:r>
              <a:rPr lang="es-ES" sz="2800" i="1" u="sng" dirty="0"/>
              <a:t>NO</a:t>
            </a:r>
            <a:r>
              <a:rPr lang="es-ES" sz="2800" i="1" dirty="0"/>
              <a:t> </a:t>
            </a:r>
            <a:r>
              <a:rPr lang="es-ES" sz="2800" i="1" dirty="0" smtClean="0"/>
              <a:t>ESTÁ ILUMINADA</a:t>
            </a:r>
            <a:endParaRPr lang="es-ES" sz="2800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7713" indent="-571500">
              <a:buFont typeface="Arial" panose="020B0604020202020204" pitchFamily="34" charset="0"/>
              <a:buChar char="•"/>
            </a:pPr>
            <a:r>
              <a:rPr lang="es-ES" i="1" dirty="0" smtClean="0"/>
              <a:t>LUNA NUEVA</a:t>
            </a:r>
            <a:r>
              <a:rPr lang="es-ES" i="1" dirty="0"/>
              <a:t>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437" y="2077579"/>
            <a:ext cx="1899472" cy="189947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1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2900" y="476250"/>
            <a:ext cx="3714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/>
              <a:t>EL SOL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4952999" y="2933700"/>
            <a:ext cx="2152651" cy="2354460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2666999" y="2482513"/>
            <a:ext cx="6724650" cy="3556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304800" y="1533778"/>
            <a:ext cx="1154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EL SOL </a:t>
            </a:r>
            <a:r>
              <a:rPr lang="es-ES" sz="2400" i="1" dirty="0" smtClean="0"/>
              <a:t>ES </a:t>
            </a:r>
            <a:r>
              <a:rPr lang="es-ES" sz="2400" i="1" u="sng" dirty="0" smtClean="0"/>
              <a:t>LA ESTRELLA MÁS CERCANA </a:t>
            </a:r>
            <a:r>
              <a:rPr lang="es-ES" sz="2400" i="1" u="sng" dirty="0"/>
              <a:t>A LA </a:t>
            </a:r>
            <a:r>
              <a:rPr lang="es-ES" sz="2400" i="1" u="sng" dirty="0" smtClean="0"/>
              <a:t>TIERRA</a:t>
            </a:r>
            <a:r>
              <a:rPr lang="es-ES" sz="2400" i="1" dirty="0"/>
              <a:t>.</a:t>
            </a:r>
            <a:r>
              <a:rPr lang="es-ES" sz="2400" b="1" i="1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3313078" y="4086808"/>
            <a:ext cx="1464195" cy="24122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2093526" y="3576203"/>
            <a:ext cx="1219552" cy="106945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6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81481E-6 C 0.06563 -0.15879 0.16446 -0.25902 0.27422 -0.25902 C 0.38399 -0.25902 0.48282 -0.15879 0.54857 -4.81481E-6 C 0.48282 0.1588 0.38399 0.2595 0.27422 0.2595 C 0.16446 0.2595 0.06563 0.1588 -4.79167E-6 -4.81481E-6 Z " pathEditMode="relative" rAng="0" ptsTypes="AAAAA">
                                      <p:cBhvr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2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70290" y="3791807"/>
            <a:ext cx="5533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sz="2800" i="1" dirty="0"/>
              <a:t> </a:t>
            </a:r>
            <a:r>
              <a:rPr lang="es-ES" sz="2800" i="1" dirty="0" smtClean="0"/>
              <a:t>TODA LA LUNA ESTÁ ILUMINADA</a:t>
            </a:r>
            <a:r>
              <a:rPr lang="es-ES" sz="2800" b="1" i="1" dirty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52015" y="5116756"/>
            <a:ext cx="6306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es-ES" sz="2800" i="1" dirty="0" smtClean="0"/>
              <a:t>SE VA ILUMINANDO POR </a:t>
            </a:r>
            <a:r>
              <a:rPr lang="es-ES" sz="2800" i="1" dirty="0"/>
              <a:t>LA </a:t>
            </a:r>
            <a:r>
              <a:rPr lang="es-ES" sz="2800" i="1" dirty="0" smtClean="0"/>
              <a:t>DERECHA</a:t>
            </a:r>
            <a:r>
              <a:rPr lang="es-ES" i="1" dirty="0"/>
              <a:t>.</a:t>
            </a:r>
            <a:r>
              <a:rPr lang="ca-ES" i="1" dirty="0"/>
              <a:t>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70290" y="2532157"/>
            <a:ext cx="5251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/>
              <a:t>LA </a:t>
            </a:r>
            <a:r>
              <a:rPr lang="es-ES" sz="2800" i="1" dirty="0" smtClean="0"/>
              <a:t>LUNA </a:t>
            </a:r>
            <a:r>
              <a:rPr lang="es-ES" sz="2800" i="1" u="sng" dirty="0"/>
              <a:t>NO</a:t>
            </a:r>
            <a:r>
              <a:rPr lang="es-ES" sz="2800" i="1" dirty="0"/>
              <a:t> </a:t>
            </a:r>
            <a:r>
              <a:rPr lang="es-ES" sz="2800" i="1" dirty="0" smtClean="0"/>
              <a:t>ESTÁ ILUMINADA</a:t>
            </a:r>
            <a:r>
              <a:rPr lang="ca-ES" sz="2800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760117" y="4424259"/>
            <a:ext cx="3905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i="1" dirty="0" smtClean="0"/>
              <a:t>TODA </a:t>
            </a:r>
            <a:r>
              <a:rPr lang="es-ES" sz="2800" i="1" dirty="0"/>
              <a:t>LA </a:t>
            </a:r>
            <a:r>
              <a:rPr lang="es-ES" sz="2800" i="1" dirty="0" smtClean="0"/>
              <a:t>LUNA ESTÁ ILUMINADA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423966" y="1583942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7713" indent="-571500">
              <a:buFont typeface="Arial" panose="020B0604020202020204" pitchFamily="34" charset="0"/>
              <a:buChar char="•"/>
            </a:pPr>
            <a:r>
              <a:rPr lang="es-ES" i="1" dirty="0" smtClean="0"/>
              <a:t>LUNA </a:t>
            </a:r>
            <a:r>
              <a:rPr lang="es-ES" i="1" dirty="0"/>
              <a:t>L</a:t>
            </a:r>
            <a:r>
              <a:rPr lang="es-ES" i="1" dirty="0" smtClean="0"/>
              <a:t>LENA</a:t>
            </a:r>
            <a:r>
              <a:rPr lang="es-ES" i="1" dirty="0"/>
              <a:t>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486" y="2066475"/>
            <a:ext cx="2003118" cy="20031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5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6" y="5023441"/>
            <a:ext cx="6331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 smtClean="0"/>
              <a:t>VA OSCURECIENDO POR </a:t>
            </a:r>
            <a:r>
              <a:rPr lang="es-ES" sz="2800" i="1" dirty="0"/>
              <a:t>LA </a:t>
            </a:r>
            <a:r>
              <a:rPr lang="es-ES" sz="2800" i="1" dirty="0" smtClean="0"/>
              <a:t>DERECHA.</a:t>
            </a: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806375"/>
            <a:ext cx="6592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sz="2800" i="1" dirty="0"/>
              <a:t> </a:t>
            </a:r>
            <a:r>
              <a:rPr lang="es-ES" sz="2800" i="1" dirty="0" smtClean="0"/>
              <a:t>VA OSCURECCIENDO POR LA IZQUIERDA</a:t>
            </a:r>
            <a:r>
              <a:rPr lang="ca-ES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5174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/>
              <a:t>LA </a:t>
            </a:r>
            <a:r>
              <a:rPr lang="es-ES" sz="2800" i="1" dirty="0" smtClean="0"/>
              <a:t>LUNA </a:t>
            </a:r>
            <a:r>
              <a:rPr lang="es-ES" sz="2800" i="1" u="sng" dirty="0"/>
              <a:t>NO</a:t>
            </a:r>
            <a:r>
              <a:rPr lang="es-ES" sz="2800" i="1" dirty="0"/>
              <a:t> </a:t>
            </a:r>
            <a:r>
              <a:rPr lang="es-ES" sz="2800" i="1" dirty="0" smtClean="0"/>
              <a:t>ESTÁ ILUMINADA</a:t>
            </a:r>
            <a:r>
              <a:rPr lang="ca-ES" sz="2800" b="1" i="1" dirty="0"/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399293" y="4414908"/>
            <a:ext cx="5987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s-ES" sz="2800" i="1" dirty="0"/>
              <a:t>VA OSCURECIENDO POR LA DERECHA.</a:t>
            </a:r>
            <a:endParaRPr lang="es-ES" sz="2800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 smtClean="0"/>
              <a:t>CUARTO MENGUANTE...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8309904" y="2267544"/>
            <a:ext cx="2036241" cy="2062051"/>
            <a:chOff x="8309904" y="2267544"/>
            <a:chExt cx="2036241" cy="2062051"/>
          </a:xfrm>
        </p:grpSpPr>
        <p:grpSp>
          <p:nvGrpSpPr>
            <p:cNvPr id="15" name="Grupo 14"/>
            <p:cNvGrpSpPr/>
            <p:nvPr/>
          </p:nvGrpSpPr>
          <p:grpSpPr>
            <a:xfrm>
              <a:off x="8309904" y="2267544"/>
              <a:ext cx="2036241" cy="2062051"/>
              <a:chOff x="9954293" y="4897128"/>
              <a:chExt cx="945729" cy="936000"/>
            </a:xfrm>
          </p:grpSpPr>
          <p:pic>
            <p:nvPicPr>
              <p:cNvPr id="16" name="Imagen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54293" y="4897128"/>
                <a:ext cx="945729" cy="936000"/>
              </a:xfrm>
              <a:prstGeom prst="rect">
                <a:avLst/>
              </a:prstGeom>
            </p:spPr>
          </p:pic>
          <p:pic>
            <p:nvPicPr>
              <p:cNvPr id="18" name="Imagen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801"/>
              <a:stretch/>
            </p:blipFill>
            <p:spPr>
              <a:xfrm>
                <a:off x="10423761" y="4897128"/>
                <a:ext cx="469866" cy="936000"/>
              </a:xfrm>
              <a:prstGeom prst="rect">
                <a:avLst/>
              </a:prstGeom>
            </p:spPr>
          </p:pic>
        </p:grpSp>
        <p:sp>
          <p:nvSpPr>
            <p:cNvPr id="3" name="Flecha abajo 2"/>
            <p:cNvSpPr/>
            <p:nvPr/>
          </p:nvSpPr>
          <p:spPr>
            <a:xfrm rot="18618972">
              <a:off x="8490850" y="2300754"/>
              <a:ext cx="352281" cy="63770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2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1866" y="5023441"/>
            <a:ext cx="3143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</a:t>
            </a:r>
            <a:r>
              <a:rPr lang="es-ES" sz="2800" i="1" dirty="0"/>
              <a:t> </a:t>
            </a:r>
            <a:r>
              <a:rPr lang="es-ES" sz="2800" i="1" dirty="0" smtClean="0"/>
              <a:t>DURA </a:t>
            </a:r>
            <a:r>
              <a:rPr lang="es-ES" sz="2800" i="1" u="sng" dirty="0"/>
              <a:t>365 </a:t>
            </a:r>
            <a:r>
              <a:rPr lang="es-ES" sz="2800" i="1" u="sng" dirty="0" smtClean="0"/>
              <a:t>DÍAS</a:t>
            </a:r>
            <a:r>
              <a:rPr lang="es-ES" sz="2800" i="1" dirty="0" smtClean="0"/>
              <a:t>.</a:t>
            </a: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91866" y="3806375"/>
            <a:ext cx="5041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dirty="0"/>
              <a:t> </a:t>
            </a:r>
            <a:r>
              <a:rPr lang="es-ES" sz="2800" dirty="0" smtClean="0"/>
              <a:t>PROVOCA </a:t>
            </a:r>
            <a:r>
              <a:rPr lang="es-ES" sz="2800" dirty="0"/>
              <a:t>EL </a:t>
            </a:r>
            <a:r>
              <a:rPr lang="es-ES" sz="2800" u="sng" dirty="0" smtClean="0"/>
              <a:t>DÍA </a:t>
            </a:r>
            <a:r>
              <a:rPr lang="es-ES" sz="2800" u="sng" dirty="0"/>
              <a:t>Y</a:t>
            </a:r>
            <a:r>
              <a:rPr lang="es-ES" sz="2800" u="sng" dirty="0" smtClean="0"/>
              <a:t> </a:t>
            </a:r>
            <a:r>
              <a:rPr lang="es-ES" sz="2800" u="sng" dirty="0"/>
              <a:t>LA </a:t>
            </a:r>
            <a:r>
              <a:rPr lang="es-ES" sz="2800" u="sng" dirty="0" smtClean="0"/>
              <a:t>NOCHE</a:t>
            </a:r>
            <a:r>
              <a:rPr lang="ca-ES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91866" y="2569479"/>
            <a:ext cx="5009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</a:t>
            </a:r>
            <a:r>
              <a:rPr lang="es-ES" sz="2800" i="1" dirty="0"/>
              <a:t> </a:t>
            </a:r>
            <a:r>
              <a:rPr lang="es-ES" sz="2800" i="1" dirty="0" smtClean="0"/>
              <a:t>TARDA </a:t>
            </a:r>
            <a:r>
              <a:rPr lang="es-ES" sz="2800" i="1" dirty="0"/>
              <a:t>UN </a:t>
            </a:r>
            <a:r>
              <a:rPr lang="es-ES" sz="2800" i="1" u="sng" dirty="0" smtClean="0"/>
              <a:t>DÍA ENTERO </a:t>
            </a:r>
            <a:r>
              <a:rPr lang="es-ES" sz="2800" i="1" u="sng" dirty="0"/>
              <a:t>(</a:t>
            </a:r>
            <a:r>
              <a:rPr lang="es-ES" sz="2800" i="1" u="sng" dirty="0" smtClean="0"/>
              <a:t>24h)</a:t>
            </a:r>
            <a:r>
              <a:rPr lang="ca-ES" i="1" dirty="0"/>
              <a:t>.</a:t>
            </a:r>
            <a:endParaRPr lang="es-ES" sz="2800" b="1" i="1" u="sng" dirty="0">
              <a:solidFill>
                <a:schemeClr val="bg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738099" y="4329595"/>
            <a:ext cx="2543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 smtClean="0"/>
              <a:t>DURA </a:t>
            </a:r>
            <a:r>
              <a:rPr lang="es-ES" sz="2800" i="1" u="sng" dirty="0"/>
              <a:t>365 </a:t>
            </a:r>
            <a:r>
              <a:rPr lang="es-ES" sz="2800" i="1" u="sng" dirty="0" smtClean="0"/>
              <a:t>DÍAS</a:t>
            </a:r>
            <a:endParaRPr lang="es-ES" sz="2800" b="1" i="1" u="sng" dirty="0">
              <a:solidFill>
                <a:schemeClr val="bg1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sz="4100" i="1" dirty="0" smtClean="0"/>
              <a:t>MOVIMIENTO </a:t>
            </a:r>
            <a:r>
              <a:rPr lang="es-ES" sz="4100" i="1" dirty="0"/>
              <a:t>DE </a:t>
            </a:r>
            <a:r>
              <a:rPr lang="es-ES" sz="4100" i="1" dirty="0" smtClean="0"/>
              <a:t>TRASLACIÓN...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8458908" y="2558271"/>
            <a:ext cx="956087" cy="1045720"/>
          </a:xfrm>
          <a:prstGeom prst="rect">
            <a:avLst/>
          </a:prstGeom>
        </p:spPr>
      </p:pic>
      <p:sp>
        <p:nvSpPr>
          <p:cNvPr id="21" name="Elipse 20"/>
          <p:cNvSpPr/>
          <p:nvPr/>
        </p:nvSpPr>
        <p:spPr>
          <a:xfrm>
            <a:off x="7237612" y="2217903"/>
            <a:ext cx="3544120" cy="17495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6952124" y="2848087"/>
            <a:ext cx="609777" cy="53472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1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6" y="5023441"/>
            <a:ext cx="492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 smtClean="0"/>
              <a:t>DURA </a:t>
            </a:r>
            <a:r>
              <a:rPr lang="es-ES" sz="2800" i="1" dirty="0"/>
              <a:t>UN </a:t>
            </a:r>
            <a:r>
              <a:rPr lang="es-ES" sz="2800" i="1" u="sng" dirty="0" smtClean="0"/>
              <a:t>DÍA ENTERO </a:t>
            </a:r>
            <a:r>
              <a:rPr lang="es-ES" sz="2800" i="1" u="sng" dirty="0"/>
              <a:t>(24h)</a:t>
            </a:r>
            <a:r>
              <a:rPr lang="es-ES" sz="2800" i="1" dirty="0"/>
              <a:t>.</a:t>
            </a: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806375"/>
            <a:ext cx="3108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sz="2800" i="1" dirty="0"/>
              <a:t> </a:t>
            </a:r>
            <a:r>
              <a:rPr lang="es-ES" sz="2800" i="1" dirty="0" smtClean="0"/>
              <a:t>DURA </a:t>
            </a:r>
            <a:r>
              <a:rPr lang="es-ES" sz="2800" i="1" u="sng" dirty="0"/>
              <a:t>365 </a:t>
            </a:r>
            <a:r>
              <a:rPr lang="es-ES" sz="2800" i="1" u="sng" dirty="0" smtClean="0"/>
              <a:t>DÍAS</a:t>
            </a:r>
            <a:r>
              <a:rPr lang="ca-ES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5999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dirty="0" smtClean="0"/>
              <a:t>PROVOCA </a:t>
            </a:r>
            <a:r>
              <a:rPr lang="es-ES" sz="2800" u="sng" dirty="0" smtClean="0"/>
              <a:t>LAS CUATRO ESTACIONES</a:t>
            </a:r>
            <a:r>
              <a:rPr lang="ca-ES" sz="2800" b="1" i="1" dirty="0"/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172987" y="4500221"/>
            <a:ext cx="4618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s-ES" sz="2800" i="1" dirty="0" smtClean="0"/>
              <a:t>DURA UN </a:t>
            </a:r>
            <a:r>
              <a:rPr lang="es-ES" sz="2800" i="1" u="sng" dirty="0" smtClean="0"/>
              <a:t>DÍA ENTERO </a:t>
            </a:r>
            <a:r>
              <a:rPr lang="es-ES" sz="2800" i="1" u="sng" dirty="0"/>
              <a:t>(24h)</a:t>
            </a:r>
            <a:endParaRPr lang="es-ES" sz="2800" i="1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sz="4100" i="1" u="sng" dirty="0" smtClean="0"/>
              <a:t>MOVIMIENTO </a:t>
            </a:r>
            <a:r>
              <a:rPr lang="es-ES" sz="4100" i="1" u="sng" dirty="0"/>
              <a:t>DE </a:t>
            </a:r>
            <a:r>
              <a:rPr lang="es-ES" sz="4100" i="1" u="sng" dirty="0" smtClean="0"/>
              <a:t>ROTACIÓN</a:t>
            </a:r>
            <a:r>
              <a:rPr lang="es-ES" sz="4100" i="1" dirty="0" smtClean="0"/>
              <a:t>...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8007293" y="2013235"/>
            <a:ext cx="2641463" cy="231636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4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 a la derecha con bandas 5"/>
          <p:cNvSpPr/>
          <p:nvPr/>
        </p:nvSpPr>
        <p:spPr>
          <a:xfrm>
            <a:off x="2167325" y="3995449"/>
            <a:ext cx="978408" cy="372665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342900" y="476250"/>
            <a:ext cx="3714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/>
              <a:t>EL SOL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964993" y="2145333"/>
            <a:ext cx="3383071" cy="370023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5942174" y="3023601"/>
            <a:ext cx="2641463" cy="231636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673355" y="1669553"/>
            <a:ext cx="6215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HACEN POSIBLE </a:t>
            </a:r>
            <a:r>
              <a:rPr lang="es-ES" sz="2400" i="1" dirty="0"/>
              <a:t>LA </a:t>
            </a:r>
            <a:r>
              <a:rPr lang="es-ES" sz="2400" i="1" u="sng" dirty="0"/>
              <a:t>VIDA</a:t>
            </a:r>
            <a:r>
              <a:rPr lang="es-ES" sz="2400" i="1" dirty="0"/>
              <a:t> </a:t>
            </a:r>
            <a:r>
              <a:rPr lang="es-ES" sz="2400" i="1" dirty="0" smtClean="0"/>
              <a:t>EN NUESTRO </a:t>
            </a:r>
            <a:r>
              <a:rPr lang="es-ES" sz="2400" i="1" dirty="0"/>
              <a:t>PLANETA</a:t>
            </a:r>
            <a:r>
              <a:rPr lang="es-ES" sz="2400" b="1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239" y="3402028"/>
            <a:ext cx="1080000" cy="1080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13" y="5305564"/>
            <a:ext cx="1080000" cy="1080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239" y="1498492"/>
            <a:ext cx="1080000" cy="1080000"/>
          </a:xfrm>
          <a:prstGeom prst="rect">
            <a:avLst/>
          </a:prstGeom>
        </p:spPr>
      </p:pic>
      <p:cxnSp>
        <p:nvCxnSpPr>
          <p:cNvPr id="13" name="Conector recto de flecha 12"/>
          <p:cNvCxnSpPr/>
          <p:nvPr/>
        </p:nvCxnSpPr>
        <p:spPr>
          <a:xfrm flipV="1">
            <a:off x="7891879" y="2313992"/>
            <a:ext cx="2331360" cy="10425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V="1">
            <a:off x="8373189" y="4181781"/>
            <a:ext cx="1629226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7796755" y="4977354"/>
            <a:ext cx="2205660" cy="12102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159488" y="1657949"/>
            <a:ext cx="2552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</a:t>
            </a:r>
            <a:r>
              <a:rPr lang="es-ES" sz="2400" i="1" u="sng" dirty="0" smtClean="0"/>
              <a:t>LUZ Y EL CALOR</a:t>
            </a:r>
            <a:r>
              <a:rPr lang="es-ES" sz="2400" i="1" dirty="0"/>
              <a:t>,</a:t>
            </a:r>
            <a:endParaRPr lang="es-ES" sz="2400" b="1" i="1" dirty="0">
              <a:solidFill>
                <a:schemeClr val="bg1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3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repeatCount="10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0.38216 -0.00301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2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3" grpId="0"/>
      <p:bldP spid="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6611" y="3258616"/>
            <a:ext cx="2620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/>
              <a:t>LA </a:t>
            </a:r>
            <a:r>
              <a:rPr lang="es-ES" sz="4400" b="1" dirty="0" smtClean="0"/>
              <a:t>TIERRA</a:t>
            </a:r>
            <a:endParaRPr lang="es-ES" sz="4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3645163" y="949755"/>
            <a:ext cx="6394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</a:t>
            </a:r>
            <a:r>
              <a:rPr lang="es-ES" sz="2400" i="1" u="sng" dirty="0" smtClean="0"/>
              <a:t>TIERRA</a:t>
            </a:r>
            <a:r>
              <a:rPr lang="es-ES" sz="2400" i="1" dirty="0" smtClean="0"/>
              <a:t> ES </a:t>
            </a:r>
            <a:r>
              <a:rPr lang="es-ES" sz="2400" i="1" dirty="0"/>
              <a:t>UN </a:t>
            </a:r>
            <a:r>
              <a:rPr lang="es-ES" sz="2400" i="1" u="sng" dirty="0" smtClean="0"/>
              <a:t>PLANETA</a:t>
            </a:r>
            <a:r>
              <a:rPr lang="es-ES" sz="2400" i="1" dirty="0" smtClean="0"/>
              <a:t> DEL </a:t>
            </a:r>
            <a:r>
              <a:rPr lang="es-ES" sz="2400" i="1" dirty="0"/>
              <a:t>SISTEMA SOLAR.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645163" y="2064041"/>
            <a:ext cx="6394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TIENE </a:t>
            </a:r>
            <a:r>
              <a:rPr lang="es-ES" sz="2400" i="1" dirty="0"/>
              <a:t>FORMA </a:t>
            </a:r>
            <a:r>
              <a:rPr lang="es-ES" sz="2400" i="1" dirty="0" smtClean="0"/>
              <a:t>DE </a:t>
            </a:r>
            <a:r>
              <a:rPr lang="es-ES" sz="2400" i="1" u="sng" dirty="0" smtClean="0"/>
              <a:t>ESFERA</a:t>
            </a:r>
            <a:r>
              <a:rPr lang="es-ES" sz="2400" i="1" dirty="0"/>
              <a:t>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645163" y="3181672"/>
            <a:ext cx="6394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u="sng" dirty="0"/>
              <a:t>NO </a:t>
            </a:r>
            <a:r>
              <a:rPr lang="es-ES" sz="2400" i="1" u="sng" dirty="0" smtClean="0"/>
              <a:t>TIENE LUZ</a:t>
            </a:r>
            <a:r>
              <a:rPr lang="es-ES" sz="2400" i="1" dirty="0" smtClean="0"/>
              <a:t> PROPIA.</a:t>
            </a:r>
            <a:r>
              <a:rPr lang="es-ES" sz="2400" b="1" i="1" dirty="0" smtClean="0">
                <a:solidFill>
                  <a:schemeClr val="bg1"/>
                </a:solidFill>
              </a:rPr>
              <a:t>.</a:t>
            </a:r>
            <a:endParaRPr lang="es-ES" sz="2400" b="1" i="1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645163" y="4292613"/>
            <a:ext cx="753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GIRA SOBRE </a:t>
            </a:r>
            <a:r>
              <a:rPr lang="es-ES" sz="2400" i="1" dirty="0" smtClean="0"/>
              <a:t>SÍ MISMA</a:t>
            </a:r>
            <a:r>
              <a:rPr lang="es-ES" sz="2400" b="1" i="1" dirty="0" smtClean="0"/>
              <a:t>. </a:t>
            </a:r>
            <a:r>
              <a:rPr lang="es-ES" sz="2400" i="1" dirty="0"/>
              <a:t>E</a:t>
            </a:r>
            <a:r>
              <a:rPr lang="es-ES" sz="2400" i="1" dirty="0" smtClean="0"/>
              <a:t>S </a:t>
            </a:r>
            <a:r>
              <a:rPr lang="es-ES" sz="2400" i="1" dirty="0"/>
              <a:t>EL </a:t>
            </a:r>
            <a:r>
              <a:rPr lang="es-ES" sz="2400" i="1" u="sng" dirty="0" smtClean="0"/>
              <a:t>MOVIMIENTO </a:t>
            </a:r>
            <a:r>
              <a:rPr lang="es-ES" sz="2400" i="1" u="sng" dirty="0"/>
              <a:t>DE </a:t>
            </a:r>
            <a:r>
              <a:rPr lang="es-ES" sz="2400" i="1" u="sng" dirty="0" smtClean="0"/>
              <a:t>ROTACIÓN.</a:t>
            </a:r>
            <a:endParaRPr lang="es-ES" sz="2400" i="1" u="sng" dirty="0"/>
          </a:p>
        </p:txBody>
      </p:sp>
      <p:sp>
        <p:nvSpPr>
          <p:cNvPr id="7" name="CuadroTexto 6"/>
          <p:cNvSpPr txBox="1"/>
          <p:nvPr/>
        </p:nvSpPr>
        <p:spPr>
          <a:xfrm>
            <a:off x="3549465" y="5403554"/>
            <a:ext cx="828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 EL </a:t>
            </a:r>
            <a:r>
              <a:rPr lang="es-ES" sz="2400" i="1" dirty="0" smtClean="0"/>
              <a:t>MOVIMIENTO </a:t>
            </a:r>
            <a:r>
              <a:rPr lang="es-ES" sz="2400" i="1" dirty="0"/>
              <a:t>DE </a:t>
            </a:r>
            <a:r>
              <a:rPr lang="es-ES" sz="2400" i="1" u="sng" dirty="0" smtClean="0"/>
              <a:t>ROTACIÓN</a:t>
            </a:r>
            <a:r>
              <a:rPr lang="es-ES" sz="2400" i="1" dirty="0" smtClean="0"/>
              <a:t> DURA </a:t>
            </a:r>
            <a:r>
              <a:rPr lang="es-ES" sz="2400" i="1" u="sng" dirty="0"/>
              <a:t>UN </a:t>
            </a:r>
            <a:r>
              <a:rPr lang="es-ES" sz="2400" i="1" u="sng" dirty="0" smtClean="0"/>
              <a:t>DÍA ENTERO</a:t>
            </a:r>
            <a:r>
              <a:rPr lang="es-ES" sz="2400" i="1" dirty="0" smtClean="0"/>
              <a:t> </a:t>
            </a:r>
            <a:r>
              <a:rPr lang="es-ES" sz="2400" i="1" dirty="0"/>
              <a:t>(24 </a:t>
            </a:r>
            <a:r>
              <a:rPr lang="es-ES" sz="2400" i="1" dirty="0" smtClean="0"/>
              <a:t>h).</a:t>
            </a:r>
            <a:r>
              <a:rPr lang="es-ES" sz="2400" i="1" dirty="0" smtClean="0">
                <a:solidFill>
                  <a:schemeClr val="bg1"/>
                </a:solidFill>
              </a:rPr>
              <a:t>)</a:t>
            </a:r>
            <a:endParaRPr lang="es-ES" sz="2400" i="1" dirty="0">
              <a:solidFill>
                <a:schemeClr val="bg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3530" y="1981556"/>
            <a:ext cx="752665" cy="75266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75" b="47479" l="65286" r="961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429" r="-5511" b="47245"/>
          <a:stretch/>
        </p:blipFill>
        <p:spPr>
          <a:xfrm>
            <a:off x="6674499" y="3010509"/>
            <a:ext cx="671805" cy="80399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9537" r="896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606" y="4086021"/>
            <a:ext cx="668257" cy="66825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92" y="5279044"/>
            <a:ext cx="710684" cy="710684"/>
          </a:xfrm>
          <a:prstGeom prst="rect">
            <a:avLst/>
          </a:prstGeom>
        </p:spPr>
      </p:pic>
      <p:sp>
        <p:nvSpPr>
          <p:cNvPr id="12" name="Abrir llave 11"/>
          <p:cNvSpPr/>
          <p:nvPr/>
        </p:nvSpPr>
        <p:spPr>
          <a:xfrm>
            <a:off x="2705878" y="949754"/>
            <a:ext cx="883302" cy="5451045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882952" y="2199494"/>
            <a:ext cx="1219552" cy="106945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2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6612" y="3258616"/>
            <a:ext cx="25192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/>
              <a:t>LA </a:t>
            </a:r>
            <a:r>
              <a:rPr lang="es-ES" sz="4400" b="1" dirty="0" smtClean="0"/>
              <a:t>LUNA</a:t>
            </a:r>
            <a:endParaRPr lang="es-ES" sz="4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3589180" y="740651"/>
            <a:ext cx="6735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LUNA ES EL </a:t>
            </a:r>
            <a:r>
              <a:rPr lang="es-ES" sz="2400" i="1" u="sng" dirty="0"/>
              <a:t>SATÉLITE DE LA TIERRA</a:t>
            </a:r>
            <a:r>
              <a:rPr lang="es-ES" sz="2400" i="1" dirty="0" smtClean="0"/>
              <a:t>.</a:t>
            </a:r>
            <a:endParaRPr lang="es-ES" sz="2400" i="1" u="sng" dirty="0"/>
          </a:p>
        </p:txBody>
      </p:sp>
      <p:sp>
        <p:nvSpPr>
          <p:cNvPr id="5" name="CuadroTexto 4"/>
          <p:cNvSpPr txBox="1"/>
          <p:nvPr/>
        </p:nvSpPr>
        <p:spPr>
          <a:xfrm>
            <a:off x="3589179" y="1458895"/>
            <a:ext cx="7169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LOS </a:t>
            </a:r>
            <a:r>
              <a:rPr lang="es-ES" sz="2400" i="1" u="sng" dirty="0"/>
              <a:t>SATÉLITES GIRAN ALREDEDOR DE UN PLANETA</a:t>
            </a:r>
            <a:r>
              <a:rPr lang="es-ES" sz="2400" i="1" dirty="0" smtClean="0"/>
              <a:t>.</a:t>
            </a:r>
            <a:endParaRPr lang="es-ES" sz="2400" i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589180" y="2177139"/>
            <a:ext cx="71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LOS SATÉLITES  </a:t>
            </a:r>
            <a:r>
              <a:rPr lang="es-ES" sz="2400" i="1" u="sng" dirty="0"/>
              <a:t>NO TIENEN LUZ </a:t>
            </a:r>
            <a:r>
              <a:rPr lang="es-ES" sz="2400" i="1" dirty="0"/>
              <a:t>PROPIA.</a:t>
            </a:r>
            <a:r>
              <a:rPr lang="es-ES" sz="2400" b="1" i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589180" y="2926055"/>
            <a:ext cx="71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</a:t>
            </a:r>
            <a:r>
              <a:rPr lang="es-ES" sz="2400" i="1" dirty="0" smtClean="0"/>
              <a:t>LUNA TAMBIÉN </a:t>
            </a:r>
            <a:r>
              <a:rPr lang="es-ES" sz="2400" i="1" u="sng" dirty="0" smtClean="0"/>
              <a:t>RECIBE </a:t>
            </a:r>
            <a:r>
              <a:rPr lang="es-ES" sz="2400" i="1" u="sng" dirty="0"/>
              <a:t>LA </a:t>
            </a:r>
            <a:r>
              <a:rPr lang="es-ES" sz="2400" i="1" u="sng" dirty="0" smtClean="0"/>
              <a:t>LUZ </a:t>
            </a:r>
            <a:r>
              <a:rPr lang="es-ES" sz="2400" i="1" u="sng" dirty="0"/>
              <a:t>DEL </a:t>
            </a:r>
            <a:r>
              <a:rPr lang="es-ES" sz="2400" i="1" u="sng" dirty="0" smtClean="0"/>
              <a:t>SOL.</a:t>
            </a:r>
            <a:r>
              <a:rPr lang="es-ES" sz="2400" i="1" dirty="0" smtClean="0">
                <a:solidFill>
                  <a:schemeClr val="bg1"/>
                </a:solidFill>
              </a:rPr>
              <a:t>)</a:t>
            </a:r>
            <a:endParaRPr lang="es-ES" sz="2400" i="1" dirty="0">
              <a:solidFill>
                <a:schemeClr val="bg1"/>
              </a:solidFill>
            </a:endParaRPr>
          </a:p>
        </p:txBody>
      </p:sp>
      <p:sp>
        <p:nvSpPr>
          <p:cNvPr id="12" name="Abrir llave 11"/>
          <p:cNvSpPr/>
          <p:nvPr/>
        </p:nvSpPr>
        <p:spPr>
          <a:xfrm>
            <a:off x="2705878" y="634482"/>
            <a:ext cx="883302" cy="5766317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19" y="2231816"/>
            <a:ext cx="1073805" cy="1073805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3561187" y="3674971"/>
            <a:ext cx="71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</a:t>
            </a:r>
            <a:r>
              <a:rPr lang="es-ES" sz="2400" i="1" dirty="0" smtClean="0"/>
              <a:t>LUNA </a:t>
            </a:r>
            <a:r>
              <a:rPr lang="es-ES" sz="2400" i="1" u="sng" dirty="0"/>
              <a:t>NO </a:t>
            </a:r>
            <a:r>
              <a:rPr lang="es-ES" sz="2400" i="1" u="sng" dirty="0" smtClean="0"/>
              <a:t>TIENE </a:t>
            </a:r>
            <a:r>
              <a:rPr lang="es-ES" sz="2400" i="1" u="sng" dirty="0"/>
              <a:t>AIRE</a:t>
            </a:r>
            <a:r>
              <a:rPr lang="es-ES" sz="2400" i="1" dirty="0"/>
              <a:t> QUE </a:t>
            </a:r>
            <a:r>
              <a:rPr lang="es-ES" sz="2400" i="1" dirty="0" smtClean="0"/>
              <a:t>PERMITA </a:t>
            </a:r>
            <a:r>
              <a:rPr lang="es-ES" sz="2400" i="1" dirty="0"/>
              <a:t>RESPIRAR.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561187" y="4423887"/>
            <a:ext cx="71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LAS </a:t>
            </a:r>
            <a:r>
              <a:rPr lang="es-ES" sz="2400" i="1" u="sng" dirty="0"/>
              <a:t>ZONES </a:t>
            </a:r>
            <a:r>
              <a:rPr lang="es-ES" sz="2400" i="1" u="sng" dirty="0" smtClean="0"/>
              <a:t>LLANAS</a:t>
            </a:r>
            <a:r>
              <a:rPr lang="es-ES" sz="2400" i="1" dirty="0" smtClean="0"/>
              <a:t> SE LLAMAN </a:t>
            </a:r>
            <a:r>
              <a:rPr lang="es-ES" sz="2400" i="1" u="sng" dirty="0" smtClean="0"/>
              <a:t>MARES</a:t>
            </a:r>
            <a:r>
              <a:rPr lang="es-ES" sz="2400" i="1" dirty="0"/>
              <a:t>.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3551077" y="5181510"/>
            <a:ext cx="71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HAY ZONAS </a:t>
            </a:r>
            <a:r>
              <a:rPr lang="es-ES" sz="2400" i="1" u="sng" dirty="0" smtClean="0"/>
              <a:t>MONTAÑOSAS CON CRÁTERES</a:t>
            </a:r>
            <a:r>
              <a:rPr lang="es-ES" sz="2400" i="1" dirty="0"/>
              <a:t>.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561186" y="5905455"/>
            <a:ext cx="7710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TARDA </a:t>
            </a:r>
            <a:r>
              <a:rPr lang="es-ES" sz="2400" i="1" dirty="0"/>
              <a:t>28 </a:t>
            </a:r>
            <a:r>
              <a:rPr lang="es-ES" sz="2400" i="1" dirty="0" smtClean="0"/>
              <a:t>DÍAS EN DAR </a:t>
            </a:r>
            <a:r>
              <a:rPr lang="es-ES" sz="2400" i="1" dirty="0"/>
              <a:t>LA </a:t>
            </a:r>
            <a:r>
              <a:rPr lang="es-ES" sz="2400" i="1" dirty="0" smtClean="0"/>
              <a:t>VUELTA </a:t>
            </a:r>
            <a:r>
              <a:rPr lang="es-ES" sz="2400" i="1" dirty="0"/>
              <a:t>A LA </a:t>
            </a:r>
            <a:r>
              <a:rPr lang="es-ES" sz="2400" i="1" dirty="0" smtClean="0"/>
              <a:t>TIERRA</a:t>
            </a:r>
            <a:r>
              <a:rPr lang="es-ES" sz="2400" i="1" dirty="0"/>
              <a:t>. </a:t>
            </a:r>
            <a:r>
              <a:rPr lang="es-ES" sz="2400" i="1" u="sng" dirty="0"/>
              <a:t>MES LUNAR. 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4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12" grpId="0" animBg="1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2899" y="308301"/>
            <a:ext cx="6727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 smtClean="0"/>
              <a:t>LAS </a:t>
            </a:r>
            <a:r>
              <a:rPr lang="es-ES" sz="6000" b="1" dirty="0"/>
              <a:t>FASES </a:t>
            </a:r>
            <a:r>
              <a:rPr lang="es-ES" sz="6000" b="1" dirty="0" smtClean="0"/>
              <a:t>LUNARES</a:t>
            </a:r>
            <a:endParaRPr lang="es-ES" sz="6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415150" y="2028270"/>
            <a:ext cx="8073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1- </a:t>
            </a:r>
            <a:r>
              <a:rPr lang="es-ES" sz="2400" b="1" i="1" u="sng" dirty="0" smtClean="0"/>
              <a:t>LUNA NUEVA</a:t>
            </a:r>
            <a:r>
              <a:rPr lang="es-ES" sz="2400" i="1" dirty="0"/>
              <a:t>:  LA </a:t>
            </a:r>
            <a:r>
              <a:rPr lang="es-ES" sz="2400" i="1" dirty="0" smtClean="0"/>
              <a:t>LUNA </a:t>
            </a:r>
            <a:r>
              <a:rPr lang="es-ES" sz="2400" i="1" dirty="0"/>
              <a:t>NO </a:t>
            </a:r>
            <a:r>
              <a:rPr lang="es-ES" sz="2400" i="1" dirty="0" smtClean="0"/>
              <a:t>ESTÁ ILUMINADA</a:t>
            </a:r>
            <a:r>
              <a:rPr lang="es-ES" sz="2400" i="1" dirty="0"/>
              <a:t>. NO </a:t>
            </a:r>
            <a:r>
              <a:rPr lang="es-ES" sz="2400" i="1" dirty="0" smtClean="0"/>
              <a:t>SE VE.</a:t>
            </a:r>
            <a:endParaRPr lang="es-ES" sz="2400" i="1" u="sng" dirty="0"/>
          </a:p>
        </p:txBody>
      </p:sp>
      <p:sp>
        <p:nvSpPr>
          <p:cNvPr id="4" name="CuadroTexto 3"/>
          <p:cNvSpPr txBox="1"/>
          <p:nvPr/>
        </p:nvSpPr>
        <p:spPr>
          <a:xfrm>
            <a:off x="393884" y="3153824"/>
            <a:ext cx="10774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2- </a:t>
            </a:r>
            <a:r>
              <a:rPr lang="es-ES" sz="2400" b="1" i="1" u="sng" dirty="0" smtClean="0"/>
              <a:t>CUARTO CRECIENTE</a:t>
            </a:r>
            <a:r>
              <a:rPr lang="es-ES" sz="2400" i="1" dirty="0" smtClean="0"/>
              <a:t>: SE </a:t>
            </a:r>
            <a:r>
              <a:rPr lang="es-ES" sz="2400" i="1" dirty="0"/>
              <a:t>VA </a:t>
            </a:r>
            <a:r>
              <a:rPr lang="es-ES" sz="2400" i="1" dirty="0" smtClean="0"/>
              <a:t>ILUMINANDO POR </a:t>
            </a:r>
            <a:r>
              <a:rPr lang="es-ES" sz="2400" i="1" dirty="0"/>
              <a:t>LA </a:t>
            </a:r>
            <a:r>
              <a:rPr lang="es-ES" sz="2400" i="1" dirty="0" smtClean="0"/>
              <a:t>DERECHA</a:t>
            </a:r>
            <a:r>
              <a:rPr lang="es-ES" sz="2400" i="1" dirty="0"/>
              <a:t>. </a:t>
            </a:r>
            <a:r>
              <a:rPr lang="es-ES" sz="2400" i="1" dirty="0" smtClean="0"/>
              <a:t>TIENE </a:t>
            </a:r>
            <a:r>
              <a:rPr lang="es-ES" sz="2400" i="1" dirty="0"/>
              <a:t>FORMA DE “D</a:t>
            </a:r>
            <a:r>
              <a:rPr lang="es-ES" sz="2400" i="1" dirty="0" smtClean="0"/>
              <a:t>”.</a:t>
            </a:r>
            <a:endParaRPr lang="es-ES" sz="2400" i="1" u="sng" dirty="0"/>
          </a:p>
        </p:txBody>
      </p:sp>
      <p:sp>
        <p:nvSpPr>
          <p:cNvPr id="5" name="CuadroTexto 4"/>
          <p:cNvSpPr txBox="1"/>
          <p:nvPr/>
        </p:nvSpPr>
        <p:spPr>
          <a:xfrm>
            <a:off x="404519" y="4316701"/>
            <a:ext cx="7756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3- </a:t>
            </a:r>
            <a:r>
              <a:rPr lang="es-ES" sz="2400" b="1" i="1" u="sng" dirty="0" smtClean="0"/>
              <a:t>LUNA </a:t>
            </a:r>
            <a:r>
              <a:rPr lang="es-ES" sz="2400" b="1" i="1" u="sng" dirty="0"/>
              <a:t>L</a:t>
            </a:r>
            <a:r>
              <a:rPr lang="es-ES" sz="2400" b="1" i="1" u="sng" dirty="0" smtClean="0"/>
              <a:t>LENA</a:t>
            </a:r>
            <a:r>
              <a:rPr lang="es-ES" sz="2400" b="1" i="1" dirty="0"/>
              <a:t>: </a:t>
            </a:r>
            <a:r>
              <a:rPr lang="es-ES" sz="2400" i="1" dirty="0" smtClean="0"/>
              <a:t>TODA </a:t>
            </a:r>
            <a:r>
              <a:rPr lang="es-ES" sz="2400" i="1" dirty="0"/>
              <a:t>LA </a:t>
            </a:r>
            <a:r>
              <a:rPr lang="es-ES" sz="2400" i="1" dirty="0" smtClean="0"/>
              <a:t>LUNA SE VE ILUMINADA</a:t>
            </a:r>
            <a:endParaRPr lang="es-ES" sz="2400" i="1" u="sng" dirty="0"/>
          </a:p>
        </p:txBody>
      </p:sp>
      <p:sp>
        <p:nvSpPr>
          <p:cNvPr id="6" name="CuadroTexto 5"/>
          <p:cNvSpPr txBox="1"/>
          <p:nvPr/>
        </p:nvSpPr>
        <p:spPr>
          <a:xfrm>
            <a:off x="425783" y="5499256"/>
            <a:ext cx="10550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4-</a:t>
            </a:r>
            <a:r>
              <a:rPr lang="es-ES" sz="2400" b="1" i="1" dirty="0"/>
              <a:t> </a:t>
            </a:r>
            <a:r>
              <a:rPr lang="es-ES" sz="2400" b="1" i="1" u="sng" dirty="0" smtClean="0"/>
              <a:t>LUNA MENGUANTE:</a:t>
            </a:r>
            <a:r>
              <a:rPr lang="es-ES" sz="2400" b="1" i="1" dirty="0" smtClean="0"/>
              <a:t> </a:t>
            </a:r>
            <a:r>
              <a:rPr lang="es-ES" sz="2400" i="1" dirty="0" smtClean="0"/>
              <a:t>VA OSCURECIENDO POR LA DERECHA. TIENE FORMA </a:t>
            </a:r>
            <a:r>
              <a:rPr lang="es-ES" sz="2400" i="1" dirty="0"/>
              <a:t>DE “C</a:t>
            </a:r>
            <a:r>
              <a:rPr lang="es-ES" sz="2400" i="1" dirty="0" smtClean="0"/>
              <a:t>”.</a:t>
            </a:r>
            <a:endParaRPr lang="es-ES" sz="2400" i="1" dirty="0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606" y="1743380"/>
            <a:ext cx="936000" cy="9360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445" y="4071272"/>
            <a:ext cx="952521" cy="952521"/>
          </a:xfrm>
          <a:prstGeom prst="rect">
            <a:avLst/>
          </a:prstGeom>
        </p:spPr>
      </p:pic>
      <p:grpSp>
        <p:nvGrpSpPr>
          <p:cNvPr id="23" name="Grupo 22"/>
          <p:cNvGrpSpPr/>
          <p:nvPr/>
        </p:nvGrpSpPr>
        <p:grpSpPr>
          <a:xfrm>
            <a:off x="10943132" y="2908394"/>
            <a:ext cx="985849" cy="934864"/>
            <a:chOff x="9954293" y="2665801"/>
            <a:chExt cx="985849" cy="934864"/>
          </a:xfrm>
        </p:grpSpPr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7621" y="2665802"/>
              <a:ext cx="952521" cy="934863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843"/>
            <a:stretch/>
          </p:blipFill>
          <p:spPr>
            <a:xfrm>
              <a:off x="9954293" y="2665801"/>
              <a:ext cx="469469" cy="934863"/>
            </a:xfrm>
            <a:prstGeom prst="rect">
              <a:avLst/>
            </a:prstGeom>
          </p:spPr>
        </p:pic>
      </p:grpSp>
      <p:grpSp>
        <p:nvGrpSpPr>
          <p:cNvPr id="24" name="Grupo 23"/>
          <p:cNvGrpSpPr/>
          <p:nvPr/>
        </p:nvGrpSpPr>
        <p:grpSpPr>
          <a:xfrm>
            <a:off x="10868696" y="5270348"/>
            <a:ext cx="945729" cy="936000"/>
            <a:chOff x="9954293" y="4897128"/>
            <a:chExt cx="945729" cy="936000"/>
          </a:xfrm>
        </p:grpSpPr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4293" y="4897128"/>
              <a:ext cx="945729" cy="936000"/>
            </a:xfrm>
            <a:prstGeom prst="rect">
              <a:avLst/>
            </a:prstGeom>
          </p:spPr>
        </p:pic>
        <p:pic>
          <p:nvPicPr>
            <p:cNvPr id="22" name="Imagen 2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01"/>
            <a:stretch/>
          </p:blipFill>
          <p:spPr>
            <a:xfrm>
              <a:off x="10423761" y="4897128"/>
              <a:ext cx="469866" cy="936000"/>
            </a:xfrm>
            <a:prstGeom prst="rect">
              <a:avLst/>
            </a:prstGeom>
          </p:spPr>
        </p:pic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3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2899" y="308301"/>
            <a:ext cx="6356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/>
              <a:t>LA </a:t>
            </a:r>
            <a:r>
              <a:rPr lang="es-ES" sz="6000" b="1" dirty="0" smtClean="0"/>
              <a:t>TIERRA Y EL </a:t>
            </a:r>
            <a:r>
              <a:rPr lang="es-ES" sz="6000" b="1" dirty="0"/>
              <a:t>SOL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7472268" y="2790568"/>
            <a:ext cx="1335829" cy="1461062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4753170" y="2409961"/>
            <a:ext cx="6644951" cy="24445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4143394" y="2986372"/>
            <a:ext cx="1219552" cy="106945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319788" y="1478547"/>
            <a:ext cx="11723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u="sng" dirty="0" smtClean="0"/>
              <a:t>MOVIMIENTO </a:t>
            </a:r>
            <a:r>
              <a:rPr lang="es-ES" sz="2400" i="1" u="sng" dirty="0"/>
              <a:t>DE </a:t>
            </a:r>
            <a:r>
              <a:rPr lang="es-ES" sz="2400" i="1" u="sng" dirty="0" smtClean="0"/>
              <a:t>ROTACIÓN</a:t>
            </a:r>
            <a:r>
              <a:rPr lang="es-ES" sz="2400" i="1" dirty="0" smtClean="0"/>
              <a:t>: </a:t>
            </a:r>
            <a:r>
              <a:rPr lang="es-ES" sz="2400" i="1" dirty="0"/>
              <a:t>LA </a:t>
            </a:r>
            <a:r>
              <a:rPr lang="es-ES" sz="2400" i="1" dirty="0" smtClean="0"/>
              <a:t>TIERRA </a:t>
            </a:r>
            <a:r>
              <a:rPr lang="es-ES" sz="2400" i="1" dirty="0"/>
              <a:t>GIRA SOBRE </a:t>
            </a:r>
            <a:r>
              <a:rPr lang="es-ES" sz="2400" i="1" dirty="0" smtClean="0"/>
              <a:t>SÍ MISMA. TARDA </a:t>
            </a:r>
            <a:r>
              <a:rPr lang="es-ES" sz="2400" i="1" dirty="0"/>
              <a:t>UN </a:t>
            </a:r>
            <a:r>
              <a:rPr lang="es-ES" sz="2400" i="1" u="sng" dirty="0" smtClean="0"/>
              <a:t>DÍA ENTERO </a:t>
            </a:r>
            <a:r>
              <a:rPr lang="es-ES" sz="2400" i="1" u="sng" dirty="0"/>
              <a:t>(24h</a:t>
            </a:r>
            <a:r>
              <a:rPr lang="es-ES" sz="2400" i="1" u="sng" dirty="0" smtClean="0"/>
              <a:t>)</a:t>
            </a:r>
            <a:r>
              <a:rPr lang="es-ES" sz="2400" i="1" dirty="0" smtClean="0"/>
              <a:t>.</a:t>
            </a:r>
            <a:endParaRPr lang="es-ES" sz="2400" b="1" i="1" dirty="0">
              <a:solidFill>
                <a:schemeClr val="bg1"/>
              </a:solidFill>
            </a:endParaRP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53" y="3254434"/>
            <a:ext cx="1419165" cy="1419165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468650" y="2667974"/>
            <a:ext cx="395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PROVOCA </a:t>
            </a:r>
            <a:r>
              <a:rPr lang="es-ES" sz="2400" dirty="0"/>
              <a:t>EL </a:t>
            </a:r>
            <a:r>
              <a:rPr lang="es-ES" sz="2400" u="sng" dirty="0" smtClean="0"/>
              <a:t>DÍA </a:t>
            </a:r>
            <a:r>
              <a:rPr lang="es-ES" sz="2400" u="sng" dirty="0"/>
              <a:t>Y</a:t>
            </a:r>
            <a:r>
              <a:rPr lang="es-ES" sz="2400" u="sng" dirty="0" smtClean="0"/>
              <a:t> </a:t>
            </a:r>
            <a:r>
              <a:rPr lang="es-ES" sz="2400" u="sng" dirty="0"/>
              <a:t>LA </a:t>
            </a:r>
            <a:r>
              <a:rPr lang="es-ES" sz="2400" u="sng" dirty="0" smtClean="0"/>
              <a:t>NOCHE</a:t>
            </a:r>
            <a:r>
              <a:rPr lang="es-ES" sz="2400" i="1" dirty="0" smtClean="0"/>
              <a:t>.</a:t>
            </a:r>
            <a:r>
              <a:rPr lang="es-ES" sz="2400" dirty="0" smtClean="0"/>
              <a:t> </a:t>
            </a:r>
            <a:endParaRPr lang="es-ES" sz="2400" b="1" i="1" dirty="0">
              <a:solidFill>
                <a:schemeClr val="bg1"/>
              </a:solidFill>
            </a:endParaRPr>
          </a:p>
        </p:txBody>
      </p:sp>
      <p:sp>
        <p:nvSpPr>
          <p:cNvPr id="8" name="Flecha abajo 7"/>
          <p:cNvSpPr/>
          <p:nvPr/>
        </p:nvSpPr>
        <p:spPr>
          <a:xfrm>
            <a:off x="2069071" y="2021852"/>
            <a:ext cx="255037" cy="6193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8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4" grpId="0"/>
      <p:bldP spid="25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2899" y="308301"/>
            <a:ext cx="6356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/>
              <a:t>LA </a:t>
            </a:r>
            <a:r>
              <a:rPr lang="es-ES" sz="6000" b="1" dirty="0" smtClean="0"/>
              <a:t>TIERRA </a:t>
            </a:r>
            <a:r>
              <a:rPr lang="es-ES" sz="6000" b="1" dirty="0"/>
              <a:t>Y</a:t>
            </a:r>
            <a:r>
              <a:rPr lang="es-ES" sz="6000" b="1" dirty="0" smtClean="0"/>
              <a:t> </a:t>
            </a:r>
            <a:r>
              <a:rPr lang="es-ES" sz="6000" b="1" dirty="0"/>
              <a:t>EL SOL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3329477" y="2845672"/>
            <a:ext cx="1335829" cy="1461062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782220" y="2332760"/>
            <a:ext cx="6644951" cy="24445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304800" y="1533778"/>
            <a:ext cx="8130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</a:t>
            </a:r>
            <a:r>
              <a:rPr lang="es-ES" sz="2400" i="1" dirty="0" smtClean="0"/>
              <a:t>TIERRA TARDA </a:t>
            </a:r>
            <a:r>
              <a:rPr lang="es-ES" sz="2400" i="1" u="sng" dirty="0"/>
              <a:t>365 </a:t>
            </a:r>
            <a:r>
              <a:rPr lang="es-ES" sz="2400" i="1" u="sng" dirty="0" smtClean="0"/>
              <a:t>DÍAS EN DAR LA VUELTA AL SOL (1 AÑO)</a:t>
            </a:r>
            <a:r>
              <a:rPr lang="es-ES" sz="2400" i="1" dirty="0" smtClean="0"/>
              <a:t>.</a:t>
            </a:r>
            <a:r>
              <a:rPr lang="es-ES" sz="2400" b="1" i="1" dirty="0" smtClean="0">
                <a:solidFill>
                  <a:schemeClr val="bg1"/>
                </a:solidFill>
              </a:rPr>
              <a:t>.</a:t>
            </a:r>
            <a:endParaRPr lang="es-ES" sz="2400" b="1" i="1" dirty="0">
              <a:solidFill>
                <a:schemeClr val="bg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172444" y="3126168"/>
            <a:ext cx="1219552" cy="106945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624949" y="2329973"/>
            <a:ext cx="560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SE LLAMA: </a:t>
            </a:r>
            <a:r>
              <a:rPr lang="es-ES" sz="2400" i="1" u="sng" dirty="0" smtClean="0"/>
              <a:t>MOVIMIENTO </a:t>
            </a:r>
            <a:r>
              <a:rPr lang="es-ES" sz="2400" i="1" u="sng" dirty="0"/>
              <a:t>DE </a:t>
            </a:r>
            <a:r>
              <a:rPr lang="es-ES" sz="2400" i="1" u="sng" dirty="0" smtClean="0"/>
              <a:t>TRASLACIÓN.</a:t>
            </a:r>
            <a:endParaRPr lang="es-ES" sz="2400" b="1" i="1" u="sng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-997754" y="5200960"/>
            <a:ext cx="849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               </a:t>
            </a:r>
            <a:r>
              <a:rPr lang="es-ES" sz="2400" i="1" dirty="0" smtClean="0"/>
              <a:t>   EL MOVIMIENTO </a:t>
            </a:r>
            <a:r>
              <a:rPr lang="es-ES" sz="2400" i="1" dirty="0"/>
              <a:t>DE </a:t>
            </a:r>
            <a:r>
              <a:rPr lang="es-ES" sz="2400" i="1" dirty="0" smtClean="0"/>
              <a:t>TRASLACIÓN CAUSA LAS ESTACIONES</a:t>
            </a:r>
            <a:endParaRPr lang="es-ES" sz="2400" b="1" i="1" dirty="0">
              <a:solidFill>
                <a:schemeClr val="bg1"/>
              </a:solidFill>
            </a:endParaRPr>
          </a:p>
        </p:txBody>
      </p:sp>
      <p:sp>
        <p:nvSpPr>
          <p:cNvPr id="4" name="Abrir llave 3"/>
          <p:cNvSpPr/>
          <p:nvPr/>
        </p:nvSpPr>
        <p:spPr>
          <a:xfrm>
            <a:off x="7469704" y="4195621"/>
            <a:ext cx="285421" cy="248509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7637948" y="4147786"/>
            <a:ext cx="23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1-PRIMAVERA</a:t>
            </a:r>
            <a:endParaRPr lang="es-ES" sz="2400" b="1" i="1" u="sng" dirty="0">
              <a:solidFill>
                <a:schemeClr val="bg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7676084" y="4823062"/>
            <a:ext cx="1841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2-VERANO</a:t>
            </a:r>
            <a:endParaRPr lang="es-ES" sz="2400" b="1" i="1" u="sng" dirty="0">
              <a:solidFill>
                <a:schemeClr val="bg1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693932" y="5458396"/>
            <a:ext cx="1841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3-OTOÑO</a:t>
            </a:r>
            <a:endParaRPr lang="es-ES" sz="2400" b="1" i="1" u="sng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738386" y="6110208"/>
            <a:ext cx="1841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4-INVIERNO</a:t>
            </a:r>
            <a:endParaRPr lang="es-ES" sz="2400" b="1" i="1" u="sng" dirty="0">
              <a:solidFill>
                <a:schemeClr val="bg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032" y="4165261"/>
            <a:ext cx="612000" cy="61200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032" y="4790413"/>
            <a:ext cx="612000" cy="612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239" y="5411803"/>
            <a:ext cx="612000" cy="6120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239" y="6046345"/>
            <a:ext cx="612000" cy="6120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32 -0.01875 C 0.0513 -0.13797 0.15013 -0.2132 0.2599 -0.2132 C 0.36966 -0.2132 0.46849 -0.13797 0.53425 -0.01875 C 0.46849 0.10115 0.36966 0.17731 0.2599 0.17731 C 0.15013 0.17731 0.0513 0.10115 -0.01432 -0.01875 Z " pathEditMode="relative" rAng="0" ptsTypes="AAAAA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2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9" grpId="0"/>
      <p:bldP spid="14" grpId="0"/>
      <p:bldP spid="4" grpId="0" animBg="1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echa a la derecha con bandas 10"/>
          <p:cNvSpPr/>
          <p:nvPr/>
        </p:nvSpPr>
        <p:spPr>
          <a:xfrm>
            <a:off x="1660706" y="3693026"/>
            <a:ext cx="611803" cy="42259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485191" y="677206"/>
            <a:ext cx="8341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/>
              <a:t>EL SOL </a:t>
            </a:r>
            <a:r>
              <a:rPr lang="es-ES" sz="4400" b="1" dirty="0" smtClean="0"/>
              <a:t>ILUMINA </a:t>
            </a:r>
            <a:r>
              <a:rPr lang="es-ES" sz="4400" b="1" dirty="0"/>
              <a:t>LA </a:t>
            </a:r>
            <a:r>
              <a:rPr lang="es-ES" sz="4400" b="1" dirty="0" smtClean="0"/>
              <a:t>TIERRA</a:t>
            </a:r>
            <a:endParaRPr lang="es-ES" sz="44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97712" y="1778894"/>
            <a:ext cx="1030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CUANDO </a:t>
            </a:r>
            <a:r>
              <a:rPr lang="es-ES" sz="2400" i="1" dirty="0"/>
              <a:t>LA </a:t>
            </a:r>
            <a:r>
              <a:rPr lang="es-ES" sz="2400" i="1" dirty="0" smtClean="0"/>
              <a:t>LUZ DE UN RAYO </a:t>
            </a:r>
            <a:r>
              <a:rPr lang="es-ES" sz="2400" i="1" dirty="0"/>
              <a:t>DE SOL </a:t>
            </a:r>
            <a:r>
              <a:rPr lang="es-ES" sz="2400" i="1" dirty="0" smtClean="0"/>
              <a:t>CHOCA CON UN CUERPO SE REFLEJA Y </a:t>
            </a:r>
            <a:r>
              <a:rPr lang="es-ES" sz="2400" i="1" dirty="0"/>
              <a:t>EL </a:t>
            </a:r>
            <a:r>
              <a:rPr lang="es-ES" sz="2400" i="1" dirty="0" smtClean="0"/>
              <a:t>CUERPO PROYECTA UNA SOMBRA.</a:t>
            </a:r>
            <a:endParaRPr lang="es-ES" sz="2400" i="1" dirty="0">
              <a:solidFill>
                <a:schemeClr val="bg1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1040726" y="2861584"/>
            <a:ext cx="1851764" cy="202536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6" t="28835"/>
          <a:stretch/>
        </p:blipFill>
        <p:spPr>
          <a:xfrm>
            <a:off x="4803708" y="4166125"/>
            <a:ext cx="1306289" cy="108455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9537" r="896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972" y="3127786"/>
            <a:ext cx="1524003" cy="1524003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803708" y="3184401"/>
            <a:ext cx="1242527" cy="98172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1998922" y="5633513"/>
            <a:ext cx="9888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ln w="0"/>
              </a:rPr>
              <a:t>LA SOMBRA </a:t>
            </a:r>
            <a:r>
              <a:rPr lang="es-ES" sz="2400" i="1" dirty="0">
                <a:ln w="0"/>
              </a:rPr>
              <a:t>E</a:t>
            </a:r>
            <a:r>
              <a:rPr lang="es-ES" sz="2400" i="1" dirty="0" smtClean="0">
                <a:ln w="0"/>
              </a:rPr>
              <a:t>S </a:t>
            </a:r>
            <a:r>
              <a:rPr lang="es-ES" sz="2400" i="1" dirty="0">
                <a:ln w="0"/>
              </a:rPr>
              <a:t>LA </a:t>
            </a:r>
            <a:r>
              <a:rPr lang="es-ES" sz="2400" i="1" u="sng" dirty="0" smtClean="0">
                <a:ln w="0"/>
              </a:rPr>
              <a:t>REGIÓN OSCURA</a:t>
            </a:r>
            <a:r>
              <a:rPr lang="es-ES" sz="2400" i="1" dirty="0" smtClean="0">
                <a:ln w="0"/>
              </a:rPr>
              <a:t> QUE MUESTRA </a:t>
            </a:r>
            <a:r>
              <a:rPr lang="es-ES" sz="2400" i="1" dirty="0">
                <a:ln w="0"/>
              </a:rPr>
              <a:t>LA SILUETA </a:t>
            </a:r>
            <a:r>
              <a:rPr lang="es-ES" sz="2400" i="1" dirty="0" smtClean="0">
                <a:ln w="0"/>
              </a:rPr>
              <a:t>DE UN OBJETO</a:t>
            </a:r>
            <a:endParaRPr lang="es-ES" sz="2400" i="1" dirty="0">
              <a:ln w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8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0.22057 -0.0060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9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2" grpId="0"/>
      <p:bldP spid="16" grpId="0"/>
      <p:bldP spid="2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6047</TotalTime>
  <Words>807</Words>
  <Application>Microsoft Office PowerPoint</Application>
  <PresentationFormat>Panorámica</PresentationFormat>
  <Paragraphs>122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paco</dc:creator>
  <cp:lastModifiedBy>FRANCISCO JAVIER VACA ROMAN</cp:lastModifiedBy>
  <cp:revision>62</cp:revision>
  <dcterms:created xsi:type="dcterms:W3CDTF">2019-10-18T13:34:14Z</dcterms:created>
  <dcterms:modified xsi:type="dcterms:W3CDTF">2020-02-10T10:26:34Z</dcterms:modified>
</cp:coreProperties>
</file>