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62" r:id="rId4"/>
    <p:sldId id="263" r:id="rId5"/>
    <p:sldId id="265" r:id="rId6"/>
    <p:sldId id="266" r:id="rId7"/>
  </p:sldIdLst>
  <p:sldSz cx="12192000" cy="6858000"/>
  <p:notesSz cx="6797675" cy="9926638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nnm8uJXhT0bng837Xnuug==" hashData="0vg3cxeb/ukfxL2nWnfypZr+7DhZLGopW3w9W1KVzwVJKbpzAslYjhTQt84fb3yhCBAv3JMQXpOPo0BZILmh3A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04/07/2019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527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891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7561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31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0" name="Rectángulo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1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55CB799-6499-4E1E-8257-C777037FBB0C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12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13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37F32E-9C31-4EBC-9CF6-7E0795975D22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0DE5E64D-8309-4EA3-9E01-E99A0B9E852A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7AF38-4C5D-4919-B713-BCE928D84993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9" name="Rectángulo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F8A7DBF6-2AC7-4A48-B394-E7B6C748C10D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5771C8-10A4-40A2-B087-7EAE1E72B338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C3F35A-BE91-47D4-B680-814AAA83232F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4A5508-0173-4F7B-BA1F-6FDD23DC888F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3F45BD-EAC1-4ECC-91A9-2B1B76C5FA67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contenido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10B4E3-ACD8-472A-AF6F-98A76C82A9AD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4736085-0EE4-4C8F-879E-58330D243B98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5" rtl="0"/>
            <a:r>
              <a:rPr lang="es-ES" noProof="0" dirty="0"/>
              <a:t>Sexto</a:t>
            </a:r>
          </a:p>
          <a:p>
            <a:pPr lvl="6" rtl="0"/>
            <a:r>
              <a:rPr lang="es-ES" noProof="0" dirty="0"/>
              <a:t>Séptimo</a:t>
            </a:r>
          </a:p>
          <a:p>
            <a:pPr lvl="7" rtl="0"/>
            <a:r>
              <a:rPr lang="es-ES" noProof="0" dirty="0"/>
              <a:t>Octavo</a:t>
            </a:r>
          </a:p>
          <a:p>
            <a:pPr lvl="8" rtl="0"/>
            <a:r>
              <a:rPr lang="es-ES" noProof="0" dirty="0"/>
              <a:t>Noveno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04/07/2019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3.jpe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3.jpeg"/><Relationship Id="rId4" Type="http://schemas.openxmlformats.org/officeDocument/2006/relationships/image" Target="../media/image26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13.jpeg"/><Relationship Id="rId4" Type="http://schemas.openxmlformats.org/officeDocument/2006/relationships/image" Target="../media/image3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5199" y="1943842"/>
            <a:ext cx="8500062" cy="947276"/>
          </a:xfrm>
        </p:spPr>
        <p:txBody>
          <a:bodyPr rtlCol="0"/>
          <a:lstStyle/>
          <a:p>
            <a:pPr rtl="0"/>
            <a:r>
              <a:rPr lang="es-ES" dirty="0" smtClean="0"/>
              <a:t>             </a:t>
            </a:r>
            <a:r>
              <a:rPr lang="es-ES" u="sng" dirty="0" smtClean="0"/>
              <a:t>ELS  SENTITS</a:t>
            </a:r>
            <a:endParaRPr lang="es-ES" u="sng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759" y="4638704"/>
            <a:ext cx="461684" cy="4616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41" y="4578116"/>
            <a:ext cx="461683" cy="4616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16" y="4645267"/>
            <a:ext cx="478886" cy="4788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36" y="4612361"/>
            <a:ext cx="467779" cy="4677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870" y="4627420"/>
            <a:ext cx="452720" cy="452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40" y="2235216"/>
            <a:ext cx="1524003" cy="152400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57" y="2235216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975907" y="5106139"/>
            <a:ext cx="8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TACTE</a:t>
            </a:r>
            <a:endParaRPr lang="ca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519527" y="5110706"/>
            <a:ext cx="845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VISTA</a:t>
            </a:r>
            <a:endParaRPr lang="ca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899088" y="5099860"/>
            <a:ext cx="10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OLFACTE</a:t>
            </a:r>
            <a:endParaRPr lang="ca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459459" y="5124153"/>
            <a:ext cx="1052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GUST</a:t>
            </a:r>
            <a:endParaRPr lang="ca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0369206" y="5149723"/>
            <a:ext cx="795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OÏDA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130424" y="5544624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1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647760" y="5525054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F0"/>
                </a:solidFill>
              </a:rPr>
              <a:t>2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7130588" y="5521903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3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8690959" y="5528755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 smtClean="0">
                <a:solidFill>
                  <a:srgbClr val="00B0F0"/>
                </a:solidFill>
              </a:rPr>
              <a:t>4</a:t>
            </a:r>
            <a:endParaRPr lang="ca-ES" sz="3200" b="1" dirty="0">
              <a:solidFill>
                <a:srgbClr val="00B0F0"/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0368467" y="5544625"/>
            <a:ext cx="5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3200" b="1" dirty="0">
                <a:solidFill>
                  <a:srgbClr val="00B0F0"/>
                </a:solidFill>
              </a:rPr>
              <a:t>5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10908792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 smtClean="0"/>
              <a:t>                           </a:t>
            </a:r>
            <a:r>
              <a:rPr lang="es-ES" sz="4400" b="1" dirty="0" smtClean="0">
                <a:solidFill>
                  <a:srgbClr val="00B0F0"/>
                </a:solidFill>
              </a:rPr>
              <a:t> 1   </a:t>
            </a:r>
            <a:r>
              <a:rPr lang="es-ES" sz="4400" dirty="0" smtClean="0"/>
              <a:t>EL  TACTE</a:t>
            </a:r>
            <a:endParaRPr lang="es-ES" sz="4400" dirty="0"/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3831078" y="1869533"/>
            <a:ext cx="6790763" cy="4790010"/>
          </a:xfrm>
        </p:spPr>
        <p:txBody>
          <a:bodyPr rtlCol="0">
            <a:normAutofit fontScale="92500" lnSpcReduction="10000"/>
          </a:bodyPr>
          <a:lstStyle/>
          <a:p>
            <a:pPr rtl="0"/>
            <a:endParaRPr lang="es-ES" dirty="0" smtClean="0"/>
          </a:p>
          <a:p>
            <a:pPr marL="0" indent="0" rtl="0">
              <a:buNone/>
            </a:pPr>
            <a:r>
              <a:rPr lang="es-ES" dirty="0" smtClean="0"/>
              <a:t>EL </a:t>
            </a:r>
            <a:r>
              <a:rPr lang="es-ES" i="1" u="sng" dirty="0" smtClean="0">
                <a:solidFill>
                  <a:srgbClr val="0070C0"/>
                </a:solidFill>
              </a:rPr>
              <a:t>TACTE</a:t>
            </a:r>
            <a:r>
              <a:rPr lang="es-ES" dirty="0" smtClean="0"/>
              <a:t> ENS PERMET SENTIR…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i="1" dirty="0" smtClean="0">
                <a:solidFill>
                  <a:srgbClr val="FF0000"/>
                </a:solidFill>
              </a:rPr>
              <a:t>    1-TEMPERATURA</a:t>
            </a:r>
            <a:r>
              <a:rPr lang="es-ES" i="1" dirty="0" smtClean="0"/>
              <a:t> </a:t>
            </a:r>
          </a:p>
          <a:p>
            <a:pPr marL="0" indent="0" rtl="0">
              <a:buNone/>
            </a:pPr>
            <a:endParaRPr lang="es-ES" i="1" dirty="0" smtClean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es-ES" i="1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r>
              <a:rPr lang="es-ES" i="1" dirty="0" smtClean="0">
                <a:solidFill>
                  <a:srgbClr val="FF0000"/>
                </a:solidFill>
              </a:rPr>
              <a:t>    2-FORMA</a:t>
            </a:r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</a:rPr>
              <a:t>DE LAS COSAS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3- EL </a:t>
            </a:r>
            <a:r>
              <a:rPr lang="es-ES" i="1" dirty="0" smtClean="0">
                <a:solidFill>
                  <a:srgbClr val="FF0000"/>
                </a:solidFill>
              </a:rPr>
              <a:t>DOLOR</a:t>
            </a:r>
            <a:endParaRPr lang="es-ES" i="1" dirty="0">
              <a:solidFill>
                <a:srgbClr val="FF0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368" y="658812"/>
            <a:ext cx="950279" cy="950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89" y="5886445"/>
            <a:ext cx="739334" cy="7393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16" y="4431659"/>
            <a:ext cx="733554" cy="7335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0" r="16836"/>
          <a:stretch/>
        </p:blipFill>
        <p:spPr>
          <a:xfrm>
            <a:off x="6069759" y="3036368"/>
            <a:ext cx="750794" cy="7234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74614" y="4222165"/>
            <a:ext cx="3496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i="1" u="sng" dirty="0" smtClean="0">
                <a:solidFill>
                  <a:srgbClr val="0070C0"/>
                </a:solidFill>
              </a:rPr>
              <a:t>L’ÒRGAN</a:t>
            </a:r>
            <a:r>
              <a:rPr lang="ca-ES" sz="2000" dirty="0" smtClean="0"/>
              <a:t> DEL TACTE ÉS </a:t>
            </a:r>
            <a:r>
              <a:rPr lang="ca-ES" sz="2000" i="1" u="sng" dirty="0" smtClean="0">
                <a:solidFill>
                  <a:srgbClr val="0070C0"/>
                </a:solidFill>
              </a:rPr>
              <a:t>LA PELL</a:t>
            </a:r>
            <a:endParaRPr lang="ca-ES" sz="2000" i="1" u="sng" dirty="0">
              <a:solidFill>
                <a:srgbClr val="0070C0"/>
              </a:solidFill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3564458" y="2315610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618" y="2795450"/>
            <a:ext cx="2002986" cy="200298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81034" y="5739388"/>
            <a:ext cx="951058" cy="951058"/>
          </a:xfrm>
          <a:prstGeom prst="rect">
            <a:avLst/>
          </a:prstGeom>
        </p:spPr>
      </p:pic>
      <p:sp>
        <p:nvSpPr>
          <p:cNvPr id="16" name="Flecha arriba 15"/>
          <p:cNvSpPr/>
          <p:nvPr/>
        </p:nvSpPr>
        <p:spPr>
          <a:xfrm>
            <a:off x="9834304" y="430923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7" name="CuadroTexto 16"/>
          <p:cNvSpPr txBox="1"/>
          <p:nvPr/>
        </p:nvSpPr>
        <p:spPr>
          <a:xfrm>
            <a:off x="9303873" y="5349445"/>
            <a:ext cx="1672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NERVIS TÀCTILS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392" y="6327049"/>
            <a:ext cx="1292464" cy="298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222" y="466343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9977718" cy="1362113"/>
          </a:xfrm>
        </p:spPr>
        <p:txBody>
          <a:bodyPr rtlCol="0">
            <a:normAutofit/>
          </a:bodyPr>
          <a:lstStyle/>
          <a:p>
            <a:pPr algn="ctr" rtl="0"/>
            <a:r>
              <a:rPr lang="es-ES" sz="4400" b="1" dirty="0" smtClean="0">
                <a:solidFill>
                  <a:srgbClr val="00B0F0"/>
                </a:solidFill>
              </a:rPr>
              <a:t>2</a:t>
            </a:r>
            <a:r>
              <a:rPr lang="es-ES" sz="4400" dirty="0" smtClean="0"/>
              <a:t>     LA VISTA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87016" y="2329714"/>
            <a:ext cx="4640415" cy="413211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i="1" u="sng" dirty="0" smtClean="0">
                <a:solidFill>
                  <a:srgbClr val="0070C0"/>
                </a:solidFill>
              </a:rPr>
              <a:t>VISTA</a:t>
            </a:r>
            <a:r>
              <a:rPr lang="es-ES" dirty="0" smtClean="0"/>
              <a:t> </a:t>
            </a:r>
            <a:r>
              <a:rPr lang="es-ES" dirty="0"/>
              <a:t>ENS PERMET </a:t>
            </a:r>
            <a:r>
              <a:rPr lang="es-ES" dirty="0" smtClean="0"/>
              <a:t>SABER…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1- EL COLOR.</a:t>
            </a:r>
          </a:p>
          <a:p>
            <a:pPr marL="0" indent="0">
              <a:buNone/>
            </a:pPr>
            <a:endParaRPr lang="es-E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2- LA MIDA.</a:t>
            </a:r>
          </a:p>
          <a:p>
            <a:pPr marL="0" indent="0">
              <a:buNone/>
            </a:pPr>
            <a:endParaRPr lang="es-ES" sz="4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3- LA FORMA.</a:t>
            </a:r>
            <a:endParaRPr lang="es-ES" dirty="0">
              <a:solidFill>
                <a:srgbClr val="FF0000"/>
              </a:solidFill>
            </a:endParaRP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0459" y="682730"/>
            <a:ext cx="929542" cy="9174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852" y="3133070"/>
            <a:ext cx="932769" cy="932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2" y="4293417"/>
            <a:ext cx="952500" cy="952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852" y="5569511"/>
            <a:ext cx="920062" cy="920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0" y="4088137"/>
            <a:ext cx="473155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i="1" u="sng" dirty="0">
                <a:solidFill>
                  <a:srgbClr val="0070C0"/>
                </a:solidFill>
              </a:rPr>
              <a:t>ELS </a:t>
            </a:r>
            <a:r>
              <a:rPr lang="ca-ES" sz="2200" i="1" u="sng" dirty="0" smtClean="0">
                <a:solidFill>
                  <a:srgbClr val="0070C0"/>
                </a:solidFill>
              </a:rPr>
              <a:t>ÒRGANS </a:t>
            </a:r>
            <a:r>
              <a:rPr lang="ca-ES" sz="2200" dirty="0"/>
              <a:t>DE LA VISTA SÓN </a:t>
            </a:r>
            <a:r>
              <a:rPr lang="ca-ES" sz="2200" i="1" u="sng" dirty="0">
                <a:solidFill>
                  <a:srgbClr val="0070C0"/>
                </a:solidFill>
              </a:rPr>
              <a:t>ELS ULLS</a:t>
            </a:r>
            <a:r>
              <a:rPr lang="ca-ES" sz="2000" dirty="0"/>
              <a:t>.</a:t>
            </a:r>
          </a:p>
        </p:txBody>
      </p:sp>
      <p:sp>
        <p:nvSpPr>
          <p:cNvPr id="9" name="Abrir llave 8"/>
          <p:cNvSpPr/>
          <p:nvPr/>
        </p:nvSpPr>
        <p:spPr>
          <a:xfrm>
            <a:off x="4806298" y="2145327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701" y="3351426"/>
            <a:ext cx="1773530" cy="1773530"/>
          </a:xfrm>
          <a:prstGeom prst="rect">
            <a:avLst/>
          </a:prstGeom>
        </p:spPr>
      </p:pic>
      <p:sp>
        <p:nvSpPr>
          <p:cNvPr id="11" name="Flecha arriba 10"/>
          <p:cNvSpPr/>
          <p:nvPr/>
        </p:nvSpPr>
        <p:spPr>
          <a:xfrm rot="5400000">
            <a:off x="9545885" y="3821692"/>
            <a:ext cx="344703" cy="5166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9620" y="3753738"/>
            <a:ext cx="661152" cy="6525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CuadroTexto 12"/>
          <p:cNvSpPr txBox="1"/>
          <p:nvPr/>
        </p:nvSpPr>
        <p:spPr>
          <a:xfrm>
            <a:off x="8921303" y="4480395"/>
            <a:ext cx="156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 ÒPTIC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789" y="6312468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466" y="466343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1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489249" y="2056038"/>
            <a:ext cx="7184745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      L’</a:t>
            </a:r>
            <a:r>
              <a:rPr lang="es-ES" i="1" u="sng" dirty="0" smtClean="0">
                <a:solidFill>
                  <a:srgbClr val="0070C0"/>
                </a:solidFill>
              </a:rPr>
              <a:t>OLFACTE</a:t>
            </a:r>
            <a:r>
              <a:rPr lang="es-ES" dirty="0" smtClean="0"/>
              <a:t> </a:t>
            </a:r>
            <a:r>
              <a:rPr lang="es-ES" dirty="0"/>
              <a:t>ENS PERMET </a:t>
            </a:r>
            <a:r>
              <a:rPr lang="es-ES" dirty="0" smtClean="0"/>
              <a:t>PERCEBRE.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      1- OLORS</a:t>
            </a:r>
            <a:endParaRPr lang="es-ES" dirty="0">
              <a:solidFill>
                <a:srgbClr val="FF0000"/>
              </a:solidFill>
            </a:endParaRPr>
          </a:p>
          <a:p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rgbClr val="00B0F0"/>
                </a:solidFill>
              </a:rPr>
              <a:t>3 </a:t>
            </a:r>
            <a:r>
              <a:rPr lang="es-ES" sz="4400" dirty="0" smtClean="0"/>
              <a:t>      L’OLFACTE</a:t>
            </a:r>
            <a:endParaRPr lang="es-ES" sz="4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954" y="693925"/>
            <a:ext cx="947230" cy="947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453" y="3698527"/>
            <a:ext cx="1060401" cy="1060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274" y="361545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85" y="2654253"/>
            <a:ext cx="872163" cy="872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15" y="267990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Flecha curvada hacia abajo 12"/>
          <p:cNvSpPr/>
          <p:nvPr/>
        </p:nvSpPr>
        <p:spPr>
          <a:xfrm rot="10800000">
            <a:off x="7700310" y="4380617"/>
            <a:ext cx="1444964" cy="3783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/>
          <a:srcRect l="30136"/>
          <a:stretch/>
        </p:blipFill>
        <p:spPr>
          <a:xfrm>
            <a:off x="8387326" y="5271221"/>
            <a:ext cx="1405889" cy="1443927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48" y="5675318"/>
            <a:ext cx="696107" cy="69610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5" name="CuadroTexto 14"/>
          <p:cNvSpPr txBox="1"/>
          <p:nvPr/>
        </p:nvSpPr>
        <p:spPr>
          <a:xfrm>
            <a:off x="6398626" y="6348353"/>
            <a:ext cx="1936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 OLFACTORI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6" name="Flecha arriba 15"/>
          <p:cNvSpPr/>
          <p:nvPr/>
        </p:nvSpPr>
        <p:spPr>
          <a:xfrm rot="5400000">
            <a:off x="7217692" y="555961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Rectángulo 1"/>
          <p:cNvSpPr/>
          <p:nvPr/>
        </p:nvSpPr>
        <p:spPr>
          <a:xfrm>
            <a:off x="403174" y="4121078"/>
            <a:ext cx="41307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i="1" u="sng" dirty="0" smtClean="0">
                <a:solidFill>
                  <a:srgbClr val="0070C0"/>
                </a:solidFill>
              </a:rPr>
              <a:t>L’ÒRGAN</a:t>
            </a:r>
            <a:r>
              <a:rPr lang="ca-ES" sz="2200" dirty="0" smtClean="0"/>
              <a:t> </a:t>
            </a:r>
            <a:r>
              <a:rPr lang="ca-ES" sz="2200" dirty="0"/>
              <a:t>DE L’OLFACTE ÉS EL </a:t>
            </a:r>
            <a:r>
              <a:rPr lang="ca-ES" sz="2200" i="1" u="sng" dirty="0">
                <a:solidFill>
                  <a:srgbClr val="0070C0"/>
                </a:solidFill>
              </a:rPr>
              <a:t>NAS</a:t>
            </a:r>
            <a:r>
              <a:rPr lang="ca-ES" sz="2200" dirty="0"/>
              <a:t>. </a:t>
            </a:r>
          </a:p>
        </p:txBody>
      </p:sp>
      <p:sp>
        <p:nvSpPr>
          <p:cNvPr id="17" name="Abrir llave 16"/>
          <p:cNvSpPr/>
          <p:nvPr/>
        </p:nvSpPr>
        <p:spPr>
          <a:xfrm>
            <a:off x="4675039" y="1921568"/>
            <a:ext cx="296994" cy="4801962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465" y="6291136"/>
            <a:ext cx="1292464" cy="2987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011" y="460407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92570" y="2272606"/>
            <a:ext cx="7428128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EL </a:t>
            </a:r>
            <a:r>
              <a:rPr lang="es-ES" i="1" u="sng" dirty="0" smtClean="0">
                <a:solidFill>
                  <a:srgbClr val="0070C0"/>
                </a:solidFill>
              </a:rPr>
              <a:t>GUST</a:t>
            </a:r>
            <a:r>
              <a:rPr lang="es-ES" dirty="0" smtClean="0"/>
              <a:t> </a:t>
            </a:r>
            <a:r>
              <a:rPr lang="es-ES" dirty="0"/>
              <a:t>ENS PERMET </a:t>
            </a:r>
            <a:r>
              <a:rPr lang="es-ES" dirty="0" smtClean="0"/>
              <a:t>PERCEBRE.</a:t>
            </a:r>
          </a:p>
          <a:p>
            <a:pPr marL="0" indent="0">
              <a:buNone/>
            </a:pPr>
            <a:r>
              <a:rPr lang="ca-ES" dirty="0">
                <a:solidFill>
                  <a:srgbClr val="FF0000"/>
                </a:solidFill>
              </a:rPr>
              <a:t> 1- ELS </a:t>
            </a:r>
            <a:r>
              <a:rPr lang="ca-ES" dirty="0" smtClean="0">
                <a:solidFill>
                  <a:srgbClr val="FF0000"/>
                </a:solidFill>
              </a:rPr>
              <a:t>SABORS.</a:t>
            </a:r>
            <a:endParaRPr lang="es-ES" dirty="0"/>
          </a:p>
          <a:p>
            <a:endParaRPr lang="ca-ES" i="1" dirty="0" smtClean="0"/>
          </a:p>
          <a:p>
            <a:endParaRPr lang="ca-ES" i="1" dirty="0" smtClean="0"/>
          </a:p>
          <a:p>
            <a:endParaRPr lang="ca-ES" i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rgbClr val="00B0F0"/>
                </a:solidFill>
              </a:rPr>
              <a:t>4 </a:t>
            </a:r>
            <a:r>
              <a:rPr lang="es-ES" sz="4400" dirty="0" smtClean="0"/>
              <a:t>      EL GUST</a:t>
            </a:r>
            <a:endParaRPr lang="es-ES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250" y="577394"/>
            <a:ext cx="1063148" cy="1063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83" y="3443969"/>
            <a:ext cx="790344" cy="790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398" y="3447834"/>
            <a:ext cx="797842" cy="7978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481" y="3436785"/>
            <a:ext cx="834913" cy="834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891" y="3436785"/>
            <a:ext cx="808891" cy="8088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5044083" y="4245676"/>
            <a:ext cx="909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212121"/>
                </a:solidFill>
                <a:latin typeface="inherit"/>
              </a:rPr>
              <a:t>ÀCID</a:t>
            </a:r>
            <a:endParaRPr lang="ca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12106" y="4256586"/>
            <a:ext cx="1051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solidFill>
                  <a:srgbClr val="212121"/>
                </a:solidFill>
                <a:latin typeface="inherit"/>
              </a:rPr>
              <a:t>AMARG</a:t>
            </a:r>
            <a:endParaRPr lang="ca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088458" y="4271698"/>
            <a:ext cx="1018182" cy="370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SALAT</a:t>
            </a:r>
            <a:endParaRPr lang="ca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186850" y="4234313"/>
            <a:ext cx="97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DOLÇ</a:t>
            </a:r>
            <a:endParaRPr lang="ca-ES" b="1" dirty="0">
              <a:latin typeface="inheri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92441" y="4170289"/>
            <a:ext cx="419711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i="1" u="sng" dirty="0" smtClean="0">
                <a:solidFill>
                  <a:srgbClr val="0070C0"/>
                </a:solidFill>
              </a:rPr>
              <a:t>L’ÒRGAN</a:t>
            </a:r>
            <a:r>
              <a:rPr lang="ca-ES" sz="2200" dirty="0" smtClean="0"/>
              <a:t> </a:t>
            </a:r>
            <a:r>
              <a:rPr lang="ca-ES" sz="2200" dirty="0"/>
              <a:t>DEL GUST ÉS </a:t>
            </a:r>
            <a:r>
              <a:rPr lang="ca-ES" sz="2200" i="1" u="sng" dirty="0">
                <a:solidFill>
                  <a:srgbClr val="0070C0"/>
                </a:solidFill>
              </a:rPr>
              <a:t>LA </a:t>
            </a:r>
            <a:r>
              <a:rPr lang="ca-ES" sz="2200" i="1" u="sng" dirty="0" smtClean="0">
                <a:solidFill>
                  <a:srgbClr val="0070C0"/>
                </a:solidFill>
              </a:rPr>
              <a:t>LLENGUA</a:t>
            </a:r>
            <a:endParaRPr lang="ca-ES" sz="2200" dirty="0"/>
          </a:p>
        </p:txBody>
      </p:sp>
      <p:sp>
        <p:nvSpPr>
          <p:cNvPr id="14" name="Abrir llave 13"/>
          <p:cNvSpPr/>
          <p:nvPr/>
        </p:nvSpPr>
        <p:spPr>
          <a:xfrm>
            <a:off x="4357541" y="2097795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882" y="5239042"/>
            <a:ext cx="1063148" cy="1063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6" name="Conector recto de flecha 15"/>
          <p:cNvCxnSpPr/>
          <p:nvPr/>
        </p:nvCxnSpPr>
        <p:spPr>
          <a:xfrm flipV="1">
            <a:off x="5322480" y="5951212"/>
            <a:ext cx="694548" cy="185415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8"/>
          <a:srcRect l="29394"/>
          <a:stretch/>
        </p:blipFill>
        <p:spPr>
          <a:xfrm>
            <a:off x="8670067" y="4789434"/>
            <a:ext cx="1834537" cy="196712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6546937" y="6060102"/>
            <a:ext cx="2104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NERVIS GUSTATIUS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9" name="Flecha arriba 18"/>
          <p:cNvSpPr/>
          <p:nvPr/>
        </p:nvSpPr>
        <p:spPr>
          <a:xfrm rot="5400000">
            <a:off x="7310843" y="5312399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521" y="6429434"/>
            <a:ext cx="1292464" cy="29873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404" y="460407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14" grpId="0" animBg="1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13839" y="2357589"/>
            <a:ext cx="5139077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L’</a:t>
            </a:r>
            <a:r>
              <a:rPr lang="es-ES" i="1" u="sng" dirty="0" smtClean="0">
                <a:solidFill>
                  <a:srgbClr val="0070C0"/>
                </a:solidFill>
              </a:rPr>
              <a:t>OÏDA</a:t>
            </a:r>
            <a:r>
              <a:rPr lang="es-ES" dirty="0" smtClean="0"/>
              <a:t> </a:t>
            </a:r>
            <a:r>
              <a:rPr lang="es-ES" dirty="0"/>
              <a:t>ENS </a:t>
            </a:r>
            <a:r>
              <a:rPr lang="es-ES"/>
              <a:t>PERMET </a:t>
            </a:r>
            <a:r>
              <a:rPr lang="es-ES" smtClean="0"/>
              <a:t>ESCOLTAR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1-ELS SONS.</a:t>
            </a:r>
            <a:endParaRPr lang="es-ES" dirty="0">
              <a:solidFill>
                <a:srgbClr val="FF0000"/>
              </a:solidFill>
            </a:endParaRPr>
          </a:p>
          <a:p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96774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 smtClean="0">
                <a:solidFill>
                  <a:srgbClr val="00B0F0"/>
                </a:solidFill>
              </a:rPr>
              <a:t>5 </a:t>
            </a:r>
            <a:r>
              <a:rPr lang="es-ES" sz="4400" dirty="0" smtClean="0"/>
              <a:t>      L’OÏDA</a:t>
            </a:r>
            <a:endParaRPr lang="es-ES" sz="4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713" y="618631"/>
            <a:ext cx="1045664" cy="10456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232" y="2992011"/>
            <a:ext cx="1213069" cy="12130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Abrir llave 5"/>
          <p:cNvSpPr/>
          <p:nvPr/>
        </p:nvSpPr>
        <p:spPr>
          <a:xfrm>
            <a:off x="5432269" y="2087940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077" y="4811524"/>
            <a:ext cx="1548518" cy="15485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189" y="4826589"/>
            <a:ext cx="1548518" cy="1548518"/>
          </a:xfrm>
          <a:prstGeom prst="rect">
            <a:avLst/>
          </a:prstGeom>
        </p:spPr>
      </p:pic>
      <p:sp>
        <p:nvSpPr>
          <p:cNvPr id="9" name="Flecha arriba 8"/>
          <p:cNvSpPr/>
          <p:nvPr/>
        </p:nvSpPr>
        <p:spPr>
          <a:xfrm rot="5400000">
            <a:off x="8914247" y="5006557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CuadroTexto 9"/>
          <p:cNvSpPr txBox="1"/>
          <p:nvPr/>
        </p:nvSpPr>
        <p:spPr>
          <a:xfrm>
            <a:off x="8373219" y="5869311"/>
            <a:ext cx="169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NERVI AUDITIU</a:t>
            </a:r>
            <a:endParaRPr lang="ca-ES" b="1" dirty="0">
              <a:solidFill>
                <a:srgbClr val="00B05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16849" y="4380637"/>
            <a:ext cx="48609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dirty="0"/>
              <a:t>ELS </a:t>
            </a:r>
            <a:r>
              <a:rPr lang="ca-ES" sz="2200" i="1" u="sng" dirty="0">
                <a:solidFill>
                  <a:srgbClr val="0070C0"/>
                </a:solidFill>
              </a:rPr>
              <a:t>ÒRGANS</a:t>
            </a:r>
            <a:r>
              <a:rPr lang="ca-ES" sz="2200" dirty="0"/>
              <a:t> DE L’OÏDA SÓN </a:t>
            </a:r>
            <a:r>
              <a:rPr lang="ca-ES" sz="2200" i="1" u="sng" dirty="0">
                <a:solidFill>
                  <a:srgbClr val="0070C0"/>
                </a:solidFill>
              </a:rPr>
              <a:t>LES ORELLES</a:t>
            </a:r>
            <a:endParaRPr lang="ca-ES" sz="22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849" y="6360042"/>
            <a:ext cx="1292464" cy="298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4754" y="460407"/>
            <a:ext cx="895432" cy="50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Asuntos educativo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750_TF03462902_TF03462902.potx" id="{4CE945C6-95B6-4FA9-BB0F-C70DFDA6D9C8}" vid="{F60AB2A4-3AA5-45D0-B345-5DEC87621E67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temas educativos, diseño con ilustraciones en una pizarra (pantalla panorámica)</Template>
  <TotalTime>296</TotalTime>
  <Words>144</Words>
  <Application>Microsoft Office PowerPoint</Application>
  <PresentationFormat>Panorámica</PresentationFormat>
  <Paragraphs>64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inherit</vt:lpstr>
      <vt:lpstr>Wingdings</vt:lpstr>
      <vt:lpstr>Asuntos educativos 16x9</vt:lpstr>
      <vt:lpstr>             ELS  SENTITS</vt:lpstr>
      <vt:lpstr>                            1   EL  TACTE</vt:lpstr>
      <vt:lpstr>2     LA VISTA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 SENTITS</dc:title>
  <dc:creator>FRANCISCO JAVIER VACA ROMAN</dc:creator>
  <cp:lastModifiedBy>paco</cp:lastModifiedBy>
  <cp:revision>36</cp:revision>
  <cp:lastPrinted>2019-03-26T15:12:16Z</cp:lastPrinted>
  <dcterms:created xsi:type="dcterms:W3CDTF">2018-11-23T18:19:31Z</dcterms:created>
  <dcterms:modified xsi:type="dcterms:W3CDTF">2019-07-04T08:34:37Z</dcterms:modified>
</cp:coreProperties>
</file>