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3"/>
  </p:notesMasterIdLst>
  <p:sldIdLst>
    <p:sldId id="285" r:id="rId2"/>
    <p:sldId id="292" r:id="rId3"/>
    <p:sldId id="293" r:id="rId4"/>
    <p:sldId id="294" r:id="rId5"/>
    <p:sldId id="295" r:id="rId6"/>
    <p:sldId id="299" r:id="rId7"/>
    <p:sldId id="297" r:id="rId8"/>
    <p:sldId id="298" r:id="rId9"/>
    <p:sldId id="300" r:id="rId10"/>
    <p:sldId id="301" r:id="rId11"/>
    <p:sldId id="288" r:id="rId12"/>
    <p:sldId id="289" r:id="rId13"/>
    <p:sldId id="290" r:id="rId14"/>
    <p:sldId id="291" r:id="rId15"/>
    <p:sldId id="302" r:id="rId16"/>
    <p:sldId id="303" r:id="rId17"/>
    <p:sldId id="304" r:id="rId18"/>
    <p:sldId id="305" r:id="rId19"/>
    <p:sldId id="306" r:id="rId20"/>
    <p:sldId id="307" r:id="rId21"/>
    <p:sldId id="309" r:id="rId22"/>
  </p:sldIdLst>
  <p:sldSz cx="9144000" cy="6858000" type="screen4x3"/>
  <p:notesSz cx="6797675" cy="9926638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LAe7sFcJyu3RbgwMPyz7nQ==" hashData="cfI6DQrq/4/glifWbEAizENRc9/Fdn4XbE5zNc0CsHejlPit0Uk0LCcFuSSOEg95yHRY1rE3uQTm/wuj5SvNl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34" autoAdjust="0"/>
    <p:restoredTop sz="92965" autoAdjust="0"/>
  </p:normalViewPr>
  <p:slideViewPr>
    <p:cSldViewPr>
      <p:cViewPr varScale="1">
        <p:scale>
          <a:sx n="64" d="100"/>
          <a:sy n="64" d="100"/>
        </p:scale>
        <p:origin x="129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CCE0C-D282-406E-A8E2-BAC7FCD0D4F4}" type="datetimeFigureOut">
              <a:rPr lang="ca-ES" smtClean="0"/>
              <a:t>26/11/2019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B4340-AD20-4B1E-A9D9-65DCFEC10A1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6226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B4340-AD20-4B1E-A9D9-65DCFEC10A1D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20283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76609-A0DF-495B-B89B-C59A8844F598}" type="slidenum">
              <a:rPr lang="ca-ES" altLang="es-ES"/>
              <a:pPr/>
              <a:t>‹Nº›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4193573139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69AC1-FF09-4BAB-B470-2AE699D463D1}" type="slidenum">
              <a:rPr lang="ca-ES" altLang="es-ES"/>
              <a:pPr/>
              <a:t>‹Nº›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3546837317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6 Conector recto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F14DC-4DAF-415D-84FD-1D3721CF33DC}" type="slidenum">
              <a:rPr lang="ca-ES" altLang="es-ES"/>
              <a:pPr/>
              <a:t>‹Nº›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4515837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73106-2B4D-4D17-A664-0C07326AF545}" type="slidenum">
              <a:rPr lang="ca-ES" altLang="es-ES"/>
              <a:pPr/>
              <a:t>‹Nº›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634606771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2" name="31 Marcador de contenido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34" name="33 Marcador de contenido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C1D6A2-7ADA-4194-949D-2C3C92CC02AD}" type="slidenum">
              <a:rPr lang="ca-ES" altLang="es-ES"/>
              <a:pPr/>
              <a:t>‹Nº›</a:t>
            </a:fld>
            <a:endParaRPr lang="ca-ES" altLang="es-ES"/>
          </a:p>
        </p:txBody>
      </p:sp>
      <p:sp>
        <p:nvSpPr>
          <p:cNvPr id="10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1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469199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E8E86-7967-48D4-A8FF-02A2DCE5D85F}" type="slidenum">
              <a:rPr lang="ca-ES" altLang="es-ES"/>
              <a:pPr/>
              <a:t>‹Nº›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3899630662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9ED76-D9E0-4F27-9CDE-A2A09AD32ECA}" type="slidenum">
              <a:rPr lang="ca-ES" altLang="es-ES"/>
              <a:pPr/>
              <a:t>‹Nº›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756309268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arcador de contenido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30 Título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CC19F5-AF92-4F73-AFE5-E57C68E1398A}" type="slidenum">
              <a:rPr lang="ca-ES" altLang="es-ES"/>
              <a:pPr/>
              <a:t>‹Nº›</a:t>
            </a:fld>
            <a:endParaRPr lang="ca-ES" altLang="es-ES"/>
          </a:p>
        </p:txBody>
      </p:sp>
      <p:sp>
        <p:nvSpPr>
          <p:cNvPr id="7" name="9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51000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6BE391-F09E-4BB1-94B2-6250E5ECD416}" type="slidenum">
              <a:rPr lang="ca-ES" altLang="es-ES"/>
              <a:pPr/>
              <a:t>‹Nº›</a:t>
            </a:fld>
            <a:endParaRPr lang="ca-ES" altLang="es-ES"/>
          </a:p>
        </p:txBody>
      </p:sp>
      <p:sp>
        <p:nvSpPr>
          <p:cNvPr id="7" name="9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152735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A3295-17D6-4695-8F73-1351BCEDD3E4}" type="slidenum">
              <a:rPr lang="ca-ES" altLang="es-ES"/>
              <a:pPr/>
              <a:t>‹Nº›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3924442897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8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n-US" altLang="es-ES" smtClean="0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fld id="{4B1C1E61-8C34-45DC-A127-209515412968}" type="slidenum">
              <a:rPr lang="ca-ES" altLang="es-ES"/>
              <a:pPr/>
              <a:t>‹Nº›</a:t>
            </a:fld>
            <a:endParaRPr lang="ca-ES" altLang="es-E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</p:sldLayoutIdLst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12" Type="http://schemas.openxmlformats.org/officeDocument/2006/relationships/image" Target="../media/image21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http://cdn.20minutos.es/img/2008/03/19/782841.jpg" TargetMode="External"/><Relationship Id="rId11" Type="http://schemas.openxmlformats.org/officeDocument/2006/relationships/image" Target="http://lh4.ggpht.com/_lcSuAYr9RWo/S1AecjYRdSI/AAAAAAAAJ1A/feFjBShM3Ks/maispesadoselefanteasiatico_thumb1.jpg" TargetMode="External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http://perso.wanadoo.es/mi6ue1/KARPETA/IMG3/EOQ.jpg" TargetMode="Externa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21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17.wav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12" Type="http://schemas.openxmlformats.org/officeDocument/2006/relationships/image" Target="../media/image21.jpe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image" Target="http://www.google.es/url?source=imglanding&amp;ct=img&amp;q=http://2.bp.blogspot.com/_qQaSIDt0SLc/ScawVENZPVI/AAAAAAAAAe8/3nGjcv4Ss6E/s320/caf%C3%A9.png&amp;sa=X&amp;ei=68lgULLCLpCk0AWxtYH4Cg&amp;ved=0CAwQ8wc4BQ&amp;usg=AFQjCNHFds-Oq772lcCrRyxqd2aJeHKWKQ" TargetMode="External"/><Relationship Id="rId11" Type="http://schemas.openxmlformats.org/officeDocument/2006/relationships/image" Target="../media/image5.jpeg"/><Relationship Id="rId5" Type="http://schemas.openxmlformats.org/officeDocument/2006/relationships/image" Target="../media/image55.png"/><Relationship Id="rId10" Type="http://schemas.openxmlformats.org/officeDocument/2006/relationships/image" Target="../media/image59.jpeg"/><Relationship Id="rId4" Type="http://schemas.openxmlformats.org/officeDocument/2006/relationships/image" Target="http://www.google.es/url?source=imglanding&amp;ct=img&amp;q=http://upload.wikimedia.org/wikipedia/commons/thumb/e/e0/Cocoa_Pods.JPG/200px-Cocoa_Pods.JPG&amp;sa=X&amp;ei=L8lgUOTCLNCM0wWp94G4Dw&amp;ved=0CAwQ8wc&amp;usg=AFQjCNEbXuVvF3gwSPIuFM6qYh5bZ5UgZw" TargetMode="External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audio" Target="../media/audio2.wav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http://1.bp.blogspot.com/_ueVHP5AoECk/S72qmZC4RCI/AAAAAAAAABc/_4TCeAXGWqY/s1600/las_piramides_de_egipto.jpg" TargetMode="External"/><Relationship Id="rId11" Type="http://schemas.openxmlformats.org/officeDocument/2006/relationships/image" Target="../media/image12.jpeg"/><Relationship Id="rId5" Type="http://schemas.openxmlformats.org/officeDocument/2006/relationships/image" Target="../media/image7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0.jpeg"/><Relationship Id="rId7" Type="http://schemas.openxmlformats.org/officeDocument/2006/relationships/image" Target="http://ecologismos.com/wp-content/2012/10/Los-masais-no-necesitan-veterinario.jpg" TargetMode="External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10.jpeg"/><Relationship Id="rId10" Type="http://schemas.openxmlformats.org/officeDocument/2006/relationships/image" Target="../media/image21.jpeg"/><Relationship Id="rId4" Type="http://schemas.openxmlformats.org/officeDocument/2006/relationships/image" Target="http://www.google.es/url?source=imglanding&amp;ct=img&amp;q=http://www.rnw.nl/data/files/images/lead/Masai.jpg&amp;sa=X&amp;ei=esZgUPHgGOK80QXx9oDwCA&amp;ved=0CAsQ8wc4GQ&amp;usg=AFQjCNHcdjvdJcr5A67OgOjVePyPB7b2AQ" TargetMode="External"/><Relationship Id="rId9" Type="http://schemas.openxmlformats.org/officeDocument/2006/relationships/image" Target="http://1.bp.blogspot.com/-3A12xS3PVYg/TtIPFaKrT9I/AAAAAAAAA70/t0ebgut6PmI/s1600/2007_1221Image0360+copia.jp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http://www.google.es/url?source=imglanding&amp;ct=img&amp;q=http://photos.mongabay.com/08/0917charlie.jpg&amp;sa=X&amp;ei=GsdgUNu0KcnO0QXZv4FQ&amp;ved=0CAsQ8wc4BA&amp;usg=AFQjCNFJaKDIHSNxlYPE69EqwAb9gsdJ7g" TargetMode="Externa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5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1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1"/>
          <p:cNvGrpSpPr>
            <a:grpSpLocks/>
          </p:cNvGrpSpPr>
          <p:nvPr/>
        </p:nvGrpSpPr>
        <p:grpSpPr bwMode="auto">
          <a:xfrm>
            <a:off x="1331913" y="3573463"/>
            <a:ext cx="6481762" cy="217487"/>
            <a:chOff x="839" y="2251"/>
            <a:chExt cx="4083" cy="137"/>
          </a:xfrm>
        </p:grpSpPr>
        <p:sp>
          <p:nvSpPr>
            <p:cNvPr id="12292" name="Line 12"/>
            <p:cNvSpPr>
              <a:spLocks noChangeShapeType="1"/>
            </p:cNvSpPr>
            <p:nvPr/>
          </p:nvSpPr>
          <p:spPr bwMode="auto">
            <a:xfrm>
              <a:off x="839" y="2296"/>
              <a:ext cx="167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2293" name="Line 13"/>
            <p:cNvSpPr>
              <a:spLocks noChangeShapeType="1"/>
            </p:cNvSpPr>
            <p:nvPr/>
          </p:nvSpPr>
          <p:spPr bwMode="auto">
            <a:xfrm>
              <a:off x="3243" y="2296"/>
              <a:ext cx="167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2294" name="Oval 14"/>
            <p:cNvSpPr>
              <a:spLocks noChangeArrowheads="1"/>
            </p:cNvSpPr>
            <p:nvPr/>
          </p:nvSpPr>
          <p:spPr bwMode="auto">
            <a:xfrm>
              <a:off x="2835" y="2251"/>
              <a:ext cx="136" cy="13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</p:grpSp>
      <p:sp>
        <p:nvSpPr>
          <p:cNvPr id="27" name="1 Título"/>
          <p:cNvSpPr txBox="1">
            <a:spLocks/>
          </p:cNvSpPr>
          <p:nvPr/>
        </p:nvSpPr>
        <p:spPr>
          <a:xfrm>
            <a:off x="395288" y="2781300"/>
            <a:ext cx="8229600" cy="56197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ES" sz="8000" dirty="0">
                <a:latin typeface="Calibri" pitchFamily="34" charset="0"/>
              </a:rPr>
              <a:t> </a:t>
            </a:r>
            <a:r>
              <a:rPr lang="es-ES" sz="8000" dirty="0">
                <a:latin typeface="Constantia" pitchFamily="18" charset="0"/>
              </a:rPr>
              <a:t>ÀFRICA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420973" y="476672"/>
            <a:ext cx="1238865" cy="66367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 bwMode="auto">
          <a:xfrm>
            <a:off x="395288" y="2133600"/>
            <a:ext cx="8229600" cy="121920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z="4800" smtClean="0">
                <a:ln>
                  <a:noFill/>
                </a:ln>
                <a:effectLst/>
              </a:rPr>
              <a:t>ANIMALS D´ÀFRICA</a:t>
            </a:r>
          </a:p>
        </p:txBody>
      </p:sp>
      <p:grpSp>
        <p:nvGrpSpPr>
          <p:cNvPr id="21507" name="Group 4"/>
          <p:cNvGrpSpPr>
            <a:grpSpLocks/>
          </p:cNvGrpSpPr>
          <p:nvPr/>
        </p:nvGrpSpPr>
        <p:grpSpPr bwMode="auto">
          <a:xfrm>
            <a:off x="1331913" y="3573463"/>
            <a:ext cx="6481762" cy="217487"/>
            <a:chOff x="839" y="2251"/>
            <a:chExt cx="4083" cy="137"/>
          </a:xfrm>
        </p:grpSpPr>
        <p:sp>
          <p:nvSpPr>
            <p:cNvPr id="21508" name="Line 5"/>
            <p:cNvSpPr>
              <a:spLocks noChangeShapeType="1"/>
            </p:cNvSpPr>
            <p:nvPr/>
          </p:nvSpPr>
          <p:spPr bwMode="auto">
            <a:xfrm>
              <a:off x="839" y="2296"/>
              <a:ext cx="167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1509" name="Line 6"/>
            <p:cNvSpPr>
              <a:spLocks noChangeShapeType="1"/>
            </p:cNvSpPr>
            <p:nvPr/>
          </p:nvSpPr>
          <p:spPr bwMode="auto">
            <a:xfrm>
              <a:off x="3243" y="2296"/>
              <a:ext cx="167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1510" name="Oval 7"/>
            <p:cNvSpPr>
              <a:spLocks noChangeArrowheads="1"/>
            </p:cNvSpPr>
            <p:nvPr/>
          </p:nvSpPr>
          <p:spPr bwMode="auto">
            <a:xfrm>
              <a:off x="2835" y="2251"/>
              <a:ext cx="136" cy="13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 bwMode="auto">
          <a:xfrm>
            <a:off x="468313" y="692150"/>
            <a:ext cx="8229600" cy="750888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es-ES" sz="2800" dirty="0" smtClean="0">
                <a:ln>
                  <a:noFill/>
                </a:ln>
                <a:effectLst/>
              </a:rPr>
              <a:t>ANIMALS DE LA SABANA </a:t>
            </a:r>
            <a:br>
              <a:rPr lang="es-ES" sz="2800" dirty="0" smtClean="0">
                <a:ln>
                  <a:noFill/>
                </a:ln>
                <a:effectLst/>
              </a:rPr>
            </a:br>
            <a:r>
              <a:rPr lang="es-ES" sz="2800" dirty="0" smtClean="0">
                <a:ln>
                  <a:noFill/>
                </a:ln>
                <a:effectLst/>
              </a:rPr>
              <a:t>(MAMÍFERS)</a:t>
            </a:r>
            <a:r>
              <a:rPr lang="es-ES" sz="3600" dirty="0" smtClean="0">
                <a:ln>
                  <a:noFill/>
                </a:ln>
                <a:effectLst/>
              </a:rPr>
              <a:t> 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705154" y="1262088"/>
            <a:ext cx="1403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 u="sng" dirty="0">
                <a:latin typeface="Calibri" panose="020F0502020204030204" pitchFamily="34" charset="0"/>
              </a:rPr>
              <a:t>HERBÍVORS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0" y="1262088"/>
            <a:ext cx="1476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 dirty="0">
                <a:latin typeface="Calibri" panose="020F0502020204030204" pitchFamily="34" charset="0"/>
              </a:rPr>
              <a:t>   </a:t>
            </a:r>
            <a:r>
              <a:rPr lang="es-ES" altLang="es-ES" sz="1800" b="1" u="sng" dirty="0">
                <a:latin typeface="Calibri" panose="020F0502020204030204" pitchFamily="34" charset="0"/>
              </a:rPr>
              <a:t>CARNÍVORS</a:t>
            </a:r>
          </a:p>
        </p:txBody>
      </p:sp>
      <p:pic>
        <p:nvPicPr>
          <p:cNvPr id="41992" name="Picture 8" descr="http://www.mascotas.org/wp-content/uploads/reyle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914400" cy="8016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914400" cy="8016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il_fi" descr="http://cdn.20minutos.es/img/2008/03/19/782841.jpg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81525"/>
            <a:ext cx="936625" cy="8001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84313"/>
            <a:ext cx="6203950" cy="41846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8" name="10 CuadroTexto"/>
          <p:cNvSpPr txBox="1">
            <a:spLocks noChangeArrowheads="1"/>
          </p:cNvSpPr>
          <p:nvPr/>
        </p:nvSpPr>
        <p:spPr bwMode="auto">
          <a:xfrm>
            <a:off x="0" y="2565400"/>
            <a:ext cx="1296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 dirty="0">
                <a:latin typeface="Calibri" panose="020F0502020204030204" pitchFamily="34" charset="0"/>
              </a:rPr>
              <a:t>    </a:t>
            </a:r>
            <a:r>
              <a:rPr lang="es-ES" altLang="es-ES" sz="1800" b="1" i="1" dirty="0">
                <a:latin typeface="Calibri" panose="020F0502020204030204" pitchFamily="34" charset="0"/>
              </a:rPr>
              <a:t>LLEÓ</a:t>
            </a:r>
          </a:p>
        </p:txBody>
      </p:sp>
      <p:sp>
        <p:nvSpPr>
          <p:cNvPr id="41999" name="10 CuadroTexto"/>
          <p:cNvSpPr txBox="1">
            <a:spLocks noChangeArrowheads="1"/>
          </p:cNvSpPr>
          <p:nvPr/>
        </p:nvSpPr>
        <p:spPr bwMode="auto">
          <a:xfrm>
            <a:off x="0" y="4005263"/>
            <a:ext cx="1296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 dirty="0">
                <a:latin typeface="Calibri" panose="020F0502020204030204" pitchFamily="34" charset="0"/>
              </a:rPr>
              <a:t>    </a:t>
            </a:r>
            <a:r>
              <a:rPr lang="es-ES" altLang="es-ES" sz="1800" b="1" i="1" dirty="0">
                <a:latin typeface="Calibri" panose="020F0502020204030204" pitchFamily="34" charset="0"/>
              </a:rPr>
              <a:t>HIENA</a:t>
            </a:r>
          </a:p>
        </p:txBody>
      </p:sp>
      <p:sp>
        <p:nvSpPr>
          <p:cNvPr id="42000" name="10 CuadroTexto"/>
          <p:cNvSpPr txBox="1">
            <a:spLocks noChangeArrowheads="1"/>
          </p:cNvSpPr>
          <p:nvPr/>
        </p:nvSpPr>
        <p:spPr bwMode="auto">
          <a:xfrm>
            <a:off x="0" y="5445125"/>
            <a:ext cx="1476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 dirty="0">
                <a:latin typeface="Calibri" panose="020F0502020204030204" pitchFamily="34" charset="0"/>
              </a:rPr>
              <a:t>  </a:t>
            </a:r>
            <a:r>
              <a:rPr lang="es-ES" altLang="es-ES" sz="1800" b="1" i="1" dirty="0">
                <a:latin typeface="Calibri" panose="020F0502020204030204" pitchFamily="34" charset="0"/>
              </a:rPr>
              <a:t>GUEPARD</a:t>
            </a:r>
          </a:p>
        </p:txBody>
      </p:sp>
      <p:pic>
        <p:nvPicPr>
          <p:cNvPr id="4200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00213"/>
            <a:ext cx="920750" cy="7858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141663"/>
            <a:ext cx="914400" cy="8001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3" name="il_fi" descr="http://lh4.ggpht.com/_lcSuAYr9RWo/S1AecjYRdSI/AAAAAAAAJ1A/feFjBShM3Ks/maispesadoselefanteasiatico_thumb1.jpg"/>
          <p:cNvPicPr>
            <a:picLocks noChangeAspect="1" noChangeArrowheads="1"/>
          </p:cNvPicPr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581525"/>
            <a:ext cx="895350" cy="8001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4" name="10 CuadroTexto"/>
          <p:cNvSpPr txBox="1">
            <a:spLocks noChangeArrowheads="1"/>
          </p:cNvSpPr>
          <p:nvPr/>
        </p:nvSpPr>
        <p:spPr bwMode="auto">
          <a:xfrm>
            <a:off x="7596188" y="5373688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dirty="0"/>
              <a:t>   </a:t>
            </a:r>
            <a:r>
              <a:rPr lang="es-ES" altLang="es-ES" sz="1800" b="1" i="1" dirty="0">
                <a:latin typeface="Calibri" panose="020F0502020204030204" pitchFamily="34" charset="0"/>
              </a:rPr>
              <a:t>ELEFANT</a:t>
            </a:r>
          </a:p>
        </p:txBody>
      </p:sp>
      <p:sp>
        <p:nvSpPr>
          <p:cNvPr id="42005" name="10 CuadroTexto"/>
          <p:cNvSpPr txBox="1">
            <a:spLocks noChangeArrowheads="1"/>
          </p:cNvSpPr>
          <p:nvPr/>
        </p:nvSpPr>
        <p:spPr bwMode="auto">
          <a:xfrm>
            <a:off x="7596188" y="4005263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 dirty="0">
                <a:latin typeface="Calibri" panose="020F0502020204030204" pitchFamily="34" charset="0"/>
              </a:rPr>
              <a:t> </a:t>
            </a:r>
            <a:r>
              <a:rPr lang="es-ES" altLang="es-ES" sz="1800" dirty="0">
                <a:latin typeface="Calibri" panose="020F0502020204030204" pitchFamily="34" charset="0"/>
              </a:rPr>
              <a:t>   </a:t>
            </a:r>
            <a:r>
              <a:rPr lang="es-ES" altLang="es-ES" sz="1800" b="1" i="1" dirty="0">
                <a:latin typeface="Calibri" panose="020F0502020204030204" pitchFamily="34" charset="0"/>
              </a:rPr>
              <a:t>ZEBRA</a:t>
            </a:r>
          </a:p>
        </p:txBody>
      </p:sp>
      <p:sp>
        <p:nvSpPr>
          <p:cNvPr id="42006" name="10 CuadroTexto"/>
          <p:cNvSpPr txBox="1">
            <a:spLocks noChangeArrowheads="1"/>
          </p:cNvSpPr>
          <p:nvPr/>
        </p:nvSpPr>
        <p:spPr bwMode="auto">
          <a:xfrm>
            <a:off x="7596188" y="2492375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 dirty="0">
                <a:latin typeface="Calibri" panose="020F0502020204030204" pitchFamily="34" charset="0"/>
              </a:rPr>
              <a:t> </a:t>
            </a:r>
            <a:r>
              <a:rPr lang="es-ES" altLang="es-ES" sz="1800" dirty="0">
                <a:latin typeface="Calibri" panose="020F0502020204030204" pitchFamily="34" charset="0"/>
              </a:rPr>
              <a:t>   </a:t>
            </a:r>
            <a:r>
              <a:rPr lang="es-ES" altLang="es-ES" sz="1800" b="1" i="1" dirty="0">
                <a:latin typeface="Calibri" panose="020F0502020204030204" pitchFamily="34" charset="0"/>
              </a:rPr>
              <a:t>J</a:t>
            </a:r>
            <a:r>
              <a:rPr lang="es-ES" altLang="es-ES" sz="1800" b="1" i="1" dirty="0" smtClean="0">
                <a:latin typeface="Calibri" panose="020F0502020204030204" pitchFamily="34" charset="0"/>
              </a:rPr>
              <a:t>IRAFA</a:t>
            </a:r>
            <a:endParaRPr lang="es-ES" altLang="es-ES" sz="1800" b="1" i="1" dirty="0">
              <a:latin typeface="Calibri" panose="020F050202020403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90" grpId="0"/>
      <p:bldP spid="41991" grpId="0"/>
      <p:bldP spid="41998" grpId="0"/>
      <p:bldP spid="41999" grpId="0"/>
      <p:bldP spid="42000" grpId="0"/>
      <p:bldP spid="42004" grpId="0"/>
      <p:bldP spid="42005" grpId="0"/>
      <p:bldP spid="420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 bwMode="auto">
          <a:xfrm>
            <a:off x="468313" y="333375"/>
            <a:ext cx="8229600" cy="82232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z="3600" smtClean="0">
                <a:ln>
                  <a:noFill/>
                </a:ln>
                <a:effectLst/>
              </a:rPr>
              <a:t>ANIMALS DE LA SELVA</a:t>
            </a:r>
            <a:r>
              <a:rPr lang="es-ES" smtClean="0">
                <a:ln>
                  <a:noFill/>
                </a:ln>
                <a:effectLst/>
              </a:rPr>
              <a:t> 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0" y="1406104"/>
            <a:ext cx="1476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 dirty="0">
                <a:latin typeface="Calibri" panose="020F0502020204030204" pitchFamily="34" charset="0"/>
              </a:rPr>
              <a:t>   </a:t>
            </a:r>
            <a:r>
              <a:rPr lang="es-ES" altLang="es-ES" sz="1800" b="1" u="sng" dirty="0">
                <a:latin typeface="Calibri" panose="020F0502020204030204" pitchFamily="34" charset="0"/>
              </a:rPr>
              <a:t>MAMÍFERS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7667625" y="1412776"/>
            <a:ext cx="1476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 dirty="0">
                <a:latin typeface="Calibri" panose="020F0502020204030204" pitchFamily="34" charset="0"/>
              </a:rPr>
              <a:t>     </a:t>
            </a:r>
            <a:r>
              <a:rPr lang="es-ES" altLang="es-ES" sz="1800" b="1" u="sng" dirty="0">
                <a:latin typeface="Calibri" panose="020F0502020204030204" pitchFamily="34" charset="0"/>
              </a:rPr>
              <a:t>RÈPTILS</a:t>
            </a:r>
          </a:p>
        </p:txBody>
      </p:sp>
      <p:pic>
        <p:nvPicPr>
          <p:cNvPr id="43017" name="il_f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914400" cy="8001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http://3.bp.blogspot.com/_jGwT16MrCG8/S9YWDFsiYTI/AAAAAAAAAZk/YGke70fJs_Q/s320/330811704_282ee8a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37063"/>
            <a:ext cx="914400" cy="8001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919932"/>
            <a:ext cx="914400" cy="7889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0" name="Picture 12" descr="http://perso.wanadoo.es/mi6ue1/KARPETA/IMG3/EOQ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573116"/>
            <a:ext cx="914400" cy="8001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0" y="2781300"/>
            <a:ext cx="1476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 i="1" dirty="0">
                <a:latin typeface="Calibri" panose="020F0502020204030204" pitchFamily="34" charset="0"/>
              </a:rPr>
              <a:t>     GORIL·LA</a:t>
            </a:r>
            <a:r>
              <a:rPr lang="es-ES" altLang="es-ES" sz="1800" i="1" dirty="0"/>
              <a:t> 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0" y="5300663"/>
            <a:ext cx="161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 dirty="0">
                <a:latin typeface="Calibri" panose="020F0502020204030204" pitchFamily="34" charset="0"/>
              </a:rPr>
              <a:t>  </a:t>
            </a:r>
            <a:r>
              <a:rPr lang="es-ES" altLang="es-ES" sz="1800" b="1" i="1" dirty="0" smtClean="0">
                <a:latin typeface="Calibri" panose="020F0502020204030204" pitchFamily="34" charset="0"/>
              </a:rPr>
              <a:t>HIPOPÒTAM</a:t>
            </a:r>
            <a:r>
              <a:rPr lang="es-ES" altLang="es-ES" sz="1800" i="1" dirty="0" smtClean="0">
                <a:latin typeface="Calibri" panose="020F0502020204030204" pitchFamily="34" charset="0"/>
              </a:rPr>
              <a:t> </a:t>
            </a:r>
            <a:r>
              <a:rPr lang="es-ES" altLang="es-ES" sz="1800" dirty="0" smtClean="0"/>
              <a:t> </a:t>
            </a:r>
            <a:endParaRPr lang="es-ES" altLang="es-ES" sz="1800" dirty="0"/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7667625" y="2774255"/>
            <a:ext cx="1476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 i="1" dirty="0">
                <a:latin typeface="Calibri" panose="020F0502020204030204" pitchFamily="34" charset="0"/>
              </a:rPr>
              <a:t>  COCODRIL</a:t>
            </a:r>
            <a:r>
              <a:rPr lang="es-ES" altLang="es-ES" sz="1800" i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7667625" y="5366543"/>
            <a:ext cx="1476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 i="1" dirty="0">
                <a:latin typeface="Calibri" panose="020F0502020204030204" pitchFamily="34" charset="0"/>
              </a:rPr>
              <a:t>       SERP</a:t>
            </a:r>
            <a:r>
              <a:rPr lang="es-ES" altLang="es-ES" sz="1800" i="1" dirty="0"/>
              <a:t> </a:t>
            </a:r>
          </a:p>
        </p:txBody>
      </p:sp>
      <p:pic>
        <p:nvPicPr>
          <p:cNvPr id="23565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1447800"/>
            <a:ext cx="6237287" cy="46783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5" grpId="0"/>
      <p:bldP spid="43016" grpId="0"/>
      <p:bldP spid="43021" grpId="0"/>
      <p:bldP spid="43022" grpId="0"/>
      <p:bldP spid="43023" grpId="0"/>
      <p:bldP spid="430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 bwMode="auto">
          <a:xfrm>
            <a:off x="611188" y="260350"/>
            <a:ext cx="8229600" cy="121920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z="3600" smtClean="0">
                <a:ln>
                  <a:noFill/>
                </a:ln>
                <a:effectLst/>
              </a:rPr>
              <a:t>ANIMALS DEL DESERT</a:t>
            </a:r>
            <a:br>
              <a:rPr lang="es-ES" sz="3600" smtClean="0">
                <a:ln>
                  <a:noFill/>
                </a:ln>
                <a:effectLst/>
              </a:rPr>
            </a:br>
            <a:r>
              <a:rPr lang="es-ES" sz="3600" smtClean="0">
                <a:ln>
                  <a:noFill/>
                </a:ln>
                <a:effectLst/>
              </a:rPr>
              <a:t>(MAMÍFERS)</a:t>
            </a:r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97968"/>
            <a:ext cx="900112" cy="1143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916113"/>
            <a:ext cx="927100" cy="11525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0" y="3134295"/>
            <a:ext cx="161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 dirty="0">
                <a:latin typeface="Calibri" panose="020F0502020204030204" pitchFamily="34" charset="0"/>
              </a:rPr>
              <a:t>    </a:t>
            </a:r>
            <a:r>
              <a:rPr lang="es-ES" altLang="es-ES" sz="1800" b="1" dirty="0" smtClean="0">
                <a:latin typeface="Calibri" panose="020F0502020204030204" pitchFamily="34" charset="0"/>
              </a:rPr>
              <a:t>SURICATA</a:t>
            </a:r>
            <a:endParaRPr lang="es-ES" altLang="es-ES" sz="1800" dirty="0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7451725" y="3134296"/>
            <a:ext cx="1692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 dirty="0">
                <a:latin typeface="Calibri" panose="020F0502020204030204" pitchFamily="34" charset="0"/>
              </a:rPr>
              <a:t>    DROMEDARI</a:t>
            </a:r>
            <a:r>
              <a:rPr lang="es-ES" altLang="es-ES" sz="1800" dirty="0"/>
              <a:t> </a:t>
            </a:r>
          </a:p>
        </p:txBody>
      </p:sp>
      <p:pic>
        <p:nvPicPr>
          <p:cNvPr id="24583" name="Picture 12" descr="Palmeras en el desier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84313"/>
            <a:ext cx="6265863" cy="47005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1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41" grpId="0"/>
      <p:bldP spid="440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4"/>
          <p:cNvGrpSpPr>
            <a:grpSpLocks/>
          </p:cNvGrpSpPr>
          <p:nvPr/>
        </p:nvGrpSpPr>
        <p:grpSpPr bwMode="auto">
          <a:xfrm>
            <a:off x="1331913" y="3573463"/>
            <a:ext cx="6481762" cy="217487"/>
            <a:chOff x="839" y="2251"/>
            <a:chExt cx="4083" cy="137"/>
          </a:xfrm>
        </p:grpSpPr>
        <p:sp>
          <p:nvSpPr>
            <p:cNvPr id="25604" name="Line 5"/>
            <p:cNvSpPr>
              <a:spLocks noChangeShapeType="1"/>
            </p:cNvSpPr>
            <p:nvPr/>
          </p:nvSpPr>
          <p:spPr bwMode="auto">
            <a:xfrm>
              <a:off x="839" y="2296"/>
              <a:ext cx="167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05" name="Line 6"/>
            <p:cNvSpPr>
              <a:spLocks noChangeShapeType="1"/>
            </p:cNvSpPr>
            <p:nvPr/>
          </p:nvSpPr>
          <p:spPr bwMode="auto">
            <a:xfrm>
              <a:off x="3243" y="2296"/>
              <a:ext cx="167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06" name="Oval 7"/>
            <p:cNvSpPr>
              <a:spLocks noChangeArrowheads="1"/>
            </p:cNvSpPr>
            <p:nvPr/>
          </p:nvSpPr>
          <p:spPr bwMode="auto">
            <a:xfrm>
              <a:off x="2835" y="2251"/>
              <a:ext cx="136" cy="13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</p:grpSp>
      <p:sp>
        <p:nvSpPr>
          <p:cNvPr id="25603" name="Rectangle 8"/>
          <p:cNvSpPr>
            <a:spLocks noChangeArrowheads="1"/>
          </p:cNvSpPr>
          <p:nvPr/>
        </p:nvSpPr>
        <p:spPr bwMode="auto">
          <a:xfrm>
            <a:off x="1979613" y="2565400"/>
            <a:ext cx="52212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ES" sz="4800">
                <a:latin typeface="Constantia" panose="02030602050306030303" pitchFamily="18" charset="0"/>
              </a:rPr>
              <a:t>CLIMES D’ÀFRICA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14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z="3600" smtClean="0">
                <a:ln>
                  <a:noFill/>
                </a:ln>
                <a:effectLst/>
              </a:rPr>
              <a:t> LA SABANA</a:t>
            </a:r>
            <a:r>
              <a:rPr lang="es-ES" smtClean="0">
                <a:ln>
                  <a:noFill/>
                </a:ln>
                <a:effectLst/>
              </a:rPr>
              <a:t> 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84313"/>
            <a:ext cx="4837112" cy="32623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395288" y="1982167"/>
            <a:ext cx="161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 dirty="0">
                <a:latin typeface="Calibri" panose="020F0502020204030204" pitchFamily="34" charset="0"/>
              </a:rPr>
              <a:t>        </a:t>
            </a:r>
            <a:r>
              <a:rPr lang="es-ES" altLang="es-ES" sz="1800" b="1" u="sng" dirty="0">
                <a:latin typeface="Calibri" panose="020F0502020204030204" pitchFamily="34" charset="0"/>
              </a:rPr>
              <a:t>PLUJA</a:t>
            </a:r>
            <a:r>
              <a:rPr lang="es-ES" altLang="es-ES" sz="1800" dirty="0"/>
              <a:t> 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7092950" y="1844675"/>
            <a:ext cx="187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>
                <a:latin typeface="Calibri" panose="020F0502020204030204" pitchFamily="34" charset="0"/>
              </a:rPr>
              <a:t> </a:t>
            </a:r>
            <a:r>
              <a:rPr lang="es-ES" altLang="es-ES" sz="1800" b="1" u="sng">
                <a:latin typeface="Calibri" panose="020F0502020204030204" pitchFamily="34" charset="0"/>
              </a:rPr>
              <a:t>TEMPERATURA</a:t>
            </a:r>
            <a:r>
              <a:rPr lang="es-ES" altLang="es-ES" sz="1800"/>
              <a:t> </a:t>
            </a:r>
          </a:p>
        </p:txBody>
      </p:sp>
      <p:pic>
        <p:nvPicPr>
          <p:cNvPr id="26630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546028"/>
            <a:ext cx="1368425" cy="124301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349500"/>
            <a:ext cx="1152525" cy="14398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Text Box 18"/>
          <p:cNvSpPr txBox="1">
            <a:spLocks noChangeArrowheads="1"/>
          </p:cNvSpPr>
          <p:nvPr/>
        </p:nvSpPr>
        <p:spPr bwMode="auto">
          <a:xfrm>
            <a:off x="7308850" y="4005263"/>
            <a:ext cx="1439863" cy="4572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</a:rPr>
              <a:t>23</a:t>
            </a:r>
            <a:r>
              <a:rPr lang="es-ES" altLang="es-ES" sz="1200" b="1">
                <a:solidFill>
                  <a:schemeClr val="bg1"/>
                </a:solidFill>
              </a:rPr>
              <a:t>º</a:t>
            </a:r>
            <a:endParaRPr lang="es-ES" altLang="es-ES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1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56" grpId="0"/>
      <p:bldP spid="57357" grpId="0"/>
      <p:bldP spid="266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mtClean="0">
                <a:ln>
                  <a:noFill/>
                </a:ln>
                <a:effectLst/>
              </a:rPr>
              <a:t> </a:t>
            </a:r>
            <a:r>
              <a:rPr lang="es-ES" sz="3600" smtClean="0">
                <a:ln>
                  <a:noFill/>
                </a:ln>
                <a:effectLst/>
              </a:rPr>
              <a:t>LA SELVA EQUATORIAL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12875"/>
            <a:ext cx="5060950" cy="37957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23850" y="1484313"/>
            <a:ext cx="161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>
                <a:latin typeface="Calibri" panose="020F0502020204030204" pitchFamily="34" charset="0"/>
              </a:rPr>
              <a:t>        </a:t>
            </a:r>
            <a:r>
              <a:rPr lang="es-ES" altLang="es-ES" sz="1800" b="1" u="sng">
                <a:latin typeface="Calibri" panose="020F0502020204030204" pitchFamily="34" charset="0"/>
              </a:rPr>
              <a:t>PLUJA</a:t>
            </a:r>
            <a:r>
              <a:rPr lang="es-ES" altLang="es-ES" sz="1800"/>
              <a:t> 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7019925" y="1557338"/>
            <a:ext cx="2124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>
                <a:latin typeface="Calibri" panose="020F0502020204030204" pitchFamily="34" charset="0"/>
              </a:rPr>
              <a:t>    </a:t>
            </a:r>
            <a:r>
              <a:rPr lang="es-ES" altLang="es-ES" sz="1800" b="1" u="sng">
                <a:latin typeface="Calibri" panose="020F0502020204030204" pitchFamily="34" charset="0"/>
              </a:rPr>
              <a:t>TEMPERATURA</a:t>
            </a:r>
            <a:r>
              <a:rPr lang="es-ES" altLang="es-ES" sz="1800"/>
              <a:t> </a:t>
            </a:r>
          </a:p>
        </p:txBody>
      </p:sp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1582738" cy="11811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23850" y="3068638"/>
            <a:ext cx="161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latin typeface="Calibri" panose="020F0502020204030204" pitchFamily="34" charset="0"/>
              </a:rPr>
              <a:t> </a:t>
            </a:r>
            <a:endParaRPr lang="es-ES" altLang="es-ES" sz="1800" b="1"/>
          </a:p>
        </p:txBody>
      </p:sp>
      <p:pic>
        <p:nvPicPr>
          <p:cNvPr id="27656" name="Picture 12" descr="http://www.laszapatillasdehermes.es/wp-content/uploads/2009/05/sudor_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05263"/>
            <a:ext cx="1511300" cy="11795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205038"/>
            <a:ext cx="1096963" cy="15843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8" name="Text Box 15"/>
          <p:cNvSpPr txBox="1">
            <a:spLocks noChangeArrowheads="1"/>
          </p:cNvSpPr>
          <p:nvPr/>
        </p:nvSpPr>
        <p:spPr bwMode="auto">
          <a:xfrm>
            <a:off x="7380288" y="4005263"/>
            <a:ext cx="1366837" cy="4572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</a:rPr>
              <a:t>27º</a:t>
            </a:r>
            <a:endParaRPr lang="es-ES" altLang="es-ES" sz="1800">
              <a:solidFill>
                <a:schemeClr val="bg1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16Ç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3" grpId="0"/>
      <p:bldP spid="58374" grpId="0"/>
      <p:bldP spid="58377" grpId="0"/>
      <p:bldP spid="276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z="3600" smtClean="0">
                <a:ln>
                  <a:noFill/>
                </a:ln>
                <a:effectLst/>
              </a:rPr>
              <a:t>EL DESERT</a:t>
            </a:r>
          </a:p>
        </p:txBody>
      </p:sp>
      <p:pic>
        <p:nvPicPr>
          <p:cNvPr id="28675" name="Picture 4" descr="Palmeras en el desier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12875"/>
            <a:ext cx="5186363" cy="38909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7019925" y="1196752"/>
            <a:ext cx="2124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 dirty="0">
                <a:latin typeface="Calibri" panose="020F0502020204030204" pitchFamily="34" charset="0"/>
              </a:rPr>
              <a:t>     </a:t>
            </a:r>
            <a:r>
              <a:rPr lang="es-ES" altLang="es-ES" sz="1800" b="1" u="sng" dirty="0">
                <a:latin typeface="Calibri" panose="020F0502020204030204" pitchFamily="34" charset="0"/>
              </a:rPr>
              <a:t>TEMPERATURA</a:t>
            </a:r>
            <a:r>
              <a:rPr lang="es-ES" altLang="es-ES" sz="1800" dirty="0"/>
              <a:t> 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179388" y="1982167"/>
            <a:ext cx="161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b="1">
                <a:latin typeface="Calibri" panose="020F0502020204030204" pitchFamily="34" charset="0"/>
              </a:rPr>
              <a:t>        </a:t>
            </a:r>
            <a:r>
              <a:rPr lang="es-ES" altLang="es-ES" sz="1800" b="1" u="sng">
                <a:latin typeface="Calibri" panose="020F0502020204030204" pitchFamily="34" charset="0"/>
              </a:rPr>
              <a:t>PLUJA</a:t>
            </a:r>
            <a:r>
              <a:rPr lang="es-ES" altLang="es-ES" sz="1800"/>
              <a:t> 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50825" y="2420938"/>
            <a:ext cx="1366838" cy="1428750"/>
            <a:chOff x="295" y="1298"/>
            <a:chExt cx="861" cy="900"/>
          </a:xfrm>
        </p:grpSpPr>
        <p:pic>
          <p:nvPicPr>
            <p:cNvPr id="28683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298"/>
              <a:ext cx="861" cy="565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84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842"/>
              <a:ext cx="861" cy="356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67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628775"/>
            <a:ext cx="1123950" cy="17287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0" name="Text Box 18"/>
          <p:cNvSpPr txBox="1">
            <a:spLocks noChangeArrowheads="1"/>
          </p:cNvSpPr>
          <p:nvPr/>
        </p:nvSpPr>
        <p:spPr bwMode="auto">
          <a:xfrm>
            <a:off x="7308850" y="3500438"/>
            <a:ext cx="1512888" cy="342900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200" b="1">
                <a:solidFill>
                  <a:schemeClr val="bg1"/>
                </a:solidFill>
              </a:rPr>
              <a:t>       </a:t>
            </a:r>
            <a:r>
              <a:rPr lang="es-ES" altLang="es-ES" sz="1800" b="1">
                <a:solidFill>
                  <a:schemeClr val="bg1"/>
                </a:solidFill>
              </a:rPr>
              <a:t>Dia : 40º</a:t>
            </a:r>
            <a:endParaRPr lang="es-ES" altLang="es-ES" sz="1800">
              <a:solidFill>
                <a:schemeClr val="bg1"/>
              </a:solidFill>
            </a:endParaRPr>
          </a:p>
        </p:txBody>
      </p:sp>
      <p:pic>
        <p:nvPicPr>
          <p:cNvPr id="2868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076700"/>
            <a:ext cx="1123950" cy="17287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2" name="Text Box 18"/>
          <p:cNvSpPr txBox="1">
            <a:spLocks noChangeArrowheads="1"/>
          </p:cNvSpPr>
          <p:nvPr/>
        </p:nvSpPr>
        <p:spPr bwMode="auto">
          <a:xfrm>
            <a:off x="7308850" y="5949950"/>
            <a:ext cx="1512888" cy="342900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200" b="1">
                <a:solidFill>
                  <a:schemeClr val="bg1"/>
                </a:solidFill>
              </a:rPr>
              <a:t>       </a:t>
            </a:r>
            <a:r>
              <a:rPr lang="es-ES" altLang="es-ES" sz="1800" b="1">
                <a:solidFill>
                  <a:schemeClr val="bg1"/>
                </a:solidFill>
              </a:rPr>
              <a:t>Nit :5 - 7º</a:t>
            </a:r>
            <a:endParaRPr lang="es-ES" altLang="es-ES" sz="1800">
              <a:solidFill>
                <a:schemeClr val="bg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3" name="1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22" grpId="0"/>
      <p:bldP spid="60423" grpId="0"/>
      <p:bldP spid="28680" grpId="0" animBg="1"/>
      <p:bldP spid="286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 bwMode="auto">
          <a:xfrm>
            <a:off x="395288" y="2133600"/>
            <a:ext cx="8229600" cy="121920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ca-ES" smtClean="0">
                <a:ln>
                  <a:noFill/>
                </a:ln>
                <a:effectLst/>
              </a:rPr>
              <a:t>CURIOSITATS D’ÀFRICA</a:t>
            </a:r>
            <a:endParaRPr lang="es-ES" smtClean="0">
              <a:ln>
                <a:noFill/>
              </a:ln>
              <a:effectLst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331913" y="3573463"/>
            <a:ext cx="6481762" cy="217487"/>
            <a:chOff x="839" y="2251"/>
            <a:chExt cx="4083" cy="137"/>
          </a:xfrm>
        </p:grpSpPr>
        <p:sp>
          <p:nvSpPr>
            <p:cNvPr id="29700" name="Line 5"/>
            <p:cNvSpPr>
              <a:spLocks noChangeShapeType="1"/>
            </p:cNvSpPr>
            <p:nvPr/>
          </p:nvSpPr>
          <p:spPr bwMode="auto">
            <a:xfrm>
              <a:off x="839" y="2296"/>
              <a:ext cx="167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701" name="Line 6"/>
            <p:cNvSpPr>
              <a:spLocks noChangeShapeType="1"/>
            </p:cNvSpPr>
            <p:nvPr/>
          </p:nvSpPr>
          <p:spPr bwMode="auto">
            <a:xfrm>
              <a:off x="3243" y="2296"/>
              <a:ext cx="167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702" name="Oval 7"/>
            <p:cNvSpPr>
              <a:spLocks noChangeArrowheads="1"/>
            </p:cNvSpPr>
            <p:nvPr/>
          </p:nvSpPr>
          <p:spPr bwMode="auto">
            <a:xfrm>
              <a:off x="2835" y="2251"/>
              <a:ext cx="136" cy="13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1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il_fi" descr="http://www.google.es/url?source=imglanding&amp;ct=img&amp;q=http://upload.wikimedia.org/wikipedia/commons/thumb/e/e0/Cocoa_Pods.JPG/200px-Cocoa_Pods.JPG&amp;sa=X&amp;ei=L8lgUOTCLNCM0wWp94G4Dw&amp;ved=0CAwQ8wc&amp;usg=AFQjCNEbXuVvF3gwSPIuFM6qYh5bZ5UgZw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1152525" cy="12239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il_fi" descr="http://www.google.es/url?source=imglanding&amp;ct=img&amp;q=http://2.bp.blogspot.com/_qQaSIDt0SLc/ScawVENZPVI/AAAAAAAAAe8/3nGjcv4Ss6E/s320/caf%C3%A9.png&amp;sa=X&amp;ei=68lgULLCLpCk0AWxtYH4Cg&amp;ved=0CAwQ8wc4BQ&amp;usg=AFQjCNHFds-Oq772lcCrRyxqd2aJeHKWKQ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373688"/>
            <a:ext cx="1150937" cy="12239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te-verde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412875"/>
            <a:ext cx="1150938" cy="12239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CAF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373688"/>
            <a:ext cx="1152525" cy="12239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BARRAS-DE-CHOCOLA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16338"/>
            <a:ext cx="1152525" cy="12239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http://static.freepik.com/foto-gratis/objeto-bebida-alimentacion-taza-de-te-taza-de-te_311675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789363"/>
            <a:ext cx="1152525" cy="117951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8" name="AutoShape 22"/>
          <p:cNvSpPr>
            <a:spLocks noChangeArrowheads="1"/>
          </p:cNvSpPr>
          <p:nvPr/>
        </p:nvSpPr>
        <p:spPr bwMode="auto">
          <a:xfrm rot="5400000">
            <a:off x="782638" y="2970213"/>
            <a:ext cx="647700" cy="412750"/>
          </a:xfrm>
          <a:prstGeom prst="rightArrow">
            <a:avLst>
              <a:gd name="adj1" fmla="val 50000"/>
              <a:gd name="adj2" fmla="val 392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4600" name="Text Box 24"/>
          <p:cNvSpPr txBox="1">
            <a:spLocks noChangeArrowheads="1"/>
          </p:cNvSpPr>
          <p:nvPr/>
        </p:nvSpPr>
        <p:spPr bwMode="auto">
          <a:xfrm>
            <a:off x="7308850" y="5013325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400"/>
              <a:t> Té</a:t>
            </a:r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179388" y="5013325"/>
            <a:ext cx="216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400"/>
              <a:t>   Xocolata</a:t>
            </a:r>
          </a:p>
        </p:txBody>
      </p:sp>
      <p:sp>
        <p:nvSpPr>
          <p:cNvPr id="24602" name="Text Box 26"/>
          <p:cNvSpPr txBox="1">
            <a:spLocks noChangeArrowheads="1"/>
          </p:cNvSpPr>
          <p:nvPr/>
        </p:nvSpPr>
        <p:spPr bwMode="auto">
          <a:xfrm>
            <a:off x="6084888" y="5661025"/>
            <a:ext cx="143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400" dirty="0"/>
              <a:t> </a:t>
            </a:r>
            <a:r>
              <a:rPr lang="es-ES" altLang="es-ES" sz="2400" dirty="0" err="1" smtClean="0"/>
              <a:t>Cafe</a:t>
            </a:r>
            <a:endParaRPr lang="es-ES" altLang="es-ES" sz="2400" dirty="0"/>
          </a:p>
        </p:txBody>
      </p:sp>
      <p:pic>
        <p:nvPicPr>
          <p:cNvPr id="30732" name="Picture 2" descr="http://www.google.es/url?source=imgres&amp;ct=img&amp;q=http://www.saberia.com/wp-content/themes/saberia/images/recursos/africa_montes_mudo.jpg&amp;sa=X&amp;ei=pj9HUI7DFMyz0QWR5IDwAw&amp;ved=0CAQQ8wc4wwE&amp;usg=AFQjCNHCnDkLVcLl8YXn-DDNaQadhJSnr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412875"/>
            <a:ext cx="3554412" cy="35385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4716463" y="3141663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000">
                <a:solidFill>
                  <a:schemeClr val="bg1"/>
                </a:solidFill>
              </a:rPr>
              <a:t>Kenya</a:t>
            </a:r>
          </a:p>
        </p:txBody>
      </p:sp>
      <p:sp>
        <p:nvSpPr>
          <p:cNvPr id="24607" name="Line 31"/>
          <p:cNvSpPr>
            <a:spLocks noChangeShapeType="1"/>
          </p:cNvSpPr>
          <p:nvPr/>
        </p:nvSpPr>
        <p:spPr bwMode="auto">
          <a:xfrm flipV="1">
            <a:off x="5292725" y="2349500"/>
            <a:ext cx="1727200" cy="719138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4608" name="AutoShape 32"/>
          <p:cNvSpPr>
            <a:spLocks noChangeArrowheads="1"/>
          </p:cNvSpPr>
          <p:nvPr/>
        </p:nvSpPr>
        <p:spPr bwMode="auto">
          <a:xfrm>
            <a:off x="4211638" y="5661025"/>
            <a:ext cx="647700" cy="412750"/>
          </a:xfrm>
          <a:prstGeom prst="rightArrow">
            <a:avLst>
              <a:gd name="adj1" fmla="val 50000"/>
              <a:gd name="adj2" fmla="val 392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4609" name="AutoShape 33"/>
          <p:cNvSpPr>
            <a:spLocks noChangeArrowheads="1"/>
          </p:cNvSpPr>
          <p:nvPr/>
        </p:nvSpPr>
        <p:spPr bwMode="auto">
          <a:xfrm rot="5400000">
            <a:off x="7334250" y="2970213"/>
            <a:ext cx="647700" cy="412750"/>
          </a:xfrm>
          <a:prstGeom prst="rightArrow">
            <a:avLst>
              <a:gd name="adj1" fmla="val 50000"/>
              <a:gd name="adj2" fmla="val 392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3492500" y="2708275"/>
            <a:ext cx="936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2000">
                <a:solidFill>
                  <a:schemeClr val="bg1"/>
                </a:solidFill>
              </a:rPr>
              <a:t>Costade Marfil</a:t>
            </a:r>
          </a:p>
        </p:txBody>
      </p:sp>
      <p:sp>
        <p:nvSpPr>
          <p:cNvPr id="24611" name="Line 35"/>
          <p:cNvSpPr>
            <a:spLocks noChangeShapeType="1"/>
          </p:cNvSpPr>
          <p:nvPr/>
        </p:nvSpPr>
        <p:spPr bwMode="auto">
          <a:xfrm flipH="1" flipV="1">
            <a:off x="1835150" y="2133600"/>
            <a:ext cx="1584325" cy="719138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4612" name="Line 36"/>
          <p:cNvSpPr>
            <a:spLocks noChangeShapeType="1"/>
          </p:cNvSpPr>
          <p:nvPr/>
        </p:nvSpPr>
        <p:spPr bwMode="auto">
          <a:xfrm flipH="1">
            <a:off x="3492500" y="3067050"/>
            <a:ext cx="0" cy="2162175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4613" name="AutoShape 37"/>
          <p:cNvSpPr>
            <a:spLocks noChangeArrowheads="1"/>
          </p:cNvSpPr>
          <p:nvPr/>
        </p:nvSpPr>
        <p:spPr bwMode="auto">
          <a:xfrm>
            <a:off x="3348038" y="2781300"/>
            <a:ext cx="241300" cy="2667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24614" name="AutoShape 38"/>
          <p:cNvSpPr>
            <a:spLocks noChangeArrowheads="1"/>
          </p:cNvSpPr>
          <p:nvPr/>
        </p:nvSpPr>
        <p:spPr bwMode="auto">
          <a:xfrm>
            <a:off x="5076825" y="2997200"/>
            <a:ext cx="241300" cy="2667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24615" name="Text Box 39"/>
          <p:cNvSpPr txBox="1">
            <a:spLocks noChangeArrowheads="1"/>
          </p:cNvSpPr>
          <p:nvPr/>
        </p:nvSpPr>
        <p:spPr bwMode="auto">
          <a:xfrm>
            <a:off x="1116013" y="620713"/>
            <a:ext cx="6048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>
                <a:latin typeface="Constantia" panose="02030602050306030303" pitchFamily="18" charset="0"/>
              </a:rPr>
              <a:t>        PRODUCTES D’ÀFRICA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1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3000"/>
                                        <p:tgtEl>
                                          <p:spTgt spid="2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8" grpId="0" animBg="1"/>
      <p:bldP spid="24600" grpId="0"/>
      <p:bldP spid="24601" grpId="0"/>
      <p:bldP spid="24602" grpId="0"/>
      <p:bldP spid="24604" grpId="0"/>
      <p:bldP spid="24607" grpId="0" animBg="1"/>
      <p:bldP spid="24608" grpId="0" animBg="1"/>
      <p:bldP spid="24609" grpId="0" animBg="1"/>
      <p:bldP spid="24610" grpId="0"/>
      <p:bldP spid="24611" grpId="0" animBg="1"/>
      <p:bldP spid="24612" grpId="0" animBg="1"/>
      <p:bldP spid="246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Título"/>
          <p:cNvSpPr>
            <a:spLocks noGrp="1"/>
          </p:cNvSpPr>
          <p:nvPr>
            <p:ph type="ctrTitle" idx="4294967295"/>
          </p:nvPr>
        </p:nvSpPr>
        <p:spPr bwMode="auto">
          <a:xfrm>
            <a:off x="685800" y="2130425"/>
            <a:ext cx="7772400" cy="1470025"/>
          </a:xfrm>
          <a:ln w="9525"/>
        </p:spPr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S" smtClean="0">
                <a:ln>
                  <a:noFill/>
                </a:ln>
                <a:effectLst/>
              </a:rPr>
              <a:t>º</a:t>
            </a:r>
          </a:p>
        </p:txBody>
      </p:sp>
      <p:sp>
        <p:nvSpPr>
          <p:cNvPr id="7171" name="2 Subtítulo"/>
          <p:cNvSpPr>
            <a:spLocks noGrp="1"/>
          </p:cNvSpPr>
          <p:nvPr>
            <p:ph type="subTitle" idx="4294967295"/>
          </p:nvPr>
        </p:nvSpPr>
        <p:spPr>
          <a:xfrm>
            <a:off x="1371600" y="3810000"/>
            <a:ext cx="6400800" cy="1812925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es-ES" altLang="es-ES" smtClean="0">
              <a:solidFill>
                <a:srgbClr val="898989"/>
              </a:solidFill>
            </a:endParaRPr>
          </a:p>
        </p:txBody>
      </p:sp>
      <p:sp>
        <p:nvSpPr>
          <p:cNvPr id="27" name="1 Título"/>
          <p:cNvSpPr txBox="1">
            <a:spLocks/>
          </p:cNvSpPr>
          <p:nvPr/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s-ES" altLang="es-ES">
                <a:latin typeface="Calibri" panose="020F0502020204030204" pitchFamily="34" charset="0"/>
              </a:rPr>
              <a:t> </a:t>
            </a:r>
            <a:r>
              <a:rPr lang="es-ES" altLang="es-ES">
                <a:latin typeface="Constantia" panose="02030602050306030303" pitchFamily="18" charset="0"/>
              </a:rPr>
              <a:t>LLOCS  D’ÀFRICA</a:t>
            </a:r>
          </a:p>
        </p:txBody>
      </p:sp>
      <p:pic>
        <p:nvPicPr>
          <p:cNvPr id="13317" name="Picture 2" descr="http://www.google.es/url?source=imgres&amp;ct=img&amp;q=http://www.saberia.com/wp-content/themes/saberia/images/recursos/africa_montes_mudo.jpg&amp;sa=X&amp;ei=pj9HUI7DFMyz0QWR5IDwAw&amp;ved=0CAQQ8wc4wwE&amp;usg=AFQjCNHCnDkLVcLl8YXn-DDNaQadhJSn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60898"/>
            <a:ext cx="7488237" cy="541926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7" name="4 CuadroTexto"/>
          <p:cNvSpPr txBox="1">
            <a:spLocks noChangeArrowheads="1"/>
          </p:cNvSpPr>
          <p:nvPr/>
        </p:nvSpPr>
        <p:spPr bwMode="auto">
          <a:xfrm>
            <a:off x="1763713" y="1628775"/>
            <a:ext cx="1441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MARROC</a:t>
            </a:r>
          </a:p>
        </p:txBody>
      </p:sp>
      <p:sp>
        <p:nvSpPr>
          <p:cNvPr id="46088" name="5 CuadroTexto"/>
          <p:cNvSpPr txBox="1">
            <a:spLocks noChangeArrowheads="1"/>
          </p:cNvSpPr>
          <p:nvPr/>
        </p:nvSpPr>
        <p:spPr bwMode="auto">
          <a:xfrm>
            <a:off x="2987675" y="5300663"/>
            <a:ext cx="1439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SUD-ÀFRICA</a:t>
            </a:r>
          </a:p>
        </p:txBody>
      </p:sp>
      <p:sp>
        <p:nvSpPr>
          <p:cNvPr id="46089" name="6 CuadroTexto"/>
          <p:cNvSpPr txBox="1">
            <a:spLocks noChangeArrowheads="1"/>
          </p:cNvSpPr>
          <p:nvPr/>
        </p:nvSpPr>
        <p:spPr bwMode="auto">
          <a:xfrm>
            <a:off x="5580063" y="4149725"/>
            <a:ext cx="1223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TANZÀNIA</a:t>
            </a:r>
          </a:p>
        </p:txBody>
      </p:sp>
      <p:sp>
        <p:nvSpPr>
          <p:cNvPr id="46090" name="7 CuadroTexto"/>
          <p:cNvSpPr txBox="1">
            <a:spLocks noChangeArrowheads="1"/>
          </p:cNvSpPr>
          <p:nvPr/>
        </p:nvSpPr>
        <p:spPr bwMode="auto">
          <a:xfrm>
            <a:off x="6013450" y="1989138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EGIPTE</a:t>
            </a:r>
          </a:p>
        </p:txBody>
      </p:sp>
      <p:sp>
        <p:nvSpPr>
          <p:cNvPr id="46091" name="8 CuadroTexto"/>
          <p:cNvSpPr txBox="1">
            <a:spLocks noChangeArrowheads="1"/>
          </p:cNvSpPr>
          <p:nvPr/>
        </p:nvSpPr>
        <p:spPr bwMode="auto">
          <a:xfrm>
            <a:off x="5076825" y="2852738"/>
            <a:ext cx="1223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KENYA</a:t>
            </a:r>
          </a:p>
        </p:txBody>
      </p:sp>
      <p:pic>
        <p:nvPicPr>
          <p:cNvPr id="46092" name="Picture 7" descr="http://www.google.es/url?source=imglanding&amp;ct=img&amp;q=http://www.hotelesmarruecos.org/Images/bandera_marruecos.gif&amp;sa=X&amp;ei=I1ZPUMqnIuOr0QXysIHgAg&amp;ved=0CAsQ8wc&amp;usg=AFQjCNE3g4KONfcBHjFEFM9W_YjatS0b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1052513"/>
            <a:ext cx="823912" cy="5508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3" name="Picture 8" descr="http://1.bp.blogspot.com/_ueVHP5AoECk/S72qmZC4RCI/AAAAAAAAABc/_4TCeAXGWqY/s1600/las_piramides_de_egipto.jpg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1268413"/>
            <a:ext cx="1117600" cy="7207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4" name="Picture 10" descr="http://www.google.es/url?source=imglanding&amp;ct=img&amp;q=http://www.banderas-e-himnos.com/media/flags/flagge-suedafrika.gif&amp;sa=X&amp;ei=eVhPUPW0N6qj0QXm74C4Cw&amp;ved=0CAsQ8wc&amp;usg=AFQjCNFu7cpL5Ylq4I3sjzhywLhOacXTH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300663"/>
            <a:ext cx="790575" cy="5270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5" name="15 CuadroTexto"/>
          <p:cNvSpPr txBox="1">
            <a:spLocks noChangeArrowheads="1"/>
          </p:cNvSpPr>
          <p:nvPr/>
        </p:nvSpPr>
        <p:spPr bwMode="auto">
          <a:xfrm>
            <a:off x="6445250" y="5445125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MADAGASCAR</a:t>
            </a:r>
          </a:p>
        </p:txBody>
      </p:sp>
      <p:sp>
        <p:nvSpPr>
          <p:cNvPr id="46096" name="16 CuadroTexto"/>
          <p:cNvSpPr txBox="1">
            <a:spLocks noChangeArrowheads="1"/>
          </p:cNvSpPr>
          <p:nvPr/>
        </p:nvSpPr>
        <p:spPr bwMode="auto">
          <a:xfrm>
            <a:off x="684213" y="2133600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ILLES </a:t>
            </a:r>
            <a:r>
              <a:rPr lang="es-ES" altLang="es-ES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CANÀRIES</a:t>
            </a:r>
            <a:r>
              <a:rPr lang="es-ES" altLang="es-ES" sz="1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8" name="17 Elipse"/>
          <p:cNvSpPr/>
          <p:nvPr/>
        </p:nvSpPr>
        <p:spPr>
          <a:xfrm>
            <a:off x="755650" y="1268413"/>
            <a:ext cx="1008063" cy="865187"/>
          </a:xfrm>
          <a:prstGeom prst="ellipse">
            <a:avLst/>
          </a:prstGeom>
          <a:noFill/>
          <a:ln w="349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46098" name="18 CuadroTexto"/>
          <p:cNvSpPr txBox="1">
            <a:spLocks noChangeArrowheads="1"/>
          </p:cNvSpPr>
          <p:nvPr/>
        </p:nvSpPr>
        <p:spPr bwMode="auto">
          <a:xfrm>
            <a:off x="1836738" y="3213100"/>
            <a:ext cx="223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800" b="1" i="1">
                <a:solidFill>
                  <a:schemeClr val="bg1"/>
                </a:solidFill>
                <a:latin typeface="Calibri" panose="020F0502020204030204" pitchFamily="34" charset="0"/>
              </a:rPr>
              <a:t>   SELVA DEL</a:t>
            </a:r>
            <a:r>
              <a:rPr lang="es-ES" altLang="es-ES" sz="1800" i="1">
                <a:latin typeface="Calibri" panose="020F0502020204030204" pitchFamily="34" charset="0"/>
              </a:rPr>
              <a:t> </a:t>
            </a:r>
            <a:r>
              <a:rPr lang="es-ES" altLang="es-ES" sz="1800" b="1" i="1">
                <a:solidFill>
                  <a:schemeClr val="bg1"/>
                </a:solidFill>
                <a:latin typeface="Calibri" panose="020F0502020204030204" pitchFamily="34" charset="0"/>
              </a:rPr>
              <a:t>CONGO</a:t>
            </a:r>
          </a:p>
        </p:txBody>
      </p:sp>
      <p:pic>
        <p:nvPicPr>
          <p:cNvPr id="4609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3644900"/>
            <a:ext cx="1090613" cy="8191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0" name="Picture 13" descr="http://www.google.es/url?source=imglanding&amp;ct=img&amp;q=http://www.turismokenia.com/imagenes/upload/image/llanuras.jpg&amp;sa=X&amp;ei=5VtPUNn1N9SX0QW8-ICQDw&amp;ved=0CAwQ8wc&amp;usg=AFQjCNHU_7gOE2U3h7n94qnrjB2syaZ9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97200"/>
            <a:ext cx="1103312" cy="7191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1" name="22 CuadroTexto"/>
          <p:cNvSpPr txBox="1">
            <a:spLocks noChangeArrowheads="1"/>
          </p:cNvSpPr>
          <p:nvPr/>
        </p:nvSpPr>
        <p:spPr bwMode="auto">
          <a:xfrm>
            <a:off x="2484438" y="2205038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800">
                <a:latin typeface="Calibri" panose="020F0502020204030204" pitchFamily="34" charset="0"/>
              </a:rPr>
              <a:t>     </a:t>
            </a:r>
            <a:r>
              <a:rPr lang="es-ES" altLang="es-ES" sz="1800" b="1" i="1">
                <a:solidFill>
                  <a:schemeClr val="bg1"/>
                </a:solidFill>
                <a:latin typeface="Calibri" panose="020F0502020204030204" pitchFamily="34" charset="0"/>
              </a:rPr>
              <a:t>DESERT  DEL SÀHARA </a:t>
            </a:r>
          </a:p>
        </p:txBody>
      </p:sp>
      <p:sp>
        <p:nvSpPr>
          <p:cNvPr id="46102" name="23 CuadroTexto"/>
          <p:cNvSpPr txBox="1">
            <a:spLocks noChangeArrowheads="1"/>
          </p:cNvSpPr>
          <p:nvPr/>
        </p:nvSpPr>
        <p:spPr bwMode="auto">
          <a:xfrm>
            <a:off x="2987675" y="5949950"/>
            <a:ext cx="3744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 i="1">
                <a:solidFill>
                  <a:schemeClr val="bg1"/>
                </a:solidFill>
                <a:latin typeface="Calibri" panose="020F0502020204030204" pitchFamily="34" charset="0"/>
              </a:rPr>
              <a:t>CAP DE BONA  ESPERANÇA</a:t>
            </a:r>
          </a:p>
        </p:txBody>
      </p:sp>
      <p:pic>
        <p:nvPicPr>
          <p:cNvPr id="46103" name="Imagen 341" descr="Elefante african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068638"/>
            <a:ext cx="876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4" name="Picture 17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349500"/>
            <a:ext cx="6286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5" name="Picture 19" descr="http://www.google.es/url?source=imglanding&amp;ct=img&amp;q=http://climbfortibet.org/wp-content/uploads/2011/09/mt-kilimanjaro2.jpg&amp;sa=X&amp;ei=PHFPUIfgOaqH0AXF14HQAg&amp;ved=0CAsQ8wc4Iw&amp;usg=AFQjCNH5Pl63goNf3Ri8ZyQzHbzfWKoRz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825"/>
            <a:ext cx="1042988" cy="9350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6" name="24 CuadroTexto"/>
          <p:cNvSpPr txBox="1">
            <a:spLocks noChangeArrowheads="1"/>
          </p:cNvSpPr>
          <p:nvPr/>
        </p:nvSpPr>
        <p:spPr bwMode="auto">
          <a:xfrm>
            <a:off x="4140200" y="4941888"/>
            <a:ext cx="1944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 i="1">
                <a:solidFill>
                  <a:schemeClr val="bg1"/>
                </a:solidFill>
                <a:latin typeface="Calibri" panose="020F0502020204030204" pitchFamily="34" charset="0"/>
              </a:rPr>
              <a:t>KILIMANJARO</a:t>
            </a:r>
          </a:p>
        </p:txBody>
      </p:sp>
      <p:pic>
        <p:nvPicPr>
          <p:cNvPr id="46107" name="Picture 3" descr="Palmeras en el desiert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12875"/>
            <a:ext cx="1081087" cy="7921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8" name="Picture 2" descr="http://www.google.es/url?source=imglanding&amp;ct=img&amp;q=http://www.kalipedia.com/kalipediamedia/cienciasnaturales/media/200805/17/ecologia/20080517klpcnaecl_14_Ies_SCO.jpg&amp;sa=X&amp;ei=eUxTUMCdCoaQhQeV4oDoBg&amp;ved=0CAsQ8wc4TQ&amp;usg=AFQjCNF1aBxpeYZWsC56B82zT22zFe_2RQ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5733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9" name="Picture 4" descr="http://www.google.es/url?source=imglanding&amp;ct=img&amp;q=http://www.animalesextincion.es/images/noticias/2209081223_Yellow-tailed%20Woolly%20monkey,5.jpg&amp;sa=X&amp;ei=pk5TUJaILsiWhQeYs4DgBw&amp;ved=0CAsQ8wc47QE&amp;usg=AFQjCNGj6gKiVYeNbT1qOOyMUuNdU4M2z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81300"/>
            <a:ext cx="909637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739019" y="314421"/>
            <a:ext cx="1063502" cy="569733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4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46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2000"/>
                                        <p:tgtEl>
                                          <p:spTgt spid="4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2000"/>
                                        <p:tgtEl>
                                          <p:spTgt spid="46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46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20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8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2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9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2000"/>
                                        <p:tgtEl>
                                          <p:spTgt spid="4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20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  <p:bldP spid="27" grpId="0"/>
      <p:bldP spid="46087" grpId="0"/>
      <p:bldP spid="46088" grpId="0"/>
      <p:bldP spid="46089" grpId="0"/>
      <p:bldP spid="46090" grpId="0"/>
      <p:bldP spid="46091" grpId="0"/>
      <p:bldP spid="46095" grpId="0"/>
      <p:bldP spid="46096" grpId="0"/>
      <p:bldP spid="18" grpId="0" animBg="1"/>
      <p:bldP spid="46098" grpId="0"/>
      <p:bldP spid="46101" grpId="0"/>
      <p:bldP spid="46102" grpId="0"/>
      <p:bldP spid="4610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l_fi" descr="http://www.google.es/url?source=imglanding&amp;ct=img&amp;q=http://www.rnw.nl/data/files/images/lead/Masai.jpg&amp;sa=X&amp;ei=esZgUPHgGOK80QXx9oDwCA&amp;ved=0CAsQ8wc4GQ&amp;usg=AFQjCNHcdjvdJcr5A67OgOjVePyPB7b2AQ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412875"/>
            <a:ext cx="1800225" cy="15827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Rectangle 2"/>
          <p:cNvSpPr>
            <a:spLocks/>
          </p:cNvSpPr>
          <p:nvPr/>
        </p:nvSpPr>
        <p:spPr bwMode="auto">
          <a:xfrm>
            <a:off x="395288" y="333375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a-ES" altLang="es-ES" sz="4200">
                <a:solidFill>
                  <a:srgbClr val="F9F9F9"/>
                </a:solidFill>
                <a:latin typeface="Constantia" panose="02030602050306030303" pitchFamily="18" charset="0"/>
              </a:rPr>
              <a:t>TRIBUS D’ÀFRICA</a:t>
            </a:r>
            <a:endParaRPr lang="es-ES" altLang="es-ES" sz="4200">
              <a:solidFill>
                <a:srgbClr val="F9F9F9"/>
              </a:solidFill>
              <a:latin typeface="Constantia" panose="02030602050306030303" pitchFamily="18" charset="0"/>
            </a:endParaRPr>
          </a:p>
        </p:txBody>
      </p:sp>
      <p:pic>
        <p:nvPicPr>
          <p:cNvPr id="46100" name="Picture 13" descr="http://www.google.es/url?source=imglanding&amp;ct=img&amp;q=http://www.turismokenia.com/imagenes/upload/image/llanuras.jpg&amp;sa=X&amp;ei=5VtPUNn1N9SX0QW8-ICQDw&amp;ved=0CAwQ8wc&amp;usg=AFQjCNHU_7gOE2U3h7n94qnrjB2syaZ9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24175"/>
            <a:ext cx="1800225" cy="15652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il_fi" descr="http://ecologismos.com/wp-content/2012/10/Los-masais-no-necesitan-veterinario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581525"/>
            <a:ext cx="1800225" cy="15827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il_fi" descr="http://1.bp.blogspot.com/-3A12xS3PVYg/TtIPFaKrT9I/AAAAAAAAA70/t0ebgut6PmI/s1600/2007_1221Image0360+copia.jpg"/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997200"/>
            <a:ext cx="1800225" cy="15843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563938" y="3429000"/>
            <a:ext cx="20875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b="1" u="sng">
                <a:solidFill>
                  <a:schemeClr val="accent2"/>
                </a:solidFill>
                <a:latin typeface="Constantia" panose="02030602050306030303" pitchFamily="18" charset="0"/>
              </a:rPr>
              <a:t>MASAIS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684213" y="4581525"/>
            <a:ext cx="2087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400">
                <a:latin typeface="Constantia" panose="02030602050306030303" pitchFamily="18" charset="0"/>
              </a:rPr>
              <a:t>     SABANA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492500" y="6165850"/>
            <a:ext cx="223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400">
                <a:latin typeface="Constantia" panose="02030602050306030303" pitchFamily="18" charset="0"/>
              </a:rPr>
              <a:t> RAMADERIA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867400" y="4652963"/>
            <a:ext cx="2879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400" b="1">
                <a:latin typeface="Constantia" panose="02030602050306030303" pitchFamily="18" charset="0"/>
              </a:rPr>
              <a:t>  SÓN MOLT ALTS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2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55" grpId="0"/>
      <p:bldP spid="31756" grpId="0"/>
      <p:bldP spid="31757" grpId="0"/>
      <p:bldP spid="317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/>
          </p:cNvSpPr>
          <p:nvPr/>
        </p:nvSpPr>
        <p:spPr bwMode="auto">
          <a:xfrm>
            <a:off x="395288" y="333375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a-ES" altLang="es-ES" sz="4200">
                <a:solidFill>
                  <a:srgbClr val="F9F9F9"/>
                </a:solidFill>
                <a:latin typeface="Constantia" panose="02030602050306030303" pitchFamily="18" charset="0"/>
              </a:rPr>
              <a:t>TRIBUS D’ÀFRICA</a:t>
            </a:r>
            <a:endParaRPr lang="es-ES" altLang="es-ES" sz="4200">
              <a:solidFill>
                <a:srgbClr val="F9F9F9"/>
              </a:solidFill>
              <a:latin typeface="Constantia" panose="02030602050306030303" pitchFamily="18" charset="0"/>
            </a:endParaRP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3419475" y="3429000"/>
            <a:ext cx="23764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b="1" u="sng">
                <a:solidFill>
                  <a:schemeClr val="accent2"/>
                </a:solidFill>
                <a:latin typeface="Constantia" panose="02030602050306030303" pitchFamily="18" charset="0"/>
              </a:rPr>
              <a:t>PIGMEUS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684213" y="4581525"/>
            <a:ext cx="2087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400">
                <a:latin typeface="Constantia" panose="02030602050306030303" pitchFamily="18" charset="0"/>
              </a:rPr>
              <a:t>        SELVA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3492500" y="6165850"/>
            <a:ext cx="223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400">
                <a:latin typeface="Constantia" panose="02030602050306030303" pitchFamily="18" charset="0"/>
              </a:rPr>
              <a:t>  CAÇADORS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5617021" y="4652963"/>
            <a:ext cx="341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2400" dirty="0">
                <a:latin typeface="Constantia" panose="02030602050306030303" pitchFamily="18" charset="0"/>
              </a:rPr>
              <a:t>    SÓN  MOLT </a:t>
            </a:r>
            <a:r>
              <a:rPr lang="es-ES" altLang="es-ES" sz="2400" dirty="0" smtClean="0">
                <a:latin typeface="Constantia" panose="02030602050306030303" pitchFamily="18" charset="0"/>
              </a:rPr>
              <a:t>BAIXOS</a:t>
            </a:r>
            <a:endParaRPr lang="es-ES" altLang="es-ES" sz="2400" dirty="0">
              <a:latin typeface="Constantia" panose="02030602050306030303" pitchFamily="18" charset="0"/>
            </a:endParaRPr>
          </a:p>
        </p:txBody>
      </p:sp>
      <p:pic>
        <p:nvPicPr>
          <p:cNvPr id="4404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24175"/>
            <a:ext cx="1800225" cy="15843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5" name="Picture 13" descr="Un pigmeo ugandés cazan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581525"/>
            <a:ext cx="1800225" cy="15843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6" name="il_fi" descr="http://www.google.es/url?source=imglanding&amp;ct=img&amp;q=http://photos.mongabay.com/08/0917charlie.jpg&amp;sa=X&amp;ei=GsdgUNu0KcnO0QXZv4FQ&amp;ved=0CAsQ8wc4BA&amp;usg=AFQjCNFJaKDIHSNxlYPE69EqwAb9gsdJ7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997200"/>
            <a:ext cx="1800225" cy="15843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8" name="Picture 16" descr="pigmeos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412875"/>
            <a:ext cx="1800225" cy="15843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2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  <p:bldP spid="44039" grpId="0"/>
      <p:bldP spid="44040" grpId="0"/>
      <p:bldP spid="44041" grpId="0"/>
      <p:bldP spid="440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561975"/>
          </a:xfrm>
        </p:spPr>
        <p:txBody>
          <a:bodyPr wrap="square" lIns="91440" tIns="45720" rIns="91440" bIns="45720" numCol="1" anchor="ctr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es-ES" sz="3800" smtClean="0">
                <a:ln>
                  <a:noFill/>
                </a:ln>
                <a:effectLst/>
              </a:rPr>
              <a:t> </a:t>
            </a:r>
            <a:r>
              <a:rPr lang="es-ES" sz="3600" smtClean="0">
                <a:ln>
                  <a:noFill/>
                </a:ln>
                <a:effectLst/>
              </a:rPr>
              <a:t>RIUS I MUNTANYES D´ÀFRICA</a:t>
            </a:r>
          </a:p>
        </p:txBody>
      </p:sp>
      <p:pic>
        <p:nvPicPr>
          <p:cNvPr id="14339" name="Picture 4" descr="http://www.google.es/url?source=imglanding&amp;ct=img&amp;q=http://www.saberia.com/wp-content/themes/saberia/images/recursos/africa_mudo_colores.jpg&amp;sa=X&amp;ei=YqtPUKXGM6KM0AX4h4HACQ&amp;ved=0CAsQ8wc4Yg&amp;usg=AFQjCNHm6OAtQpzymIZx6nkEVjQOqadN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836613"/>
            <a:ext cx="5256213" cy="56689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41438"/>
            <a:ext cx="5334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9" descr="http://www.google.es/url?source=imglanding&amp;ct=img&amp;q=http://climbfortibet.org/wp-content/uploads/2011/09/mt-kilimanjaro2.jpg&amp;sa=X&amp;ei=PHFPUIfgOaqH0AXF14HQAg&amp;ved=0CAsQ8wc4Iw&amp;usg=AFQjCNH5Pl63goNf3Ri8ZyQzHbzfWKoRz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16338"/>
            <a:ext cx="1041400" cy="9350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1" name="8 CuadroTexto"/>
          <p:cNvSpPr txBox="1">
            <a:spLocks noChangeArrowheads="1"/>
          </p:cNvSpPr>
          <p:nvPr/>
        </p:nvSpPr>
        <p:spPr bwMode="auto">
          <a:xfrm>
            <a:off x="4787900" y="4652963"/>
            <a:ext cx="165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 i="1">
                <a:solidFill>
                  <a:schemeClr val="bg1"/>
                </a:solidFill>
                <a:latin typeface="Calibri" panose="020F0502020204030204" pitchFamily="34" charset="0"/>
              </a:rPr>
              <a:t>KILIMANJARO A TANZÀNIA</a:t>
            </a:r>
          </a:p>
        </p:txBody>
      </p:sp>
      <p:sp>
        <p:nvSpPr>
          <p:cNvPr id="47112" name="9 CuadroTexto"/>
          <p:cNvSpPr txBox="1">
            <a:spLocks noChangeArrowheads="1"/>
          </p:cNvSpPr>
          <p:nvPr/>
        </p:nvSpPr>
        <p:spPr bwMode="auto">
          <a:xfrm>
            <a:off x="3924300" y="1484313"/>
            <a:ext cx="165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 i="1">
                <a:solidFill>
                  <a:schemeClr val="bg1"/>
                </a:solidFill>
                <a:latin typeface="Calibri" panose="020F0502020204030204" pitchFamily="34" charset="0"/>
              </a:rPr>
              <a:t>      RIU  NIL </a:t>
            </a:r>
          </a:p>
          <a:p>
            <a:pPr algn="ctr" eaLnBrk="1" hangingPunct="1"/>
            <a:r>
              <a:rPr lang="es-ES" altLang="es-ES" sz="1800" b="1" i="1">
                <a:solidFill>
                  <a:schemeClr val="bg1"/>
                </a:solidFill>
                <a:latin typeface="Calibri" panose="020F0502020204030204" pitchFamily="34" charset="0"/>
              </a:rPr>
              <a:t>     A EGIPTE</a:t>
            </a:r>
          </a:p>
        </p:txBody>
      </p:sp>
      <p:sp>
        <p:nvSpPr>
          <p:cNvPr id="47113" name="10 CuadroTexto"/>
          <p:cNvSpPr txBox="1">
            <a:spLocks noChangeArrowheads="1"/>
          </p:cNvSpPr>
          <p:nvPr/>
        </p:nvSpPr>
        <p:spPr bwMode="auto">
          <a:xfrm>
            <a:off x="2987675" y="2276475"/>
            <a:ext cx="16557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 i="1">
                <a:solidFill>
                  <a:schemeClr val="bg1"/>
                </a:solidFill>
                <a:latin typeface="Calibri" panose="020F0502020204030204" pitchFamily="34" charset="0"/>
              </a:rPr>
              <a:t>RIU  CONGO A LA SELVA DEL CONGO</a:t>
            </a:r>
          </a:p>
        </p:txBody>
      </p:sp>
      <p:pic>
        <p:nvPicPr>
          <p:cNvPr id="471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141663"/>
            <a:ext cx="100965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7111" grpId="0"/>
      <p:bldP spid="47112" grpId="0"/>
      <p:bldP spid="471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333375"/>
            <a:ext cx="8840788" cy="763588"/>
          </a:xfrm>
        </p:spPr>
        <p:txBody>
          <a:bodyPr wrap="square" lIns="91440" tIns="45720" rIns="91440" bIns="45720" numCol="1" anchor="ctr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es-ES" sz="3600" smtClean="0">
                <a:ln>
                  <a:noFill/>
                </a:ln>
                <a:effectLst/>
              </a:rPr>
              <a:t>DESERTS D´ÀFRICA</a:t>
            </a:r>
            <a:r>
              <a:rPr lang="es-ES" sz="3800" smtClean="0">
                <a:ln>
                  <a:noFill/>
                </a:ln>
                <a:effectLst/>
              </a:rPr>
              <a:t/>
            </a:r>
            <a:br>
              <a:rPr lang="es-ES" sz="3800" smtClean="0">
                <a:ln>
                  <a:noFill/>
                </a:ln>
                <a:effectLst/>
              </a:rPr>
            </a:br>
            <a:endParaRPr lang="es-ES" sz="3800" smtClean="0">
              <a:ln>
                <a:noFill/>
              </a:ln>
              <a:effectLst/>
            </a:endParaRPr>
          </a:p>
        </p:txBody>
      </p:sp>
      <p:pic>
        <p:nvPicPr>
          <p:cNvPr id="15363" name="Picture 2" descr="http://www.google.es/url?source=imgres&amp;ct=img&amp;q=http://www.saberia.com/wp-content/themes/saberia/images/recursos/africa_montes_mudo.jpg&amp;sa=X&amp;ei=pj9HUI7DFMyz0QWR5IDwAw&amp;ved=0CAQQ8wc4wwE&amp;usg=AFQjCNHCnDkLVcLl8YXn-DDNaQadhJSn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08050"/>
            <a:ext cx="5641975" cy="56165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3203575" y="1412875"/>
            <a:ext cx="2447925" cy="10795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7" name="6 Elipse"/>
          <p:cNvSpPr/>
          <p:nvPr/>
        </p:nvSpPr>
        <p:spPr>
          <a:xfrm>
            <a:off x="4356100" y="4724400"/>
            <a:ext cx="1295400" cy="8636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48136" name="7 CuadroTexto"/>
          <p:cNvSpPr txBox="1">
            <a:spLocks noChangeArrowheads="1"/>
          </p:cNvSpPr>
          <p:nvPr/>
        </p:nvSpPr>
        <p:spPr bwMode="auto">
          <a:xfrm>
            <a:off x="3851275" y="979488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NORD</a:t>
            </a:r>
          </a:p>
        </p:txBody>
      </p:sp>
      <p:sp>
        <p:nvSpPr>
          <p:cNvPr id="48137" name="9 CuadroTexto"/>
          <p:cNvSpPr txBox="1">
            <a:spLocks noChangeArrowheads="1"/>
          </p:cNvSpPr>
          <p:nvPr/>
        </p:nvSpPr>
        <p:spPr bwMode="auto">
          <a:xfrm>
            <a:off x="4427538" y="4292600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SUD</a:t>
            </a:r>
          </a:p>
        </p:txBody>
      </p:sp>
      <p:pic>
        <p:nvPicPr>
          <p:cNvPr id="48138" name="Picture 3" descr="Palmeras en el desier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28775"/>
            <a:ext cx="1223963" cy="8985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795838"/>
            <a:ext cx="1223962" cy="8794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0" name="13 CuadroTexto"/>
          <p:cNvSpPr txBox="1">
            <a:spLocks noChangeArrowheads="1"/>
          </p:cNvSpPr>
          <p:nvPr/>
        </p:nvSpPr>
        <p:spPr bwMode="auto">
          <a:xfrm>
            <a:off x="3276600" y="2492375"/>
            <a:ext cx="2519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     </a:t>
            </a:r>
            <a:r>
              <a:rPr lang="es-ES" altLang="es-ES" sz="1800" b="1" i="1">
                <a:solidFill>
                  <a:schemeClr val="bg1"/>
                </a:solidFill>
                <a:latin typeface="Calibri" panose="020F0502020204030204" pitchFamily="34" charset="0"/>
              </a:rPr>
              <a:t>DESERT DEL SÀHARA</a:t>
            </a:r>
            <a:r>
              <a:rPr lang="es-ES" altLang="es-ES" sz="1800" i="1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8141" name="14 CuadroTexto"/>
          <p:cNvSpPr txBox="1">
            <a:spLocks noChangeArrowheads="1"/>
          </p:cNvSpPr>
          <p:nvPr/>
        </p:nvSpPr>
        <p:spPr bwMode="auto">
          <a:xfrm>
            <a:off x="3708400" y="5661025"/>
            <a:ext cx="287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     </a:t>
            </a:r>
            <a:r>
              <a:rPr lang="es-ES" altLang="es-ES" sz="1800" b="1" i="1">
                <a:solidFill>
                  <a:schemeClr val="bg1"/>
                </a:solidFill>
                <a:latin typeface="Calibri" panose="020F0502020204030204" pitchFamily="34" charset="0"/>
              </a:rPr>
              <a:t>DESERT  DE</a:t>
            </a:r>
            <a:r>
              <a:rPr lang="es-ES" altLang="es-ES" sz="1800" b="1" i="1">
                <a:latin typeface="Calibri" panose="020F0502020204030204" pitchFamily="34" charset="0"/>
              </a:rPr>
              <a:t> </a:t>
            </a:r>
            <a:r>
              <a:rPr lang="es-ES" altLang="es-ES" sz="1800" b="1" i="1">
                <a:solidFill>
                  <a:schemeClr val="bg1"/>
                </a:solidFill>
                <a:latin typeface="Calibri" panose="020F0502020204030204" pitchFamily="34" charset="0"/>
              </a:rPr>
              <a:t>KALAHARI</a:t>
            </a:r>
            <a:r>
              <a:rPr lang="es-ES" altLang="es-ES" sz="1800" i="1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48136" grpId="0"/>
      <p:bldP spid="48137" grpId="0"/>
      <p:bldP spid="48140" grpId="0"/>
      <p:bldP spid="481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725487"/>
          </a:xfrm>
        </p:spPr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z="3600" smtClean="0">
                <a:ln>
                  <a:noFill/>
                </a:ln>
                <a:effectLst/>
              </a:rPr>
              <a:t> ILLES I OCEANS D´ÀFRICA</a:t>
            </a:r>
          </a:p>
        </p:txBody>
      </p:sp>
      <p:pic>
        <p:nvPicPr>
          <p:cNvPr id="16387" name="Picture 4" descr="http://www.google.es/url?source=imglanding&amp;ct=img&amp;q=http://www.saberia.com/wp-content/themes/saberia/images/recursos/africa_mudo_colores.jpg&amp;sa=X&amp;ei=YqtPUKXGM6KM0AX4h4HACQ&amp;ved=0CAsQ8wc4Yg&amp;usg=AFQjCNHm6OAtQpzymIZx6nkEVjQOqadN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908050"/>
            <a:ext cx="4968875" cy="5524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2124075" y="981075"/>
            <a:ext cx="1008063" cy="863600"/>
          </a:xfrm>
          <a:prstGeom prst="ellipse">
            <a:avLst/>
          </a:prstGeom>
          <a:noFill/>
          <a:ln w="349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6" name="5 Elipse"/>
          <p:cNvSpPr/>
          <p:nvPr/>
        </p:nvSpPr>
        <p:spPr>
          <a:xfrm>
            <a:off x="6227763" y="4508500"/>
            <a:ext cx="865187" cy="1368425"/>
          </a:xfrm>
          <a:prstGeom prst="ellipse">
            <a:avLst/>
          </a:prstGeom>
          <a:noFill/>
          <a:ln w="349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49159" name="7 CuadroTexto"/>
          <p:cNvSpPr txBox="1">
            <a:spLocks noChangeArrowheads="1"/>
          </p:cNvSpPr>
          <p:nvPr/>
        </p:nvSpPr>
        <p:spPr bwMode="auto">
          <a:xfrm>
            <a:off x="2051050" y="1844675"/>
            <a:ext cx="223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IILLES</a:t>
            </a:r>
            <a:r>
              <a:rPr lang="es-ES" altLang="es-ES" sz="1800" b="1">
                <a:latin typeface="Calibri" panose="020F0502020204030204" pitchFamily="34" charset="0"/>
              </a:rPr>
              <a:t> </a:t>
            </a:r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CANÀRIES</a:t>
            </a:r>
            <a:r>
              <a:rPr lang="es-ES" altLang="es-ES" sz="1800" b="1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9160" name="9 CuadroTexto"/>
          <p:cNvSpPr txBox="1">
            <a:spLocks noChangeArrowheads="1"/>
          </p:cNvSpPr>
          <p:nvPr/>
        </p:nvSpPr>
        <p:spPr bwMode="auto">
          <a:xfrm>
            <a:off x="5508625" y="5949950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MADAGASCAR</a:t>
            </a:r>
          </a:p>
        </p:txBody>
      </p:sp>
      <p:sp>
        <p:nvSpPr>
          <p:cNvPr id="49162" name="12 CuadroTexto"/>
          <p:cNvSpPr txBox="1">
            <a:spLocks noChangeArrowheads="1"/>
          </p:cNvSpPr>
          <p:nvPr/>
        </p:nvSpPr>
        <p:spPr bwMode="auto">
          <a:xfrm rot="-2917607">
            <a:off x="2199482" y="4433094"/>
            <a:ext cx="2233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800" i="1">
                <a:latin typeface="Calibri" panose="020F0502020204030204" pitchFamily="34" charset="0"/>
              </a:rPr>
              <a:t>OCEÀ   ATLÀNTIC</a:t>
            </a:r>
          </a:p>
        </p:txBody>
      </p:sp>
      <p:sp>
        <p:nvSpPr>
          <p:cNvPr id="49163" name="13 CuadroTexto"/>
          <p:cNvSpPr txBox="1">
            <a:spLocks noChangeArrowheads="1"/>
          </p:cNvSpPr>
          <p:nvPr/>
        </p:nvSpPr>
        <p:spPr bwMode="auto">
          <a:xfrm rot="-3267178">
            <a:off x="5510213" y="3786188"/>
            <a:ext cx="2233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800" i="1">
                <a:latin typeface="Calibri" panose="020F0502020204030204" pitchFamily="34" charset="0"/>
              </a:rPr>
              <a:t>        OCEÀ  ÍNDIC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49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  <p:bldP spid="49159" grpId="0"/>
      <p:bldP spid="491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 bwMode="auto">
          <a:xfrm>
            <a:off x="395288" y="2133600"/>
            <a:ext cx="8229600" cy="121920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z="4800" smtClean="0">
                <a:ln>
                  <a:noFill/>
                </a:ln>
                <a:effectLst/>
              </a:rPr>
              <a:t>VEGETACIÓ D´ÀFRICA</a:t>
            </a:r>
          </a:p>
        </p:txBody>
      </p:sp>
      <p:grpSp>
        <p:nvGrpSpPr>
          <p:cNvPr id="17411" name="Group 7"/>
          <p:cNvGrpSpPr>
            <a:grpSpLocks/>
          </p:cNvGrpSpPr>
          <p:nvPr/>
        </p:nvGrpSpPr>
        <p:grpSpPr bwMode="auto">
          <a:xfrm>
            <a:off x="1331913" y="3573463"/>
            <a:ext cx="6481762" cy="217487"/>
            <a:chOff x="839" y="2251"/>
            <a:chExt cx="4083" cy="137"/>
          </a:xfrm>
        </p:grpSpPr>
        <p:sp>
          <p:nvSpPr>
            <p:cNvPr id="17412" name="Line 4"/>
            <p:cNvSpPr>
              <a:spLocks noChangeShapeType="1"/>
            </p:cNvSpPr>
            <p:nvPr/>
          </p:nvSpPr>
          <p:spPr bwMode="auto">
            <a:xfrm>
              <a:off x="839" y="2296"/>
              <a:ext cx="167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>
              <a:off x="3243" y="2296"/>
              <a:ext cx="167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7414" name="Oval 6"/>
            <p:cNvSpPr>
              <a:spLocks noChangeArrowheads="1"/>
            </p:cNvSpPr>
            <p:nvPr/>
          </p:nvSpPr>
          <p:spPr bwMode="auto">
            <a:xfrm>
              <a:off x="2835" y="2251"/>
              <a:ext cx="136" cy="13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/>
          </p:cNvSpPr>
          <p:nvPr/>
        </p:nvSpPr>
        <p:spPr bwMode="auto">
          <a:xfrm>
            <a:off x="395288" y="1889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>
                <a:solidFill>
                  <a:srgbClr val="F9F9F9"/>
                </a:solidFill>
                <a:latin typeface="Constantia" panose="02030602050306030303" pitchFamily="18" charset="0"/>
              </a:rPr>
              <a:t>  VEGETACIÓ DEL DESERT</a:t>
            </a:r>
          </a:p>
        </p:txBody>
      </p:sp>
      <p:pic>
        <p:nvPicPr>
          <p:cNvPr id="51204" name="Picture 4" descr="http://www.google.es/url?source=imglanding&amp;ct=img&amp;q=http://www.absolutbadalona.com/wp-content/uploads/2009/11/palmera.jpg&amp;sa=X&amp;ei=V_9WUM7uKcaXhQeb84DwCA&amp;ved=0CAsQ8wc&amp;usg=AFQjCNFQKH_earGj1RSTKJD3FsGM-smSo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628775"/>
            <a:ext cx="68103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5148263" y="1484313"/>
            <a:ext cx="3995737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a-ES" altLang="es-ES" sz="1800"/>
          </a:p>
          <a:p>
            <a:pPr eaLnBrk="1" hangingPunct="1">
              <a:spcBef>
                <a:spcPct val="50000"/>
              </a:spcBef>
            </a:pPr>
            <a:r>
              <a:rPr lang="es-ES" altLang="es-ES" sz="1800"/>
              <a:t> </a:t>
            </a: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2816"/>
            <a:ext cx="788988" cy="6461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2987675" y="1844675"/>
            <a:ext cx="2520950" cy="12954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3" name="4 Elipse"/>
          <p:cNvSpPr/>
          <p:nvPr/>
        </p:nvSpPr>
        <p:spPr>
          <a:xfrm>
            <a:off x="4429125" y="4508500"/>
            <a:ext cx="863600" cy="8636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18440" name="10 CuadroTexto"/>
          <p:cNvSpPr txBox="1">
            <a:spLocks noChangeArrowheads="1"/>
          </p:cNvSpPr>
          <p:nvPr/>
        </p:nvSpPr>
        <p:spPr bwMode="auto">
          <a:xfrm>
            <a:off x="3708400" y="191611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NORD</a:t>
            </a:r>
          </a:p>
        </p:txBody>
      </p:sp>
      <p:sp>
        <p:nvSpPr>
          <p:cNvPr id="18441" name="10 CuadroTexto"/>
          <p:cNvSpPr txBox="1">
            <a:spLocks noChangeArrowheads="1"/>
          </p:cNvSpPr>
          <p:nvPr/>
        </p:nvSpPr>
        <p:spPr bwMode="auto">
          <a:xfrm>
            <a:off x="4284663" y="530066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SUD</a:t>
            </a:r>
          </a:p>
        </p:txBody>
      </p:sp>
      <p:sp>
        <p:nvSpPr>
          <p:cNvPr id="51215" name="10 CuadroTexto"/>
          <p:cNvSpPr txBox="1">
            <a:spLocks noChangeArrowheads="1"/>
          </p:cNvSpPr>
          <p:nvPr/>
        </p:nvSpPr>
        <p:spPr bwMode="auto">
          <a:xfrm>
            <a:off x="755650" y="2558231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 dirty="0" smtClean="0">
                <a:latin typeface="Calibri" panose="020F0502020204030204" pitchFamily="34" charset="0"/>
              </a:rPr>
              <a:t>ARBUSTOS</a:t>
            </a:r>
            <a:endParaRPr lang="es-ES" altLang="es-ES" sz="1800" b="1" dirty="0">
              <a:latin typeface="Calibri" panose="020F0502020204030204" pitchFamily="34" charset="0"/>
            </a:endParaRPr>
          </a:p>
        </p:txBody>
      </p:sp>
      <p:sp>
        <p:nvSpPr>
          <p:cNvPr id="51218" name="10 CuadroTexto"/>
          <p:cNvSpPr txBox="1">
            <a:spLocks noChangeArrowheads="1"/>
          </p:cNvSpPr>
          <p:nvPr/>
        </p:nvSpPr>
        <p:spPr bwMode="auto">
          <a:xfrm>
            <a:off x="7164388" y="2565400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latin typeface="Calibri" panose="020F0502020204030204" pitchFamily="34" charset="0"/>
              </a:rPr>
              <a:t>PALMERES</a:t>
            </a:r>
          </a:p>
        </p:txBody>
      </p:sp>
      <p:pic>
        <p:nvPicPr>
          <p:cNvPr id="18444" name="Picture 2" descr="http://www.google.es/url?source=imgres&amp;ct=img&amp;q=http://www.saberia.com/wp-content/themes/saberia/images/recursos/africa_montes_mudo.jpg&amp;sa=X&amp;ei=pj9HUI7DFMyz0QWR5IDwAw&amp;ved=0CAQQ8wc4wwE&amp;usg=AFQjCNHCnDkLVcLl8YXn-DDNaQadhJSn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628775"/>
            <a:ext cx="4537075" cy="45259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4 Elipse"/>
          <p:cNvSpPr/>
          <p:nvPr/>
        </p:nvSpPr>
        <p:spPr>
          <a:xfrm>
            <a:off x="2700338" y="2133600"/>
            <a:ext cx="2447925" cy="10795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48136" name="7 CuadroTexto"/>
          <p:cNvSpPr txBox="1">
            <a:spLocks noChangeArrowheads="1"/>
          </p:cNvSpPr>
          <p:nvPr/>
        </p:nvSpPr>
        <p:spPr bwMode="auto">
          <a:xfrm>
            <a:off x="3348038" y="170021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NORD</a:t>
            </a:r>
          </a:p>
        </p:txBody>
      </p:sp>
      <p:sp>
        <p:nvSpPr>
          <p:cNvPr id="7" name="6 Elipse"/>
          <p:cNvSpPr/>
          <p:nvPr/>
        </p:nvSpPr>
        <p:spPr>
          <a:xfrm>
            <a:off x="4356100" y="4724400"/>
            <a:ext cx="1295400" cy="8636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48137" name="9 CuadroTexto"/>
          <p:cNvSpPr txBox="1">
            <a:spLocks noChangeArrowheads="1"/>
          </p:cNvSpPr>
          <p:nvPr/>
        </p:nvSpPr>
        <p:spPr bwMode="auto">
          <a:xfrm>
            <a:off x="4427538" y="4292600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SUD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215" grpId="0"/>
      <p:bldP spid="51218" grpId="0"/>
      <p:bldP spid="4" grpId="0" animBg="1"/>
      <p:bldP spid="48136" grpId="0"/>
      <p:bldP spid="7" grpId="0" animBg="1"/>
      <p:bldP spid="481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 bwMode="auto">
          <a:xfrm>
            <a:off x="468313" y="0"/>
            <a:ext cx="8229600" cy="1143000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z="3600" smtClean="0">
                <a:ln>
                  <a:noFill/>
                </a:ln>
                <a:effectLst/>
              </a:rPr>
              <a:t>  VEGETACIÓ DE LA SABANA</a:t>
            </a:r>
          </a:p>
        </p:txBody>
      </p:sp>
      <p:pic>
        <p:nvPicPr>
          <p:cNvPr id="19459" name="Picture 2" descr="http://www.google.es/url?source=imgres&amp;ct=img&amp;q=http://www.saberia.com/wp-content/themes/saberia/images/recursos/africa_montes_mudo.jpg&amp;sa=X&amp;ei=pj9HUI7DFMyz0QWR5IDwAw&amp;ved=0CAQQ8wc4wwE&amp;usg=AFQjCNHCnDkLVcLl8YXn-DDNaQadhJSn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12875"/>
            <a:ext cx="4445000" cy="45259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3059113" y="2636838"/>
            <a:ext cx="2808287" cy="720725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pic>
        <p:nvPicPr>
          <p:cNvPr id="52230" name="Picture 6" descr="baobab-adansonia-grandidie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781300"/>
            <a:ext cx="828675" cy="8651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7380288" y="3860800"/>
            <a:ext cx="1152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i="1" dirty="0">
                <a:latin typeface="Calibri" panose="020F0502020204030204" pitchFamily="34" charset="0"/>
              </a:rPr>
              <a:t> </a:t>
            </a:r>
            <a:r>
              <a:rPr lang="es-ES" altLang="es-ES" sz="1800" i="1" dirty="0" smtClean="0">
                <a:latin typeface="Calibri" panose="020F0502020204030204" pitchFamily="34" charset="0"/>
              </a:rPr>
              <a:t>BAOBAB</a:t>
            </a:r>
            <a:endParaRPr lang="es-ES" altLang="es-ES" sz="1800" i="1" dirty="0">
              <a:latin typeface="Calibri" panose="020F0502020204030204" pitchFamily="34" charset="0"/>
            </a:endParaRPr>
          </a:p>
        </p:txBody>
      </p:sp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708275"/>
            <a:ext cx="1177925" cy="8651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250825" y="3716338"/>
            <a:ext cx="22336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i="1">
                <a:latin typeface="Calibri" panose="020F0502020204030204" pitchFamily="34" charset="0"/>
              </a:rPr>
              <a:t>  ACÀCIA AFRICANA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" grpId="0" animBg="1"/>
      <p:bldP spid="52231" grpId="0"/>
      <p:bldP spid="522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 numCol="1" anchor="ctr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S" sz="3600" smtClean="0">
                <a:ln>
                  <a:noFill/>
                </a:ln>
                <a:effectLst/>
              </a:rPr>
              <a:t>              VEGETACIÓ DE LA SELVA</a:t>
            </a:r>
          </a:p>
        </p:txBody>
      </p:sp>
      <p:pic>
        <p:nvPicPr>
          <p:cNvPr id="54275" name="Picture 10" descr="http://www.google.es/url?source=imglanding&amp;ct=img&amp;q=http://noticiasinteresantes.info/wp-content/uploads/2012/07/musgo.jpg&amp;sa=X&amp;ei=4ABXUImyFYPIhAfx-4GYCQ&amp;ved=0CAwQ8wc4BA&amp;usg=AFQjCNGnq_hTLc7XGa_2Rej2YixwmVUq9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13325"/>
            <a:ext cx="1022350" cy="7667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fotoamazonasar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862012" cy="12969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68313" y="573405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sz="1800" i="1">
                <a:latin typeface="Calibri" panose="020F0502020204030204" pitchFamily="34" charset="0"/>
              </a:rPr>
              <a:t>     </a:t>
            </a:r>
          </a:p>
        </p:txBody>
      </p:sp>
      <p:pic>
        <p:nvPicPr>
          <p:cNvPr id="54278" name="Picture 8" descr="http://www.google.es/url?source=imglanding&amp;ct=img&amp;q=http://www.casasyhotelesrurales.com/plantasyjardin/img/helechos.jpg&amp;sa=X&amp;ei=dgBXUO_5FMW2hQfr4IHIDw&amp;ved=0CAsQ8wc4KA&amp;usg=AFQjCNGPpo_ob8ZSbhTWwetOegqLz5d9oQ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268413"/>
            <a:ext cx="8001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http://www.google.es/url?source=imgres&amp;ct=img&amp;q=http://www.saberia.com/wp-content/themes/saberia/images/recursos/africa_montes_mudo.jpg&amp;sa=X&amp;ei=pj9HUI7DFMyz0QWR5IDwAw&amp;ved=0CAQQ8wc4wwE&amp;usg=AFQjCNHCnDkLVcLl8YXn-DDNaQadhJSnr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96975"/>
            <a:ext cx="4897437" cy="51546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3852863" y="3068638"/>
            <a:ext cx="1727200" cy="122396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54281" name="10 CuadroTexto"/>
          <p:cNvSpPr txBox="1">
            <a:spLocks noChangeArrowheads="1"/>
          </p:cNvSpPr>
          <p:nvPr/>
        </p:nvSpPr>
        <p:spPr bwMode="auto">
          <a:xfrm>
            <a:off x="4140200" y="3284538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solidFill>
                  <a:schemeClr val="bg1"/>
                </a:solidFill>
                <a:latin typeface="Calibri" panose="020F0502020204030204" pitchFamily="34" charset="0"/>
              </a:rPr>
              <a:t>CENTRE</a:t>
            </a:r>
          </a:p>
        </p:txBody>
      </p:sp>
      <p:sp>
        <p:nvSpPr>
          <p:cNvPr id="54282" name="10 CuadroTexto"/>
          <p:cNvSpPr txBox="1">
            <a:spLocks noChangeArrowheads="1"/>
          </p:cNvSpPr>
          <p:nvPr/>
        </p:nvSpPr>
        <p:spPr bwMode="auto">
          <a:xfrm>
            <a:off x="7308850" y="2492375"/>
            <a:ext cx="1296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latin typeface="Calibri" panose="020F0502020204030204" pitchFamily="34" charset="0"/>
              </a:rPr>
              <a:t>FALGUERES</a:t>
            </a:r>
          </a:p>
        </p:txBody>
      </p:sp>
      <p:sp>
        <p:nvSpPr>
          <p:cNvPr id="54283" name="10 CuadroTexto"/>
          <p:cNvSpPr txBox="1">
            <a:spLocks noChangeArrowheads="1"/>
          </p:cNvSpPr>
          <p:nvPr/>
        </p:nvSpPr>
        <p:spPr bwMode="auto">
          <a:xfrm>
            <a:off x="7451725" y="5949950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latin typeface="Calibri" panose="020F0502020204030204" pitchFamily="34" charset="0"/>
              </a:rPr>
              <a:t>MOLSES</a:t>
            </a:r>
          </a:p>
        </p:txBody>
      </p:sp>
      <p:sp>
        <p:nvSpPr>
          <p:cNvPr id="54284" name="10 CuadroTexto"/>
          <p:cNvSpPr txBox="1">
            <a:spLocks noChangeArrowheads="1"/>
          </p:cNvSpPr>
          <p:nvPr/>
        </p:nvSpPr>
        <p:spPr bwMode="auto">
          <a:xfrm>
            <a:off x="395288" y="2636838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800" b="1">
                <a:latin typeface="Calibri" panose="020F0502020204030204" pitchFamily="34" charset="0"/>
              </a:rPr>
              <a:t>LIANES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753" r="4064" b="5992"/>
          <a:stretch/>
        </p:blipFill>
        <p:spPr>
          <a:xfrm>
            <a:off x="7884368" y="305456"/>
            <a:ext cx="991494" cy="531157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2" name="9.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4281" grpId="0"/>
      <p:bldP spid="54282" grpId="0"/>
      <p:bldP spid="54283" grpId="0"/>
      <p:bldP spid="5428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l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5955</TotalTime>
  <Words>223</Words>
  <Application>Microsoft Office PowerPoint</Application>
  <PresentationFormat>Presentación en pantalla (4:3)</PresentationFormat>
  <Paragraphs>101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Constantia</vt:lpstr>
      <vt:lpstr>Wingdings 2</vt:lpstr>
      <vt:lpstr>Papel</vt:lpstr>
      <vt:lpstr>Presentación de PowerPoint</vt:lpstr>
      <vt:lpstr>º</vt:lpstr>
      <vt:lpstr> RIUS I MUNTANYES D´ÀFRICA</vt:lpstr>
      <vt:lpstr>DESERTS D´ÀFRICA </vt:lpstr>
      <vt:lpstr> ILLES I OCEANS D´ÀFRICA</vt:lpstr>
      <vt:lpstr>VEGETACIÓ D´ÀFRICA</vt:lpstr>
      <vt:lpstr>Presentación de PowerPoint</vt:lpstr>
      <vt:lpstr>  VEGETACIÓ DE LA SABANA</vt:lpstr>
      <vt:lpstr>              VEGETACIÓ DE LA SELVA</vt:lpstr>
      <vt:lpstr>ANIMALS D´ÀFRICA</vt:lpstr>
      <vt:lpstr>ANIMALS DE LA SABANA  (MAMÍFERS) </vt:lpstr>
      <vt:lpstr>ANIMALS DE LA SELVA </vt:lpstr>
      <vt:lpstr>ANIMALS DEL DESERT (MAMÍFERS)</vt:lpstr>
      <vt:lpstr>Presentación de PowerPoint</vt:lpstr>
      <vt:lpstr> LA SABANA </vt:lpstr>
      <vt:lpstr> LA SELVA EQUATORIAL</vt:lpstr>
      <vt:lpstr>EL DESERT</vt:lpstr>
      <vt:lpstr>CURIOSITATS D’ÀFRICA</vt:lpstr>
      <vt:lpstr>Presentación de PowerPoint</vt:lpstr>
      <vt:lpstr>Presentación de PowerPoint</vt:lpstr>
      <vt:lpstr>Presentación de PowerPoint</vt:lpstr>
    </vt:vector>
  </TitlesOfParts>
  <Company>Escola Fàsia Sarrià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Aptiva10</dc:creator>
  <cp:lastModifiedBy>FRANCISCO JAVIER VACA ROMAN</cp:lastModifiedBy>
  <cp:revision>70</cp:revision>
  <cp:lastPrinted>2019-03-26T15:09:16Z</cp:lastPrinted>
  <dcterms:created xsi:type="dcterms:W3CDTF">2012-10-23T10:15:50Z</dcterms:created>
  <dcterms:modified xsi:type="dcterms:W3CDTF">2019-11-26T09:20:33Z</dcterms:modified>
</cp:coreProperties>
</file>