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1" r:id="rId2"/>
    <p:sldId id="285" r:id="rId3"/>
    <p:sldId id="262" r:id="rId4"/>
    <p:sldId id="270" r:id="rId5"/>
    <p:sldId id="273" r:id="rId6"/>
    <p:sldId id="276" r:id="rId7"/>
    <p:sldId id="280" r:id="rId8"/>
    <p:sldId id="278" r:id="rId9"/>
    <p:sldId id="291" r:id="rId10"/>
    <p:sldId id="281" r:id="rId11"/>
    <p:sldId id="282" r:id="rId12"/>
    <p:sldId id="283" r:id="rId13"/>
    <p:sldId id="286" r:id="rId14"/>
    <p:sldId id="290" r:id="rId15"/>
    <p:sldId id="287" r:id="rId16"/>
    <p:sldId id="288" r:id="rId17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bcvsVdtQ9AyOevGTTOKdg==" hashData="LIc96K6+tQ05QcOwbdZQQnvuW4i/ddZo7Rm5oq3m1ImMZB4LJ5jgjNjr+JaQtS8URL4Htrcu7h0eZ0Ov9X+dE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E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1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1B7-A2ED-46C8-BFA9-701BAA5DD5C8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599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52D0-34FB-4A19-926B-BB9087CAF4CA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6915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C651-E264-4DCB-BA35-A8AF222FE970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2404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4F69-FAA2-4801-A988-D0B767FA1E2F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57152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FEAF-783D-4603-8282-B3E7BEA6A39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607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C86B-A9CD-4589-A224-33036DE3522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25231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130F-D528-46BD-B8B6-A4E5DB4F339F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151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17CF-DE20-4766-9C1A-0C5ED9565A6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819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0BD0-A208-4A79-B8EB-17A7DD88ACAE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95740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C09F-32FE-46AB-AB4F-BB0942AF26F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18136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7AD6-BEF8-4ED2-A47A-E13389F1820D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75330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138E-9DB8-4042-AA6F-321361B69A87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7856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750D81-DEE3-4CC4-AC9C-DD8AC5913869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55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http://img.clasf.es/2012/04/30/figura-caballo-clydesdale-20120430000456.jp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7772400" cy="3024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a-ES" sz="7200" smtClean="0"/>
              <a:t/>
            </a:r>
            <a:br>
              <a:rPr lang="ca-ES" sz="7200" smtClean="0"/>
            </a:br>
            <a:r>
              <a:rPr lang="ca-ES" sz="7200" smtClean="0"/>
              <a:t/>
            </a:r>
            <a:br>
              <a:rPr lang="ca-ES" sz="7200" smtClean="0"/>
            </a:br>
            <a:r>
              <a:rPr lang="ca-ES" sz="7200" smtClean="0"/>
              <a:t/>
            </a:r>
            <a:br>
              <a:rPr lang="ca-ES" sz="7200" smtClean="0"/>
            </a:br>
            <a:endParaRPr lang="es-ES" sz="7200" b="1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1188" y="3933825"/>
            <a:ext cx="81359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s-E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s-ES" dirty="0">
              <a:latin typeface="Arial" charset="0"/>
            </a:endParaRPr>
          </a:p>
        </p:txBody>
      </p:sp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>
          <a:xfrm>
            <a:off x="298450" y="620713"/>
            <a:ext cx="8305800" cy="2232025"/>
          </a:xfrm>
        </p:spPr>
        <p:txBody>
          <a:bodyPr/>
          <a:lstStyle/>
          <a:p>
            <a:pPr eaLnBrk="1" hangingPunct="1">
              <a:defRPr/>
            </a:pPr>
            <a:endParaRPr lang="es-ES" altLang="es-ES" sz="7200" dirty="0" smtClean="0"/>
          </a:p>
          <a:p>
            <a:pPr eaLnBrk="1" hangingPunct="1">
              <a:defRPr/>
            </a:pPr>
            <a:r>
              <a:rPr lang="es-ES" altLang="es-ES" sz="7200" dirty="0" smtClean="0"/>
              <a:t>LOS MAMÍFEROS</a:t>
            </a:r>
            <a:endParaRPr lang="es-ES" altLang="es-ES" sz="7200" dirty="0" smtClean="0"/>
          </a:p>
          <a:p>
            <a:pPr algn="r" eaLnBrk="1" hangingPunct="1">
              <a:defRPr/>
            </a:pPr>
            <a:r>
              <a:rPr lang="es-ES" altLang="es-ES" sz="2400" dirty="0" smtClean="0"/>
              <a:t>Parte </a:t>
            </a:r>
            <a:r>
              <a:rPr lang="es-ES" altLang="es-ES" sz="2400" dirty="0" smtClean="0"/>
              <a:t>1</a:t>
            </a:r>
          </a:p>
        </p:txBody>
      </p:sp>
      <p:pic>
        <p:nvPicPr>
          <p:cNvPr id="6149" name="il_fi" descr="http://animalesmascotas.com/wp-content/uploads/2008/01/oso_p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1938338" cy="25130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11188" y="1125538"/>
            <a:ext cx="7993062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ES" altLang="es-ES" sz="20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eaLnBrk="1" hangingPunct="1">
              <a:defRPr/>
            </a:pPr>
            <a:endParaRPr lang="es-ES" altLang="es-ES" dirty="0" smtClean="0"/>
          </a:p>
          <a:p>
            <a:pPr eaLnBrk="1" hangingPunct="1">
              <a:defRPr/>
            </a:pPr>
            <a:r>
              <a:rPr lang="es-ES" altLang="es-ES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eaLnBrk="1" hangingPunct="1">
              <a:defRPr/>
            </a:pPr>
            <a:endParaRPr lang="es-ES" altLang="es-ES" dirty="0" smtClean="0">
              <a:effectLst>
                <a:outerShdw blurRad="38100" dist="38100" dir="2700000" algn="tl">
                  <a:srgbClr val="444D26"/>
                </a:outerShdw>
              </a:effectLst>
              <a:latin typeface="Constantia" panose="02030602050306030303" pitchFamily="18" charset="0"/>
            </a:endParaRPr>
          </a:p>
          <a:p>
            <a:pPr eaLnBrk="1" hangingPunct="1">
              <a:defRPr/>
            </a:pPr>
            <a:endParaRPr lang="es-ES" altLang="es-ES" dirty="0" smtClean="0"/>
          </a:p>
          <a:p>
            <a:pPr eaLnBrk="1" hangingPunct="1">
              <a:defRPr/>
            </a:pPr>
            <a:endParaRPr lang="es-ES" altLang="es-ES" dirty="0" smtClean="0"/>
          </a:p>
          <a:p>
            <a:pPr eaLnBrk="1" hangingPunct="1">
              <a:defRPr/>
            </a:pPr>
            <a:endParaRPr lang="es-ES" altLang="es-ES" sz="2000" dirty="0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  <p:sp>
        <p:nvSpPr>
          <p:cNvPr id="37891" name="Rectangle 3"/>
          <p:cNvSpPr>
            <a:spLocks noRot="1" noChangeArrowheads="1"/>
          </p:cNvSpPr>
          <p:nvPr/>
        </p:nvSpPr>
        <p:spPr bwMode="auto">
          <a:xfrm>
            <a:off x="501650" y="765175"/>
            <a:ext cx="79216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l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 algn="l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l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l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4000" dirty="0" smtClean="0"/>
              <a:t>1.- </a:t>
            </a:r>
            <a:r>
              <a:rPr lang="es-ES" altLang="es-ES" sz="4000" dirty="0" smtClean="0">
                <a:solidFill>
                  <a:srgbClr val="E3E753"/>
                </a:solidFill>
              </a:rPr>
              <a:t>Placentarios. </a:t>
            </a:r>
            <a:endParaRPr lang="es-ES" altLang="es-ES" sz="4000" dirty="0" smtClean="0">
              <a:solidFill>
                <a:srgbClr val="E3E75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1400" dirty="0" smtClean="0">
              <a:solidFill>
                <a:srgbClr val="E3E75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a-ES" altLang="es-ES" sz="2400" dirty="0" smtClean="0"/>
              <a:t>   </a:t>
            </a:r>
            <a:r>
              <a:rPr lang="ca-ES" altLang="es-ES" sz="2400" dirty="0" err="1" smtClean="0"/>
              <a:t>Durante</a:t>
            </a:r>
            <a:r>
              <a:rPr lang="ca-ES" altLang="es-ES" sz="2400" dirty="0" smtClean="0"/>
              <a:t> el </a:t>
            </a:r>
            <a:r>
              <a:rPr lang="ca-ES" altLang="es-ES" sz="2400" dirty="0" err="1" smtClean="0"/>
              <a:t>embarazo</a:t>
            </a:r>
            <a:r>
              <a:rPr lang="ca-ES" altLang="es-ES" sz="2400" dirty="0" smtClean="0">
                <a:solidFill>
                  <a:srgbClr val="002060"/>
                </a:solidFill>
              </a:rPr>
              <a:t> 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el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feto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 se 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forma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dentro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 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del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vientre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 </a:t>
            </a:r>
            <a:r>
              <a:rPr lang="ca-ES" altLang="es-ES" sz="2400" b="1" i="1" dirty="0" smtClean="0">
                <a:solidFill>
                  <a:srgbClr val="002060"/>
                </a:solidFill>
              </a:rPr>
              <a:t>de la </a:t>
            </a:r>
            <a:r>
              <a:rPr lang="ca-ES" altLang="es-ES" sz="2400" b="1" i="1" dirty="0" err="1" smtClean="0">
                <a:solidFill>
                  <a:srgbClr val="002060"/>
                </a:solidFill>
              </a:rPr>
              <a:t>madre</a:t>
            </a:r>
            <a:r>
              <a:rPr lang="ca-ES" altLang="es-ES" sz="2400" dirty="0" smtClean="0">
                <a:solidFill>
                  <a:srgbClr val="002060"/>
                </a:solidFill>
              </a:rPr>
              <a:t>.</a:t>
            </a:r>
            <a:r>
              <a:rPr lang="ca-ES" altLang="es-ES" sz="2400" dirty="0" smtClean="0"/>
              <a:t> </a:t>
            </a:r>
            <a:r>
              <a:rPr lang="ca-ES" altLang="es-ES" sz="2400" dirty="0" err="1" smtClean="0"/>
              <a:t>Cuando</a:t>
            </a:r>
            <a:r>
              <a:rPr lang="ca-ES" altLang="es-ES" sz="2400" dirty="0" smtClean="0"/>
              <a:t> la </a:t>
            </a:r>
            <a:r>
              <a:rPr lang="ca-ES" altLang="es-ES" sz="2400" dirty="0" err="1" smtClean="0"/>
              <a:t>cría</a:t>
            </a:r>
            <a:r>
              <a:rPr lang="ca-ES" altLang="es-ES" sz="2400" dirty="0" smtClean="0"/>
              <a:t> esta </a:t>
            </a:r>
            <a:r>
              <a:rPr lang="ca-ES" altLang="es-ES" sz="2400" dirty="0" smtClean="0"/>
              <a:t>formada , </a:t>
            </a:r>
            <a:r>
              <a:rPr lang="ca-ES" altLang="es-ES" sz="2400" dirty="0" err="1" smtClean="0"/>
              <a:t>nace</a:t>
            </a:r>
            <a:r>
              <a:rPr lang="ca-ES" altLang="es-ES" sz="2400" dirty="0" smtClean="0"/>
              <a:t> y </a:t>
            </a:r>
            <a:r>
              <a:rPr lang="ca-ES" altLang="es-ES" sz="2400" dirty="0" err="1" smtClean="0"/>
              <a:t>sale</a:t>
            </a:r>
            <a:r>
              <a:rPr lang="ca-ES" altLang="es-ES" sz="2400" dirty="0" smtClean="0"/>
              <a:t> al exterior.</a:t>
            </a:r>
            <a:endParaRPr lang="es-ES" altLang="es-E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dirty="0" smtClean="0">
                <a:solidFill>
                  <a:srgbClr val="E3E753"/>
                </a:solidFill>
              </a:rPr>
              <a:t>Ex. </a:t>
            </a:r>
            <a:r>
              <a:rPr lang="es-ES" altLang="es-ES" sz="2800" dirty="0" smtClean="0">
                <a:solidFill>
                  <a:srgbClr val="E3E753"/>
                </a:solidFill>
              </a:rPr>
              <a:t>Elefante, tigre, vaca, perro, gato, </a:t>
            </a:r>
            <a:r>
              <a:rPr lang="es-ES" altLang="es-ES" sz="2800" dirty="0" smtClean="0">
                <a:solidFill>
                  <a:srgbClr val="E3E753"/>
                </a:solidFill>
              </a:rPr>
              <a:t>cabra, </a:t>
            </a:r>
            <a:r>
              <a:rPr lang="es-ES" altLang="es-ES" sz="2800" dirty="0" smtClean="0">
                <a:solidFill>
                  <a:srgbClr val="E3E753"/>
                </a:solidFill>
              </a:rPr>
              <a:t>conejo…</a:t>
            </a: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>
              <a:solidFill>
                <a:srgbClr val="E3E753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 smtClean="0"/>
          </a:p>
        </p:txBody>
      </p:sp>
      <p:sp>
        <p:nvSpPr>
          <p:cNvPr id="15364" name="AutoShape 19"/>
          <p:cNvSpPr>
            <a:spLocks noChangeArrowheads="1"/>
          </p:cNvSpPr>
          <p:nvPr/>
        </p:nvSpPr>
        <p:spPr bwMode="auto">
          <a:xfrm>
            <a:off x="4094163" y="4868863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5365" name="Picture 21" descr="el-nino-el-elefante-L-FmRs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965575"/>
            <a:ext cx="2844800" cy="2033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23" descr="elefan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965575"/>
            <a:ext cx="2952750" cy="21066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692150"/>
            <a:ext cx="8007350" cy="4752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4800" dirty="0" smtClean="0"/>
              <a:t>2.- </a:t>
            </a:r>
            <a:r>
              <a:rPr lang="es-ES" altLang="es-ES" sz="4800" dirty="0" smtClean="0">
                <a:solidFill>
                  <a:srgbClr val="E3E753"/>
                </a:solidFill>
              </a:rPr>
              <a:t>Monotremas.</a:t>
            </a:r>
            <a:r>
              <a:rPr lang="es-ES" altLang="es-ES" sz="4000" dirty="0" smtClean="0"/>
              <a:t> </a:t>
            </a:r>
            <a:endParaRPr lang="es-ES" altLang="es-ES" sz="4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dirty="0" smtClean="0"/>
          </a:p>
        </p:txBody>
      </p:sp>
      <p:sp>
        <p:nvSpPr>
          <p:cNvPr id="16387" name="AutoShape 13"/>
          <p:cNvSpPr>
            <a:spLocks noChangeArrowheads="1"/>
          </p:cNvSpPr>
          <p:nvPr/>
        </p:nvSpPr>
        <p:spPr bwMode="auto">
          <a:xfrm>
            <a:off x="3608388" y="2570163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16388" name="Picture 6" descr="C%C3%B3mo-incubar-huevos-de-paloma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000250"/>
            <a:ext cx="2185988" cy="1635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2" descr="ornitorrinc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000250"/>
            <a:ext cx="2292350" cy="1635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842963" y="3857625"/>
            <a:ext cx="770413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 smtClean="0">
                <a:latin typeface="Constantia" panose="02030602050306030303" pitchFamily="18" charset="0"/>
              </a:rPr>
              <a:t>Hay muy pocos. Son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los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mamíferos </a:t>
            </a:r>
            <a:r>
              <a:rPr lang="es-ES" altLang="es-ES" sz="2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que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ponen huevos. </a:t>
            </a:r>
            <a:endParaRPr lang="es-ES" altLang="es-ES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>
                <a:solidFill>
                  <a:srgbClr val="E3E753"/>
                </a:solidFill>
                <a:latin typeface="Constantia" panose="02030602050306030303" pitchFamily="18" charset="0"/>
              </a:rPr>
              <a:t>Ex. </a:t>
            </a:r>
            <a:r>
              <a:rPr lang="es-ES" altLang="es-ES" sz="2400" dirty="0" err="1" smtClean="0">
                <a:solidFill>
                  <a:srgbClr val="E3E753"/>
                </a:solidFill>
                <a:latin typeface="Constantia" panose="02030602050306030303" pitchFamily="18" charset="0"/>
              </a:rPr>
              <a:t>Ornitorinco</a:t>
            </a:r>
            <a:endParaRPr lang="es-ES" altLang="es-ES" sz="2400" dirty="0">
              <a:solidFill>
                <a:srgbClr val="E3E753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ES" altLang="es-ES" sz="2400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6391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9863" y="1036638"/>
            <a:ext cx="82296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mtClean="0"/>
          </a:p>
          <a:p>
            <a:pPr eaLnBrk="1" hangingPunct="1"/>
            <a:endParaRPr lang="es-ES" altLang="es-ES" smtClean="0"/>
          </a:p>
        </p:txBody>
      </p:sp>
      <p:pic>
        <p:nvPicPr>
          <p:cNvPr id="17411" name="Picture 8" descr="554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14813"/>
            <a:ext cx="2695575" cy="195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7" descr="el+salto+del+cang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767138"/>
            <a:ext cx="1679575" cy="26463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AutoShape 18"/>
          <p:cNvSpPr>
            <a:spLocks noChangeArrowheads="1"/>
          </p:cNvSpPr>
          <p:nvPr/>
        </p:nvSpPr>
        <p:spPr bwMode="auto">
          <a:xfrm>
            <a:off x="4144963" y="5119688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39750" y="476250"/>
            <a:ext cx="4752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 dirty="0">
                <a:latin typeface="Constantia" panose="02030602050306030303" pitchFamily="18" charset="0"/>
              </a:rPr>
              <a:t>3.- </a:t>
            </a:r>
            <a:r>
              <a:rPr lang="es-ES" altLang="es-ES" sz="4000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Marsupiales.</a:t>
            </a:r>
            <a:endParaRPr lang="es-ES" altLang="es-ES" sz="4000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720725" y="1484313"/>
            <a:ext cx="76787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dirty="0">
                <a:latin typeface="Constantia" panose="02030602050306030303" pitchFamily="18" charset="0"/>
              </a:rPr>
              <a:t>A</a:t>
            </a:r>
            <a:r>
              <a:rPr lang="es-ES" altLang="es-ES" sz="2400" dirty="0" smtClean="0">
                <a:latin typeface="Constantia" panose="02030602050306030303" pitchFamily="18" charset="0"/>
              </a:rPr>
              <a:t> diferencia de los </a:t>
            </a:r>
            <a:r>
              <a:rPr lang="es-ES" altLang="es-ES" sz="2400" dirty="0" err="1" smtClean="0">
                <a:latin typeface="Constantia" panose="02030602050306030303" pitchFamily="18" charset="0"/>
              </a:rPr>
              <a:t>plancentarios</a:t>
            </a:r>
            <a:r>
              <a:rPr lang="es-ES" altLang="es-ES" sz="2400" dirty="0">
                <a:latin typeface="Constantia" panose="02030602050306030303" pitchFamily="18" charset="0"/>
              </a:rPr>
              <a:t>, </a:t>
            </a:r>
            <a:r>
              <a:rPr lang="es-ES" altLang="es-ES" sz="2400" dirty="0" smtClean="0">
                <a:latin typeface="Constantia" panose="02030602050306030303" pitchFamily="18" charset="0"/>
              </a:rPr>
              <a:t>los </a:t>
            </a:r>
            <a:r>
              <a:rPr lang="es-ES" altLang="es-ES" sz="2400" dirty="0" err="1" smtClean="0">
                <a:latin typeface="Constantia" panose="02030602050306030303" pitchFamily="18" charset="0"/>
              </a:rPr>
              <a:t>masupiales</a:t>
            </a:r>
            <a:r>
              <a:rPr lang="es-ES" altLang="es-ES" sz="2400" dirty="0" smtClean="0">
                <a:latin typeface="Constantia" panose="02030602050306030303" pitchFamily="18" charset="0"/>
              </a:rPr>
              <a:t> </a:t>
            </a:r>
            <a:r>
              <a:rPr lang="es-ES" altLang="es-ES" sz="2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sacan la cabeza de la bolsa para alimentarse. </a:t>
            </a:r>
            <a:endParaRPr lang="es-ES" altLang="es-ES" sz="24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 smtClean="0">
                <a:latin typeface="Constantia" panose="02030602050306030303" pitchFamily="18" charset="0"/>
              </a:rPr>
              <a:t>Cuando están totalmente desarrollados salen al exterior</a:t>
            </a:r>
            <a:endParaRPr lang="es-ES" altLang="es-ES" sz="2400" dirty="0">
              <a:latin typeface="Constantia" panose="02030602050306030303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400" dirty="0">
                <a:solidFill>
                  <a:srgbClr val="E3E753"/>
                </a:solidFill>
                <a:latin typeface="Constantia" panose="02030602050306030303" pitchFamily="18" charset="0"/>
              </a:rPr>
              <a:t>Ex. </a:t>
            </a:r>
            <a:r>
              <a:rPr lang="es-ES" altLang="es-ES" sz="2400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Canguro.</a:t>
            </a:r>
            <a:endParaRPr lang="es-ES" altLang="es-ES" sz="2400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7416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3860800"/>
            <a:ext cx="8229600" cy="1219200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s-ES" altLang="es-ES" sz="8000" b="1" smtClean="0">
                <a:ln>
                  <a:noFill/>
                </a:ln>
                <a:solidFill>
                  <a:srgbClr val="E3E753"/>
                </a:solidFill>
                <a:effectLst/>
              </a:rPr>
              <a:t>L’ALIMENTACIÓ DELS </a:t>
            </a:r>
            <a:br>
              <a:rPr lang="es-ES" altLang="es-ES" sz="8000" b="1" smtClean="0">
                <a:ln>
                  <a:noFill/>
                </a:ln>
                <a:solidFill>
                  <a:srgbClr val="E3E753"/>
                </a:solidFill>
                <a:effectLst/>
              </a:rPr>
            </a:br>
            <a:r>
              <a:rPr lang="es-ES" altLang="es-ES" sz="8000" b="1" smtClean="0">
                <a:ln>
                  <a:noFill/>
                </a:ln>
                <a:solidFill>
                  <a:srgbClr val="E3E753"/>
                </a:solidFill>
                <a:effectLst/>
              </a:rPr>
              <a:t>MAMÍFERS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11188" y="1484313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23850" y="5661025"/>
            <a:ext cx="7704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>
                <a:latin typeface="Constantia" panose="02030602050306030303" pitchFamily="18" charset="0"/>
              </a:rPr>
              <a:t>Els mamífers s’alimenten de diferents maneres:</a:t>
            </a:r>
          </a:p>
        </p:txBody>
      </p:sp>
      <p:pic>
        <p:nvPicPr>
          <p:cNvPr id="1843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572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4000" b="1" dirty="0" smtClean="0">
                <a:solidFill>
                  <a:srgbClr val="E3E753"/>
                </a:solidFill>
              </a:rPr>
              <a:t>HERBÍVOROS</a:t>
            </a:r>
            <a:r>
              <a:rPr lang="es-ES" altLang="es-ES" sz="4000" b="1" dirty="0" smtClean="0">
                <a:solidFill>
                  <a:srgbClr val="E3E753"/>
                </a:solidFill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002060"/>
                </a:solidFill>
              </a:rPr>
              <a:t> </a:t>
            </a:r>
            <a:r>
              <a:rPr lang="es-ES" altLang="es-ES" sz="2800" b="1" i="1" dirty="0" smtClean="0">
                <a:solidFill>
                  <a:srgbClr val="002060"/>
                </a:solidFill>
              </a:rPr>
              <a:t>Comen plantas y hierva.</a:t>
            </a:r>
            <a:r>
              <a:rPr lang="es-ES" altLang="es-ES" sz="2800" dirty="0" smtClean="0">
                <a:solidFill>
                  <a:srgbClr val="002060"/>
                </a:solidFill>
              </a:rPr>
              <a:t> </a:t>
            </a:r>
            <a:endParaRPr lang="es-ES" altLang="es-ES" sz="28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2800" dirty="0" smtClean="0">
                <a:solidFill>
                  <a:srgbClr val="E3E753"/>
                </a:solidFill>
              </a:rPr>
              <a:t>Ex. </a:t>
            </a:r>
            <a:r>
              <a:rPr lang="es-ES" altLang="es-ES" sz="2800" dirty="0" err="1" smtClean="0">
                <a:solidFill>
                  <a:srgbClr val="E3E753"/>
                </a:solidFill>
              </a:rPr>
              <a:t>Girafa</a:t>
            </a:r>
            <a:r>
              <a:rPr lang="es-ES" altLang="es-ES" sz="2800" dirty="0" smtClean="0">
                <a:solidFill>
                  <a:srgbClr val="E3E753"/>
                </a:solidFill>
              </a:rPr>
              <a:t>, elefante, </a:t>
            </a:r>
            <a:r>
              <a:rPr lang="es-ES" altLang="es-ES" sz="2800" dirty="0">
                <a:solidFill>
                  <a:srgbClr val="E3E753"/>
                </a:solidFill>
              </a:rPr>
              <a:t>c</a:t>
            </a:r>
            <a:r>
              <a:rPr lang="es-ES" altLang="es-ES" sz="2800" dirty="0" smtClean="0">
                <a:solidFill>
                  <a:srgbClr val="E3E753"/>
                </a:solidFill>
              </a:rPr>
              <a:t>ebra</a:t>
            </a:r>
            <a:r>
              <a:rPr lang="es-ES" altLang="es-ES" sz="2800" dirty="0" smtClean="0">
                <a:solidFill>
                  <a:srgbClr val="E3E753"/>
                </a:solidFill>
              </a:rPr>
              <a:t>, </a:t>
            </a:r>
            <a:r>
              <a:rPr lang="es-ES" altLang="es-ES" sz="2800" dirty="0" smtClean="0">
                <a:solidFill>
                  <a:srgbClr val="E3E753"/>
                </a:solidFill>
              </a:rPr>
              <a:t>conejo, </a:t>
            </a:r>
            <a:r>
              <a:rPr lang="es-ES" altLang="es-ES" sz="2800" dirty="0" smtClean="0">
                <a:solidFill>
                  <a:srgbClr val="E3E753"/>
                </a:solidFill>
              </a:rPr>
              <a:t>vaca, </a:t>
            </a:r>
            <a:r>
              <a:rPr lang="es-ES" altLang="es-ES" sz="2800" dirty="0" smtClean="0">
                <a:solidFill>
                  <a:srgbClr val="E3E753"/>
                </a:solidFill>
              </a:rPr>
              <a:t>caballo, gorila</a:t>
            </a:r>
            <a:r>
              <a:rPr lang="es-ES" altLang="es-ES" sz="2800" dirty="0" smtClean="0">
                <a:solidFill>
                  <a:srgbClr val="E3E753"/>
                </a:solidFill>
              </a:rPr>
              <a:t>, </a:t>
            </a:r>
            <a:r>
              <a:rPr lang="es-ES" altLang="es-ES" sz="2800" dirty="0" smtClean="0">
                <a:solidFill>
                  <a:srgbClr val="E3E753"/>
                </a:solidFill>
              </a:rPr>
              <a:t>hipopótamo, </a:t>
            </a:r>
            <a:r>
              <a:rPr lang="es-ES" altLang="es-ES" sz="2800" dirty="0" smtClean="0">
                <a:solidFill>
                  <a:srgbClr val="E3E753"/>
                </a:solidFill>
              </a:rPr>
              <a:t>cabra…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s-ES" altLang="es-ES" sz="3600" b="1" dirty="0" smtClean="0">
              <a:solidFill>
                <a:srgbClr val="E3E753"/>
              </a:solidFill>
            </a:endParaRPr>
          </a:p>
          <a:p>
            <a:pPr eaLnBrk="1" hangingPunct="1">
              <a:defRPr/>
            </a:pPr>
            <a:endParaRPr lang="ca-ES" dirty="0"/>
          </a:p>
        </p:txBody>
      </p:sp>
      <p:pic>
        <p:nvPicPr>
          <p:cNvPr id="1945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32924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8766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4678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ES" sz="4000" b="1" dirty="0" smtClean="0">
                <a:solidFill>
                  <a:srgbClr val="E3E753"/>
                </a:solidFill>
              </a:rPr>
              <a:t>CARNÍVOROS</a:t>
            </a:r>
            <a:r>
              <a:rPr lang="es-ES" altLang="es-ES" sz="3200" dirty="0" smtClean="0">
                <a:solidFill>
                  <a:srgbClr val="E3E753"/>
                </a:solidFill>
              </a:rPr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4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b="1" i="1" u="sng" dirty="0" smtClean="0">
                <a:solidFill>
                  <a:srgbClr val="002060"/>
                </a:solidFill>
              </a:rPr>
              <a:t>Comen carne </a:t>
            </a:r>
            <a:r>
              <a:rPr lang="es-ES" altLang="es-ES" sz="2800" dirty="0"/>
              <a:t> </a:t>
            </a:r>
            <a:r>
              <a:rPr lang="es-ES" altLang="es-ES" sz="2800" dirty="0" smtClean="0"/>
              <a:t>y tienen la </a:t>
            </a:r>
            <a:r>
              <a:rPr lang="es-ES" altLang="es-ES" sz="2800" dirty="0" err="1" smtClean="0"/>
              <a:t>dentura</a:t>
            </a:r>
            <a:r>
              <a:rPr lang="es-ES" altLang="es-ES" sz="2800" dirty="0" smtClean="0"/>
              <a:t> muy, muy afilada</a:t>
            </a:r>
            <a:r>
              <a:rPr lang="es-ES" altLang="es-ES" sz="2800" dirty="0" smtClean="0"/>
              <a:t>.</a:t>
            </a:r>
            <a:endParaRPr lang="es-ES" altLang="es-E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dirty="0" smtClean="0">
                <a:solidFill>
                  <a:srgbClr val="E3E753"/>
                </a:solidFill>
              </a:rPr>
              <a:t>Ex. </a:t>
            </a:r>
            <a:r>
              <a:rPr lang="es-ES" altLang="es-ES" sz="2800" dirty="0" smtClean="0">
                <a:solidFill>
                  <a:srgbClr val="E3E753"/>
                </a:solidFill>
              </a:rPr>
              <a:t>León, tigre, </a:t>
            </a:r>
            <a:r>
              <a:rPr lang="es-ES" altLang="es-ES" sz="2800" dirty="0" smtClean="0">
                <a:solidFill>
                  <a:srgbClr val="E3E753"/>
                </a:solidFill>
              </a:rPr>
              <a:t>foca, </a:t>
            </a:r>
            <a:r>
              <a:rPr lang="es-ES" altLang="es-ES" sz="2800" dirty="0" smtClean="0">
                <a:solidFill>
                  <a:srgbClr val="E3E753"/>
                </a:solidFill>
              </a:rPr>
              <a:t>o</a:t>
            </a:r>
            <a:r>
              <a:rPr lang="es-ES" altLang="es-ES" sz="2800" dirty="0" smtClean="0">
                <a:solidFill>
                  <a:srgbClr val="E3E753"/>
                </a:solidFill>
              </a:rPr>
              <a:t>so…</a:t>
            </a: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3200" dirty="0" smtClean="0">
              <a:solidFill>
                <a:srgbClr val="E3E753"/>
              </a:solidFill>
            </a:endParaRPr>
          </a:p>
        </p:txBody>
      </p:sp>
      <p:pic>
        <p:nvPicPr>
          <p:cNvPr id="20483" name="il_fi" descr="http://upload.wikimedia.org/wikipedia/commons/thumb/e/e3/Female_Lion.JPG/220px-Female_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06813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06813"/>
            <a:ext cx="41370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95288" y="423863"/>
            <a:ext cx="8229600" cy="46783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ES" sz="4000" b="1" dirty="0" smtClean="0">
                <a:solidFill>
                  <a:srgbClr val="E3E753"/>
                </a:solidFill>
              </a:rPr>
              <a:t>OMNÍVOROS</a:t>
            </a:r>
            <a:r>
              <a:rPr lang="es-ES" altLang="es-ES" sz="4000" b="1" dirty="0" smtClean="0">
                <a:solidFill>
                  <a:srgbClr val="E3E753"/>
                </a:solidFill>
              </a:rPr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3200" b="1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b="1" i="1" dirty="0" smtClean="0">
                <a:solidFill>
                  <a:srgbClr val="002060"/>
                </a:solidFill>
              </a:rPr>
              <a:t>Comen plantas y animales</a:t>
            </a:r>
            <a:r>
              <a:rPr lang="es-ES" altLang="es-ES" sz="2800" dirty="0" smtClean="0">
                <a:solidFill>
                  <a:srgbClr val="002060"/>
                </a:solidFill>
              </a:rPr>
              <a:t>.</a:t>
            </a:r>
            <a:endParaRPr lang="es-ES" altLang="es-ES" sz="2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ES" sz="2800" dirty="0" smtClean="0">
                <a:solidFill>
                  <a:srgbClr val="E3E753"/>
                </a:solidFill>
              </a:rPr>
              <a:t>Ex. </a:t>
            </a:r>
            <a:r>
              <a:rPr lang="es-ES" altLang="es-ES" sz="2800" dirty="0" smtClean="0">
                <a:solidFill>
                  <a:srgbClr val="E3E753"/>
                </a:solidFill>
              </a:rPr>
              <a:t>Rat</a:t>
            </a:r>
            <a:r>
              <a:rPr lang="es-ES" altLang="es-ES" sz="2800" dirty="0" smtClean="0">
                <a:solidFill>
                  <a:srgbClr val="E3E753"/>
                </a:solidFill>
              </a:rPr>
              <a:t>ón</a:t>
            </a:r>
            <a:r>
              <a:rPr lang="es-ES" altLang="es-ES" sz="2800" dirty="0" smtClean="0">
                <a:solidFill>
                  <a:srgbClr val="E3E753"/>
                </a:solidFill>
              </a:rPr>
              <a:t>, cerdo, gato, erizo….</a:t>
            </a:r>
            <a:endParaRPr lang="es-ES" altLang="es-ES" sz="28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s-ES" altLang="es-ES" sz="2000" dirty="0" smtClean="0">
              <a:solidFill>
                <a:srgbClr val="E3E753"/>
              </a:solidFill>
            </a:endParaRPr>
          </a:p>
        </p:txBody>
      </p:sp>
      <p:pic>
        <p:nvPicPr>
          <p:cNvPr id="21507" name="il_fi" descr="http://upload.wikimedia.org/wikipedia/commons/1/15/Wild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4900"/>
            <a:ext cx="352901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Los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son </a:t>
            </a:r>
            <a:r>
              <a:rPr lang="ca-ES" altLang="es-ES" sz="2000" dirty="0" err="1" smtClean="0"/>
              <a:t>vertebrados</a:t>
            </a:r>
            <a:r>
              <a:rPr lang="ca-ES" altLang="es-ES" sz="2000" dirty="0" smtClean="0"/>
              <a:t> </a:t>
            </a:r>
            <a:r>
              <a:rPr lang="ca-ES" altLang="es-ES" sz="2000" dirty="0" smtClean="0"/>
              <a:t>(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tienen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esqueleto</a:t>
            </a:r>
            <a:r>
              <a:rPr lang="ca-ES" altLang="es-ES" sz="2000" dirty="0" smtClean="0"/>
              <a:t>)</a:t>
            </a:r>
            <a:r>
              <a:rPr lang="es-ES" altLang="es-ES" sz="20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endParaRPr lang="es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endParaRPr lang="es-ES" altLang="es-ES" sz="36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Nacen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del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vientre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</a:t>
            </a:r>
            <a:r>
              <a:rPr lang="ca-ES" altLang="es-ES" sz="2000" dirty="0" smtClean="0"/>
              <a:t>de </a:t>
            </a:r>
            <a:r>
              <a:rPr lang="ca-ES" altLang="es-ES" sz="2000" dirty="0" err="1" smtClean="0"/>
              <a:t>su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madre</a:t>
            </a:r>
            <a:r>
              <a:rPr lang="ca-ES" altLang="es-ES" sz="2000" dirty="0" smtClean="0"/>
              <a:t>.</a:t>
            </a: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anose="05020102010507070707" pitchFamily="18" charset="2"/>
              <a:buNone/>
            </a:pPr>
            <a:endParaRPr lang="ca-ES" altLang="es-ES" sz="36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De </a:t>
            </a:r>
            <a:r>
              <a:rPr lang="ca-ES" altLang="es-ES" sz="2000" dirty="0" err="1" smtClean="0"/>
              <a:t>pequeños</a:t>
            </a:r>
            <a:r>
              <a:rPr lang="ca-ES" altLang="es-ES" sz="2000" dirty="0" smtClean="0"/>
              <a:t> se</a:t>
            </a:r>
            <a:r>
              <a:rPr lang="ca-ES" altLang="es-ES" sz="2000" dirty="0" smtClean="0"/>
              <a:t>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alimenta de la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leche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de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sus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madres</a:t>
            </a:r>
            <a:r>
              <a:rPr lang="es-ES" altLang="es-ES" sz="2000" dirty="0" smtClean="0">
                <a:solidFill>
                  <a:srgbClr val="002060"/>
                </a:solidFill>
              </a:rPr>
              <a:t> </a:t>
            </a:r>
            <a:endParaRPr lang="es-ES" altLang="es-ES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altLang="es-ES" sz="5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anose="05020102010507070707" pitchFamily="18" charset="2"/>
              <a:buNone/>
            </a:pPr>
            <a:endParaRPr lang="es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La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temperatura</a:t>
            </a:r>
            <a:r>
              <a:rPr lang="ca-ES" altLang="es-ES" sz="2000" dirty="0" smtClean="0"/>
              <a:t> interna </a:t>
            </a:r>
            <a:r>
              <a:rPr lang="ca-ES" altLang="es-ES" sz="2000" dirty="0" smtClean="0"/>
              <a:t>de </a:t>
            </a:r>
            <a:r>
              <a:rPr lang="ca-ES" altLang="es-ES" sz="2000" dirty="0" err="1" smtClean="0"/>
              <a:t>su</a:t>
            </a:r>
            <a:r>
              <a:rPr lang="ca-ES" altLang="es-ES" sz="2000" dirty="0" smtClean="0"/>
              <a:t> </a:t>
            </a:r>
            <a:r>
              <a:rPr lang="ca-ES" altLang="es-ES" sz="2000" b="1" i="1" u="sng" dirty="0" err="1" smtClean="0">
                <a:solidFill>
                  <a:srgbClr val="002060"/>
                </a:solidFill>
              </a:rPr>
              <a:t>cuerpo</a:t>
            </a:r>
            <a:r>
              <a:rPr lang="ca-ES" altLang="es-ES" sz="2000" dirty="0" smtClean="0">
                <a:solidFill>
                  <a:srgbClr val="002060"/>
                </a:solidFill>
              </a:rPr>
              <a:t> </a:t>
            </a:r>
            <a:r>
              <a:rPr lang="ca-ES" altLang="es-ES" sz="2000" dirty="0" smtClean="0"/>
              <a:t>es</a:t>
            </a:r>
            <a:r>
              <a:rPr lang="ca-ES" altLang="es-ES" sz="2000" dirty="0" smtClean="0"/>
              <a:t> </a:t>
            </a:r>
            <a:r>
              <a:rPr lang="ca-ES" altLang="es-ES" sz="2000" dirty="0" smtClean="0"/>
              <a:t>de.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34</a:t>
            </a:r>
            <a:r>
              <a:rPr lang="ca-ES" altLang="es-ES" sz="2000" b="1" i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˚a </a:t>
            </a:r>
            <a:r>
              <a:rPr lang="ca-ES" altLang="es-ES" sz="2000" b="1" i="1" u="sng" dirty="0" smtClean="0">
                <a:solidFill>
                  <a:srgbClr val="002060"/>
                </a:solidFill>
              </a:rPr>
              <a:t>38</a:t>
            </a:r>
            <a:r>
              <a:rPr lang="ca-ES" altLang="es-ES" sz="2000" b="1" i="1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˚</a:t>
            </a:r>
            <a:r>
              <a:rPr lang="ca-ES" altLang="es-ES" sz="2000" b="1" i="1" u="sng" dirty="0" smtClean="0">
                <a:solidFill>
                  <a:srgbClr val="00B0F0"/>
                </a:solidFill>
              </a:rPr>
              <a:t/>
            </a:r>
            <a:br>
              <a:rPr lang="ca-ES" altLang="es-ES" sz="2000" b="1" i="1" u="sng" dirty="0" smtClean="0">
                <a:solidFill>
                  <a:srgbClr val="00B0F0"/>
                </a:solidFill>
              </a:rPr>
            </a:br>
            <a:r>
              <a:rPr lang="ca-ES" altLang="es-ES" sz="2000" b="1" i="1" u="sng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857" y="1570038"/>
            <a:ext cx="1106487" cy="1122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delfin-gestac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1081088" cy="108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20060724173339-temperat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5373216"/>
            <a:ext cx="720725" cy="74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terneromaman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04" y="3650456"/>
            <a:ext cx="1081087" cy="1081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84213" y="333375"/>
            <a:ext cx="6911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CARACTERÍSTICAS DEL LOS MAMÍFEROS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7176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76250"/>
            <a:ext cx="9985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333375"/>
            <a:ext cx="8353623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La </a:t>
            </a:r>
            <a:r>
              <a:rPr lang="ca-ES" altLang="es-ES" sz="2000" dirty="0" err="1" smtClean="0"/>
              <a:t>mayoria</a:t>
            </a:r>
            <a:r>
              <a:rPr lang="ca-ES" altLang="es-ES" sz="2000" dirty="0" smtClean="0"/>
              <a:t> son</a:t>
            </a:r>
            <a:r>
              <a:rPr lang="ca-ES" altLang="es-ES" sz="2000" dirty="0" smtClean="0">
                <a:solidFill>
                  <a:srgbClr val="00B0F0"/>
                </a:solidFill>
              </a:rPr>
              <a:t>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terrestres</a:t>
            </a:r>
            <a:r>
              <a:rPr lang="ca-ES" altLang="es-ES" sz="2000" dirty="0" smtClean="0"/>
              <a:t>, </a:t>
            </a:r>
            <a:r>
              <a:rPr lang="ca-ES" altLang="es-ES" sz="2000" dirty="0" smtClean="0"/>
              <a:t>como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el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caballo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,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la vaca, el tigre...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 El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delfín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y la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ballena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</a:t>
            </a:r>
            <a:r>
              <a:rPr lang="ca-ES" altLang="es-ES" sz="2000" dirty="0" smtClean="0"/>
              <a:t>son los </a:t>
            </a:r>
            <a:r>
              <a:rPr lang="ca-ES" altLang="es-ES" sz="2000" dirty="0" err="1" smtClean="0"/>
              <a:t>únicos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</a:t>
            </a:r>
            <a:r>
              <a:rPr lang="ca-ES" altLang="es-ES" sz="2000" dirty="0" smtClean="0"/>
              <a:t>que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viven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en el agua</a:t>
            </a:r>
            <a:r>
              <a:rPr lang="ca-ES" altLang="es-ES" sz="2000" dirty="0" smtClean="0"/>
              <a:t>.</a:t>
            </a: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4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El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rmurcielago</a:t>
            </a:r>
            <a:r>
              <a:rPr lang="ca-ES" altLang="es-ES" sz="2000" dirty="0" smtClean="0"/>
              <a:t> </a:t>
            </a:r>
            <a:r>
              <a:rPr lang="ca-ES" altLang="es-ES" sz="2000" dirty="0"/>
              <a:t>e</a:t>
            </a:r>
            <a:r>
              <a:rPr lang="ca-ES" altLang="es-ES" sz="2000" dirty="0" smtClean="0"/>
              <a:t>s el </a:t>
            </a:r>
            <a:r>
              <a:rPr lang="ca-ES" altLang="es-ES" sz="2000" dirty="0" err="1" smtClean="0"/>
              <a:t>único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mamífero</a:t>
            </a:r>
            <a:r>
              <a:rPr lang="ca-ES" altLang="es-ES" sz="2000" dirty="0" smtClean="0"/>
              <a:t> </a:t>
            </a:r>
            <a:r>
              <a:rPr lang="ca-ES" altLang="es-ES" sz="2000" dirty="0" smtClean="0"/>
              <a:t>que </a:t>
            </a:r>
            <a:r>
              <a:rPr lang="ca-ES" altLang="es-ES" sz="2000" b="1" i="1" dirty="0" err="1" smtClean="0">
                <a:solidFill>
                  <a:srgbClr val="002060"/>
                </a:solidFill>
              </a:rPr>
              <a:t>puede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volar.</a:t>
            </a:r>
            <a:r>
              <a:rPr lang="ca-ES" altLang="es-ES" sz="2000" b="1" i="1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ca-ES" altLang="es-ES" sz="20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Los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HUMANOS</a:t>
            </a:r>
            <a:r>
              <a:rPr lang="ca-ES" altLang="es-ES" sz="2000" b="1" i="1" dirty="0" smtClean="0">
                <a:solidFill>
                  <a:srgbClr val="00B0F0"/>
                </a:solidFill>
              </a:rPr>
              <a:t> </a:t>
            </a:r>
            <a:r>
              <a:rPr lang="ca-ES" altLang="es-ES" sz="2000" dirty="0" err="1" smtClean="0"/>
              <a:t>también</a:t>
            </a:r>
            <a:r>
              <a:rPr lang="ca-ES" altLang="es-ES" sz="2000" dirty="0" smtClean="0"/>
              <a:t>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son </a:t>
            </a:r>
            <a:r>
              <a:rPr lang="ca-ES" altLang="es-ES" sz="2000" b="1" i="1" dirty="0" smtClean="0">
                <a:solidFill>
                  <a:srgbClr val="002060"/>
                </a:solidFill>
              </a:rPr>
              <a:t>MAMÍFEROS</a:t>
            </a:r>
            <a:r>
              <a:rPr lang="ca-ES" altLang="es-ES" sz="2000" dirty="0" smtClean="0">
                <a:solidFill>
                  <a:srgbClr val="002060"/>
                </a:solidFill>
              </a:rPr>
              <a:t>.</a:t>
            </a:r>
            <a:endParaRPr lang="es-ES" altLang="es-ES" sz="2000" dirty="0" smtClean="0">
              <a:solidFill>
                <a:srgbClr val="002060"/>
              </a:solidFill>
            </a:endParaRPr>
          </a:p>
        </p:txBody>
      </p:sp>
      <p:pic>
        <p:nvPicPr>
          <p:cNvPr id="14339" name="Picture 3" descr="http://www.cas-servicios.com.ar/fumigaciones-plagas/murciel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05263"/>
            <a:ext cx="1296987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http://enterateconmigo1.files.wordpress.com/2008/05/delf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565400"/>
            <a:ext cx="1296987" cy="91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2" name="il_fi" descr="http://img.clasf.es/2012/04/30/figura-caballo-clydesdale-20120430000456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627313" y="1125538"/>
            <a:ext cx="1295400" cy="93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6" name="Picture 10" descr="va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125538"/>
            <a:ext cx="1296988" cy="9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Marcador de contenido" descr="5695798-una-ballena-asesina-orcinus-orca-saltando-desde-el-agua-aislado-en-blanco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211638" y="2565400"/>
            <a:ext cx="1384300" cy="9350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12 Imagen" descr="5940809-grupo-ocasional-de-personas-caminando-aislados-sobre-un-fondo-blanc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6313" y="4221163"/>
            <a:ext cx="2403475" cy="210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1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88938"/>
            <a:ext cx="1000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41438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dirty="0" smtClean="0"/>
              <a:t>    El </a:t>
            </a:r>
            <a:r>
              <a:rPr lang="es-ES" altLang="es-ES" dirty="0" smtClean="0"/>
              <a:t>cuerpo de los mamíferos se divide en tres partes:</a:t>
            </a:r>
            <a:endParaRPr lang="es-ES" altLang="es-E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altLang="es-ES" sz="36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s-ES" altLang="es-ES" sz="3600" dirty="0" smtClean="0"/>
              <a:t>      </a:t>
            </a:r>
            <a:r>
              <a:rPr lang="ca-ES" altLang="es-ES" sz="4000" dirty="0" smtClean="0"/>
              <a:t>La </a:t>
            </a:r>
            <a:r>
              <a:rPr lang="ca-ES" altLang="es-ES" sz="4000" dirty="0" err="1" smtClean="0"/>
              <a:t>cabeza</a:t>
            </a:r>
            <a:r>
              <a:rPr lang="ca-ES" altLang="es-ES" sz="4000" dirty="0" smtClean="0"/>
              <a:t>.</a:t>
            </a:r>
            <a:endParaRPr lang="ca-ES" altLang="es-ES" sz="40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ca-ES" altLang="es-ES" sz="40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ca-ES" altLang="es-ES" sz="4000" dirty="0" smtClean="0"/>
              <a:t>      El </a:t>
            </a:r>
            <a:r>
              <a:rPr lang="ca-ES" altLang="es-ES" sz="4000" dirty="0" smtClean="0"/>
              <a:t>tronco.</a:t>
            </a:r>
            <a:endParaRPr lang="ca-ES" altLang="es-ES" sz="40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ca-ES" altLang="es-ES" sz="4000" dirty="0" smtClean="0"/>
          </a:p>
          <a:p>
            <a:pPr marL="898525" indent="176213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ca-ES" altLang="es-ES" sz="4000" dirty="0" smtClean="0"/>
              <a:t>      La </a:t>
            </a:r>
            <a:r>
              <a:rPr lang="ca-ES" altLang="es-ES" sz="4000" dirty="0" smtClean="0"/>
              <a:t>cola.</a:t>
            </a:r>
            <a:endParaRPr lang="es-ES" altLang="es-ES" sz="4000" dirty="0" smtClean="0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95288" y="549275"/>
            <a:ext cx="7201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EL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CUERPO DE LOS MAMÍFEROS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922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9588"/>
            <a:ext cx="1000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125538"/>
            <a:ext cx="6337300" cy="3587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90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90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sz="900"/>
              <a:t>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sz="900"/>
              <a:t>   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a-ES" sz="800" b="1" u="sng"/>
          </a:p>
        </p:txBody>
      </p:sp>
      <p:pic>
        <p:nvPicPr>
          <p:cNvPr id="25604" name="Picture 4" descr="vaca_pelig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28775"/>
            <a:ext cx="3197225" cy="3671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164388" y="2060575"/>
            <a:ext cx="1728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 smtClean="0">
                <a:latin typeface="Arial" panose="020B0604020202020204" pitchFamily="34" charset="0"/>
              </a:rPr>
              <a:t>Dos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orejas</a:t>
            </a:r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6227763" y="2349500"/>
            <a:ext cx="10080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116013" y="2492375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>
                <a:latin typeface="Arial" panose="020B0604020202020204" pitchFamily="34" charset="0"/>
              </a:rPr>
              <a:t>           Dos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ojos</a:t>
            </a:r>
            <a:endParaRPr lang="ca-ES" altLang="es-ES" sz="2000" dirty="0">
              <a:latin typeface="Arial" panose="020B0604020202020204" pitchFamily="34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987675" y="2781300"/>
            <a:ext cx="10080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659563" y="4437063"/>
            <a:ext cx="2233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>
                <a:latin typeface="Arial" panose="020B0604020202020204" pitchFamily="34" charset="0"/>
              </a:rPr>
              <a:t>         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Labios</a:t>
            </a:r>
            <a:endParaRPr lang="ca-ES" altLang="es-ES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1600" i="1" dirty="0">
                <a:latin typeface="Arial" panose="020B0604020202020204" pitchFamily="34" charset="0"/>
              </a:rPr>
              <a:t> </a:t>
            </a:r>
            <a:r>
              <a:rPr lang="ca-ES" altLang="es-ES" sz="1600" i="1" dirty="0" smtClean="0">
                <a:latin typeface="Arial" panose="020B0604020202020204" pitchFamily="34" charset="0"/>
              </a:rPr>
              <a:t>Para succionar </a:t>
            </a:r>
            <a:r>
              <a:rPr lang="ca-ES" altLang="es-ES" sz="1600" i="1" dirty="0" err="1" smtClean="0">
                <a:latin typeface="Arial" panose="020B0604020202020204" pitchFamily="34" charset="0"/>
              </a:rPr>
              <a:t>leche</a:t>
            </a:r>
            <a:r>
              <a:rPr lang="ca-ES" altLang="es-ES" sz="1600" i="1" dirty="0" smtClean="0">
                <a:latin typeface="Arial" panose="020B0604020202020204" pitchFamily="34" charset="0"/>
              </a:rPr>
              <a:t> </a:t>
            </a:r>
            <a:r>
              <a:rPr lang="ca-ES" altLang="es-ES" sz="1600" i="1" dirty="0" err="1" smtClean="0">
                <a:latin typeface="Arial" panose="020B0604020202020204" pitchFamily="34" charset="0"/>
              </a:rPr>
              <a:t>durante</a:t>
            </a:r>
            <a:r>
              <a:rPr lang="ca-ES" altLang="es-ES" sz="1600" i="1" dirty="0" smtClean="0">
                <a:latin typeface="Arial" panose="020B0604020202020204" pitchFamily="34" charset="0"/>
              </a:rPr>
              <a:t> la </a:t>
            </a:r>
            <a:r>
              <a:rPr lang="ca-ES" altLang="es-ES" sz="1600" i="1" dirty="0" err="1" smtClean="0">
                <a:latin typeface="Arial" panose="020B0604020202020204" pitchFamily="34" charset="0"/>
              </a:rPr>
              <a:t>lactancia</a:t>
            </a:r>
            <a:endParaRPr lang="ca-ES" altLang="es-ES" sz="1800" dirty="0">
              <a:latin typeface="Arial" panose="020B0604020202020204" pitchFamily="34" charset="0"/>
            </a:endParaRP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5076825" y="4652963"/>
            <a:ext cx="2303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20945" y="4524345"/>
            <a:ext cx="3025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dirty="0">
                <a:latin typeface="Arial" panose="020B0604020202020204" pitchFamily="34" charset="0"/>
              </a:rPr>
              <a:t>      Dos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orificios</a:t>
            </a:r>
            <a:r>
              <a:rPr lang="ca-ES" altLang="es-ES" sz="2000" dirty="0" smtClean="0">
                <a:latin typeface="Arial" panose="020B0604020202020204" pitchFamily="34" charset="0"/>
              </a:rPr>
              <a:t> </a:t>
            </a:r>
            <a:r>
              <a:rPr lang="ca-ES" altLang="es-ES" sz="2000" dirty="0" err="1" smtClean="0">
                <a:latin typeface="Arial" panose="020B0604020202020204" pitchFamily="34" charset="0"/>
              </a:rPr>
              <a:t>nasales</a:t>
            </a:r>
            <a:r>
              <a:rPr lang="es-ES" altLang="es-ES" sz="1800" dirty="0" smtClean="0">
                <a:latin typeface="Arial" panose="020B0604020202020204" pitchFamily="34" charset="0"/>
              </a:rPr>
              <a:t> </a:t>
            </a:r>
            <a:endParaRPr lang="ca-ES" altLang="es-ES" sz="1800" dirty="0">
              <a:latin typeface="Arial" panose="020B0604020202020204" pitchFamily="34" charset="0"/>
            </a:endParaRP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V="1">
            <a:off x="2916238" y="4221163"/>
            <a:ext cx="12239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611188" y="476250"/>
            <a:ext cx="705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EL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CABEZA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0253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575"/>
            <a:ext cx="555625" cy="720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4" descr="img_top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175"/>
            <a:ext cx="554038" cy="719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5" descr="FOCA-EXTR%20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363"/>
            <a:ext cx="530225" cy="720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6" descr="http://www.solociencia.com/biologia/070316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4400"/>
            <a:ext cx="554038" cy="72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71" y="5661025"/>
            <a:ext cx="531813" cy="692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Caminar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11188" y="3141663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Excavar</a:t>
            </a:r>
            <a:r>
              <a:rPr lang="es-ES" altLang="es-E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ca-ES" altLang="es-ES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84213" y="39338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Nedar</a:t>
            </a:r>
            <a:r>
              <a:rPr lang="es-ES" altLang="es-ES" sz="1800" dirty="0">
                <a:latin typeface="Arial" panose="020B0604020202020204" pitchFamily="34" charset="0"/>
              </a:rPr>
              <a:t> </a:t>
            </a:r>
            <a:endParaRPr lang="ca-ES" altLang="es-ES" sz="1800" dirty="0">
              <a:latin typeface="Arial" panose="020B0604020202020204" pitchFamily="34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84213" y="4868863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Volar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79512" y="5734050"/>
            <a:ext cx="1900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a-ES" altLang="es-E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Agafar coses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68313" y="103505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ca-ES" sz="2000" dirty="0" err="1" smtClean="0">
                <a:latin typeface="+mj-lt"/>
              </a:rPr>
              <a:t>Generalmente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,los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mamíferos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tienen</a:t>
            </a:r>
            <a:r>
              <a:rPr lang="ca-ES" sz="2000" b="1" i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a-ES" sz="2000" b="1" i="1" u="sng" dirty="0">
                <a:solidFill>
                  <a:srgbClr val="002060"/>
                </a:solidFill>
                <a:latin typeface="+mj-lt"/>
              </a:rPr>
              <a:t>4 </a:t>
            </a:r>
            <a:r>
              <a:rPr lang="ca-ES" sz="2000" b="1" i="1" u="sng" dirty="0" err="1" smtClean="0">
                <a:solidFill>
                  <a:srgbClr val="002060"/>
                </a:solidFill>
                <a:latin typeface="+mj-lt"/>
              </a:rPr>
              <a:t>extremidades</a:t>
            </a:r>
            <a:r>
              <a:rPr lang="ca-ES" sz="2000" dirty="0" smtClean="0">
                <a:latin typeface="+mj-lt"/>
              </a:rPr>
              <a:t>. </a:t>
            </a:r>
            <a:endParaRPr lang="ca-ES" sz="2000" dirty="0">
              <a:latin typeface="+mj-lt"/>
            </a:endParaRPr>
          </a:p>
          <a:p>
            <a:pPr algn="just" eaLnBrk="1" hangingPunct="1">
              <a:defRPr/>
            </a:pPr>
            <a:r>
              <a:rPr lang="ca-ES" sz="2000" dirty="0" smtClean="0">
                <a:latin typeface="+mj-lt"/>
              </a:rPr>
              <a:t> </a:t>
            </a:r>
            <a:r>
              <a:rPr lang="ca-ES" sz="2000" b="1" i="1" u="sng" dirty="0">
                <a:solidFill>
                  <a:srgbClr val="002060"/>
                </a:solidFill>
                <a:latin typeface="+mj-lt"/>
              </a:rPr>
              <a:t>servir</a:t>
            </a:r>
            <a:r>
              <a:rPr lang="ca-ES" sz="2000" dirty="0">
                <a:latin typeface="+mj-lt"/>
              </a:rPr>
              <a:t> per:</a:t>
            </a:r>
          </a:p>
        </p:txBody>
      </p:sp>
      <p:pic>
        <p:nvPicPr>
          <p:cNvPr id="11278" name="Picture 16" descr="9355929-venados-de-sika-hombres-aislados-sobre-fondo-blan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575"/>
            <a:ext cx="790575" cy="727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83" y="2997200"/>
            <a:ext cx="1041400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9" descr="foca-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83" y="3789363"/>
            <a:ext cx="1031875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20" descr="http://enterateconmigo1.files.wordpress.com/2008/05/delfi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5" y="3789363"/>
            <a:ext cx="1149350" cy="647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24" descr="foto-de-mon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83" y="5661025"/>
            <a:ext cx="1008062" cy="646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26" descr="goril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5" y="5661025"/>
            <a:ext cx="1008063" cy="71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Text Box 23"/>
          <p:cNvSpPr txBox="1">
            <a:spLocks noChangeArrowheads="1"/>
          </p:cNvSpPr>
          <p:nvPr/>
        </p:nvSpPr>
        <p:spPr bwMode="auto">
          <a:xfrm>
            <a:off x="539750" y="260350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EL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TRONCO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1285" name="Imagen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052513"/>
            <a:ext cx="8007350" cy="5616575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Hay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que no </a:t>
            </a:r>
            <a:r>
              <a:rPr lang="ca-ES" altLang="es-ES" sz="2000" dirty="0" err="1" smtClean="0"/>
              <a:t>tienen</a:t>
            </a:r>
            <a:r>
              <a:rPr lang="ca-ES" altLang="es-ES" sz="2000" dirty="0" smtClean="0"/>
              <a:t> cola como los </a:t>
            </a:r>
            <a:r>
              <a:rPr lang="ca-ES" altLang="es-ES" sz="2000" dirty="0" err="1" smtClean="0"/>
              <a:t>gorilas</a:t>
            </a:r>
            <a:r>
              <a:rPr lang="ca-ES" altLang="es-ES" sz="2000" dirty="0" smtClean="0"/>
              <a:t>.</a:t>
            </a: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/>
            <a:endParaRPr lang="ca-ES" altLang="es-ES" sz="2000" dirty="0" smtClean="0"/>
          </a:p>
          <a:p>
            <a:pPr eaLnBrk="1" hangingPunct="1"/>
            <a:endParaRPr lang="ca-ES" altLang="es-E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ca-ES" altLang="es-ES" sz="2000" dirty="0" err="1" smtClean="0"/>
              <a:t>Pueden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tener</a:t>
            </a:r>
            <a:r>
              <a:rPr lang="ca-ES" altLang="es-ES" sz="2000" dirty="0" smtClean="0"/>
              <a:t> forma de aleta como las </a:t>
            </a:r>
            <a:r>
              <a:rPr lang="ca-ES" altLang="es-ES" sz="2000" dirty="0" err="1" smtClean="0"/>
              <a:t>ballenas</a:t>
            </a:r>
            <a:r>
              <a:rPr lang="ca-ES" altLang="es-ES" sz="2000" dirty="0" smtClean="0"/>
              <a:t>.</a:t>
            </a: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endParaRPr lang="ca-ES" altLang="es-E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2000" dirty="0" smtClean="0"/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ca-ES" altLang="es-ES" sz="2000" dirty="0" err="1" smtClean="0"/>
              <a:t>Hay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animales</a:t>
            </a:r>
            <a:r>
              <a:rPr lang="ca-ES" altLang="es-ES" sz="2000" dirty="0" smtClean="0"/>
              <a:t> que </a:t>
            </a:r>
            <a:r>
              <a:rPr lang="ca-ES" altLang="es-ES" sz="2000" dirty="0" err="1" smtClean="0"/>
              <a:t>utilizan</a:t>
            </a:r>
            <a:r>
              <a:rPr lang="ca-ES" altLang="es-ES" sz="2000" dirty="0" smtClean="0"/>
              <a:t> la cola para </a:t>
            </a:r>
            <a:r>
              <a:rPr lang="ca-ES" altLang="es-ES" sz="2000" dirty="0" err="1" smtClean="0"/>
              <a:t>agarrarse</a:t>
            </a:r>
            <a:r>
              <a:rPr lang="ca-ES" altLang="es-ES" sz="2000" dirty="0" smtClean="0"/>
              <a:t> a las </a:t>
            </a:r>
            <a:r>
              <a:rPr lang="ca-ES" altLang="es-ES" sz="2000" dirty="0" err="1" smtClean="0"/>
              <a:t>ramas</a:t>
            </a:r>
            <a:r>
              <a:rPr lang="ca-ES" altLang="es-ES" sz="2000" dirty="0" smtClean="0"/>
              <a:t> como los monos.</a:t>
            </a:r>
            <a:endParaRPr lang="ca-ES" altLang="es-ES" sz="2000" dirty="0" smtClean="0"/>
          </a:p>
        </p:txBody>
      </p:sp>
      <p:pic>
        <p:nvPicPr>
          <p:cNvPr id="35848" name="Picture 8" descr="rscn3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459163"/>
            <a:ext cx="1943100" cy="119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0" name="Picture 10" descr="media-20439-66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313" y="1700213"/>
            <a:ext cx="1881187" cy="108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5411788"/>
            <a:ext cx="1871663" cy="1185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55650" y="404813"/>
            <a:ext cx="3671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s-ES" altLang="es-ES" sz="3200" b="1" dirty="0">
                <a:solidFill>
                  <a:srgbClr val="E3E753"/>
                </a:solidFill>
                <a:latin typeface="Constantia" panose="02030602050306030303" pitchFamily="18" charset="0"/>
              </a:rPr>
              <a:t>LA </a:t>
            </a:r>
            <a:r>
              <a:rPr lang="es-ES" altLang="es-ES" sz="32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COLA</a:t>
            </a:r>
            <a:endParaRPr lang="es-ES" altLang="es-ES" sz="32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2295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476250"/>
            <a:ext cx="8353425" cy="4754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a-ES" altLang="es-E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a-ES" altLang="es-E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1800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ca-ES" altLang="es-ES" sz="2000" dirty="0" smtClean="0"/>
              <a:t> Para formar una </a:t>
            </a:r>
            <a:r>
              <a:rPr lang="ca-ES" altLang="es-ES" sz="2000" dirty="0" err="1" smtClean="0"/>
              <a:t>nueva</a:t>
            </a:r>
            <a:r>
              <a:rPr lang="ca-ES" altLang="es-ES" sz="2000" dirty="0" smtClean="0"/>
              <a:t> criatura se </a:t>
            </a:r>
            <a:r>
              <a:rPr lang="ca-ES" altLang="es-ES" sz="2000" dirty="0" err="1" smtClean="0"/>
              <a:t>aparejan</a:t>
            </a:r>
            <a:r>
              <a:rPr lang="ca-ES" altLang="es-ES" sz="2000" dirty="0" smtClean="0"/>
              <a:t> dos </a:t>
            </a:r>
            <a:r>
              <a:rPr lang="ca-ES" altLang="es-ES" sz="2000" dirty="0" err="1" smtClean="0"/>
              <a:t>mamíferos</a:t>
            </a:r>
            <a:r>
              <a:rPr lang="ca-ES" altLang="es-ES" sz="2000" dirty="0" smtClean="0"/>
              <a:t> </a:t>
            </a:r>
            <a:r>
              <a:rPr lang="ca-ES" altLang="es-ES" sz="2000" dirty="0" smtClean="0"/>
              <a:t>(</a:t>
            </a:r>
            <a:r>
              <a:rPr lang="ca-ES" altLang="es-ES" sz="2000" dirty="0" err="1" smtClean="0"/>
              <a:t>masculino</a:t>
            </a:r>
            <a:r>
              <a:rPr lang="ca-ES" altLang="es-ES" sz="2000" dirty="0" smtClean="0"/>
              <a:t> y </a:t>
            </a:r>
            <a:r>
              <a:rPr lang="ca-ES" altLang="es-ES" sz="2000" dirty="0" err="1" smtClean="0"/>
              <a:t>femenino</a:t>
            </a:r>
            <a:r>
              <a:rPr lang="ca-ES" altLang="es-ES" sz="2000" dirty="0" smtClean="0"/>
              <a:t>) de la </a:t>
            </a:r>
            <a:r>
              <a:rPr lang="ca-ES" altLang="es-ES" sz="2000" dirty="0" err="1" smtClean="0"/>
              <a:t>misma</a:t>
            </a:r>
            <a:r>
              <a:rPr lang="ca-ES" altLang="es-ES" sz="2000" dirty="0" smtClean="0"/>
              <a:t> </a:t>
            </a:r>
            <a:r>
              <a:rPr lang="ca-ES" altLang="es-ES" sz="2000" dirty="0" err="1" smtClean="0"/>
              <a:t>especie</a:t>
            </a:r>
            <a:r>
              <a:rPr lang="ca-ES" altLang="es-ES" sz="2000" dirty="0" smtClean="0"/>
              <a:t>.</a:t>
            </a:r>
            <a:endParaRPr lang="ca-ES" altLang="es-ES" sz="2000" dirty="0" smtClean="0"/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 rot="5400000">
            <a:off x="2813845" y="4682331"/>
            <a:ext cx="792162" cy="5873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 rot="5388051" flipV="1">
            <a:off x="5437188" y="4724400"/>
            <a:ext cx="792162" cy="6492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pic>
        <p:nvPicPr>
          <p:cNvPr id="13317" name="Picture 6" descr="20070418klpcnaecl_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5613"/>
            <a:ext cx="1512888" cy="1439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 descr="elef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75"/>
            <a:ext cx="1511300" cy="1441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 descr="50132-CRIA%20ELEFANTE%20ASIATICO-%28%20Papo%20-%2010%20x%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5838"/>
            <a:ext cx="1687513" cy="11350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5975"/>
            <a:ext cx="6858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55975"/>
            <a:ext cx="6556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180px-Combotrans_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290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26"/>
          <p:cNvSpPr txBox="1">
            <a:spLocks noChangeArrowheads="1"/>
          </p:cNvSpPr>
          <p:nvPr/>
        </p:nvSpPr>
        <p:spPr bwMode="auto">
          <a:xfrm>
            <a:off x="313330" y="471994"/>
            <a:ext cx="8424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800" b="1" dirty="0">
                <a:solidFill>
                  <a:srgbClr val="E3E753"/>
                </a:solidFill>
                <a:latin typeface="Constantia" panose="02030602050306030303" pitchFamily="18" charset="0"/>
              </a:rPr>
              <a:t>LA </a:t>
            </a:r>
            <a:r>
              <a:rPr lang="es-ES" altLang="es-ES" sz="2800" b="1" dirty="0" smtClean="0">
                <a:solidFill>
                  <a:srgbClr val="E3E753"/>
                </a:solidFill>
                <a:latin typeface="Constantia" panose="02030602050306030303" pitchFamily="18" charset="0"/>
              </a:rPr>
              <a:t>REPRODUCIÓN DE LOS MAMÍFEROS</a:t>
            </a:r>
            <a:endParaRPr lang="es-ES" altLang="es-ES" sz="2800" b="1" dirty="0">
              <a:solidFill>
                <a:srgbClr val="E3E753"/>
              </a:solidFill>
              <a:latin typeface="Constantia" panose="02030602050306030303" pitchFamily="18" charset="0"/>
            </a:endParaRPr>
          </a:p>
        </p:txBody>
      </p:sp>
      <p:pic>
        <p:nvPicPr>
          <p:cNvPr id="13324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0"/>
          <p:cNvSpPr>
            <a:spLocks noGrp="1" noChangeArrowheads="1"/>
          </p:cNvSpPr>
          <p:nvPr>
            <p:ph idx="1"/>
          </p:nvPr>
        </p:nvSpPr>
        <p:spPr>
          <a:xfrm>
            <a:off x="403225" y="1052513"/>
            <a:ext cx="8229600" cy="3048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s-ES" altLang="es-ES" sz="4800" b="1" dirty="0" smtClean="0">
                <a:solidFill>
                  <a:srgbClr val="E3E753"/>
                </a:solidFill>
              </a:rPr>
              <a:t>CLASES </a:t>
            </a:r>
            <a:endParaRPr lang="es-ES" altLang="es-ES" sz="4800" b="1" dirty="0" smtClean="0">
              <a:solidFill>
                <a:srgbClr val="E3E753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s-ES" altLang="es-ES" sz="4800" b="1" dirty="0" smtClean="0">
                <a:solidFill>
                  <a:srgbClr val="E3E753"/>
                </a:solidFill>
              </a:rPr>
              <a:t>DE </a:t>
            </a:r>
          </a:p>
          <a:p>
            <a:pPr marL="0" indent="0"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s-ES" altLang="es-ES" sz="4800" b="1" dirty="0" smtClean="0">
                <a:solidFill>
                  <a:srgbClr val="E3E753"/>
                </a:solidFill>
              </a:rPr>
              <a:t>MAMÍFEROS</a:t>
            </a:r>
            <a:endParaRPr lang="es-ES" altLang="es-ES" sz="4800" b="1" dirty="0" smtClean="0">
              <a:solidFill>
                <a:srgbClr val="E3E75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9834" y="4437063"/>
            <a:ext cx="86406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Los</a:t>
            </a:r>
            <a:r>
              <a:rPr lang="es-ES" alt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 mamíferos </a:t>
            </a:r>
            <a:r>
              <a:rPr lang="es-ES" altLang="es-E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se</a:t>
            </a:r>
            <a:r>
              <a:rPr lang="es-ES" altLang="es-E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 clasifican </a:t>
            </a:r>
            <a:r>
              <a:rPr lang="es-ES" altLang="es-E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en tres </a:t>
            </a:r>
            <a:r>
              <a:rPr lang="es-ES" altLang="es-E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grupos</a:t>
            </a:r>
            <a:r>
              <a:rPr lang="es-ES" alt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ES" altLang="es-ES" sz="2800" b="1" i="1" dirty="0" err="1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diferents</a:t>
            </a:r>
            <a:r>
              <a:rPr lang="es-ES" altLang="es-ES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s-ES" alt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según</a:t>
            </a:r>
            <a:endParaRPr lang="es-ES" altLang="es-ES" sz="2800" dirty="0">
              <a:effectLst>
                <a:outerShdw blurRad="38100" dist="38100" dir="2700000" algn="tl">
                  <a:srgbClr val="444D26"/>
                </a:outerShdw>
              </a:effectLst>
              <a:latin typeface="Constantia" panose="02030602050306030303" pitchFamily="18" charset="0"/>
            </a:endParaRPr>
          </a:p>
          <a:p>
            <a:pPr algn="ctr" eaLnBrk="1" hangingPunct="1">
              <a:defRPr/>
            </a:pPr>
            <a:r>
              <a:rPr lang="es-ES" sz="28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panose="02030602050306030303" pitchFamily="18" charset="0"/>
              </a:rPr>
              <a:t>como se reproduzcan</a:t>
            </a:r>
            <a:endParaRPr lang="ca-ES" sz="2800" dirty="0"/>
          </a:p>
        </p:txBody>
      </p:sp>
      <p:pic>
        <p:nvPicPr>
          <p:cNvPr id="1434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62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1213</TotalTime>
  <Words>420</Words>
  <Application>Microsoft Office PowerPoint</Application>
  <PresentationFormat>Presentación en pantalla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Wingdings</vt:lpstr>
      <vt:lpstr>Wingdings 2</vt:lpstr>
      <vt:lpstr>Papel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L’ALIMENTACIÓ DELS  MAMÍFERS</vt:lpstr>
      <vt:lpstr>Presentación de PowerPoint</vt:lpstr>
      <vt:lpstr>Presentación de PowerPoint</vt:lpstr>
      <vt:lpstr>Presentación de PowerPoint</vt:lpstr>
    </vt:vector>
  </TitlesOfParts>
  <Company>Escola Fàsia Sarrià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Aptiva10</dc:creator>
  <cp:lastModifiedBy>FRANCISCO JAVIER VACA ROMAN</cp:lastModifiedBy>
  <cp:revision>27</cp:revision>
  <dcterms:created xsi:type="dcterms:W3CDTF">2012-10-23T10:15:50Z</dcterms:created>
  <dcterms:modified xsi:type="dcterms:W3CDTF">2018-12-11T09:48:49Z</dcterms:modified>
</cp:coreProperties>
</file>