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0" r:id="rId3"/>
    <p:sldId id="262" r:id="rId4"/>
    <p:sldId id="263" r:id="rId5"/>
    <p:sldId id="265" r:id="rId6"/>
    <p:sldId id="266" r:id="rId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nnm8uJXhT0bng837Xnuug==" hashData="0vg3cxeb/ukfxL2nWnfypZr+7DhZLGopW3w9W1KVzwVJKbpzAslYjhTQt84fb3yhCBAv3JMQXpOPo0BZILmh3A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D67AFF-0AE5-4D8B-883A-95F7023E07EC}" type="datetime1">
              <a:rPr lang="es-ES" smtClean="0"/>
              <a:t>11/12/2018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D46D3C-0821-4916-87E8-732AE60A7DD6}" type="datetime1">
              <a:rPr lang="es-ES" noProof="0" smtClean="0"/>
              <a:t>11/12/2018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82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100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2527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891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8756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5318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Rectángulo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1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55CB799-6499-4E1E-8257-C777037FBB0C}" type="datetime1">
              <a:rPr lang="es-ES" noProof="0" smtClean="0"/>
              <a:t>11/12/2018</a:t>
            </a:fld>
            <a:endParaRPr lang="es-ES" noProof="0" dirty="0"/>
          </a:p>
        </p:txBody>
      </p:sp>
      <p:sp>
        <p:nvSpPr>
          <p:cNvPr id="12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3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37F32E-9C31-4EBC-9CF6-7E0795975D22}" type="datetime1">
              <a:rPr lang="es-ES" noProof="0" smtClean="0"/>
              <a:t>11/12/2018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0DE5E64D-8309-4EA3-9E01-E99A0B9E852A}" type="datetime1">
              <a:rPr lang="es-ES" noProof="0" smtClean="0"/>
              <a:t>11/12/2018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7AF38-4C5D-4919-B713-BCE928D84993}" type="datetime1">
              <a:rPr lang="es-ES" noProof="0" smtClean="0"/>
              <a:t>11/12/2018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F8A7DBF6-2AC7-4A48-B394-E7B6C748C10D}" type="datetime1">
              <a:rPr lang="es-ES" noProof="0" smtClean="0"/>
              <a:t>11/12/2018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5771C8-10A4-40A2-B087-7EAE1E72B338}" type="datetime1">
              <a:rPr lang="es-ES" noProof="0" smtClean="0"/>
              <a:t>11/12/2018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C3F35A-BE91-47D4-B680-814AAA83232F}" type="datetime1">
              <a:rPr lang="es-ES" noProof="0" smtClean="0"/>
              <a:t>11/12/2018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4A5508-0173-4F7B-BA1F-6FDD23DC888F}" type="datetime1">
              <a:rPr lang="es-ES" noProof="0" smtClean="0"/>
              <a:t>11/12/2018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3F45BD-EAC1-4ECC-91A9-2B1B76C5FA67}" type="datetime1">
              <a:rPr lang="es-ES" noProof="0" smtClean="0"/>
              <a:t>11/12/2018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contenido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0B4E3-ACD8-472A-AF6F-98A76C82A9AD}" type="datetime1">
              <a:rPr lang="es-ES" noProof="0" smtClean="0"/>
              <a:t>11/12/2018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736085-0EE4-4C8F-879E-58330D243B98}" type="datetime1">
              <a:rPr lang="es-ES" noProof="0" smtClean="0"/>
              <a:t>11/12/2018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</a:t>
            </a:r>
          </a:p>
          <a:p>
            <a:pPr lvl="6" rtl="0"/>
            <a:r>
              <a:rPr lang="es-ES" noProof="0" dirty="0"/>
              <a:t>Séptimo</a:t>
            </a:r>
          </a:p>
          <a:p>
            <a:pPr lvl="7" rtl="0"/>
            <a:r>
              <a:rPr lang="es-ES" noProof="0" dirty="0"/>
              <a:t>Octavo</a:t>
            </a:r>
          </a:p>
          <a:p>
            <a:pPr lvl="8" rtl="0"/>
            <a:r>
              <a:rPr lang="es-ES" noProof="0" dirty="0"/>
              <a:t>Noveno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3630E4A0-57EE-4B46-A340-CC6C398489DE}" type="datetime1">
              <a:rPr lang="es-ES" noProof="0" smtClean="0"/>
              <a:t>11/12/2018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13.png"/><Relationship Id="rId4" Type="http://schemas.openxmlformats.org/officeDocument/2006/relationships/image" Target="../media/image2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13.png"/><Relationship Id="rId4" Type="http://schemas.openxmlformats.org/officeDocument/2006/relationships/image" Target="../media/image33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73494" y="1943842"/>
            <a:ext cx="8500062" cy="947276"/>
          </a:xfrm>
        </p:spPr>
        <p:txBody>
          <a:bodyPr rtlCol="0"/>
          <a:lstStyle/>
          <a:p>
            <a:pPr rtl="0"/>
            <a:r>
              <a:rPr lang="es-ES" dirty="0" smtClean="0"/>
              <a:t>             </a:t>
            </a:r>
            <a:r>
              <a:rPr lang="es-ES" u="sng" dirty="0" smtClean="0"/>
              <a:t>LOS SENTIDOS</a:t>
            </a:r>
            <a:endParaRPr lang="es-ES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59" y="4638704"/>
            <a:ext cx="461684" cy="4616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41" y="4578116"/>
            <a:ext cx="461683" cy="4616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316" y="4645267"/>
            <a:ext cx="478886" cy="4788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36" y="4612361"/>
            <a:ext cx="467779" cy="4677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70" y="4627420"/>
            <a:ext cx="452720" cy="4527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40" y="2235216"/>
            <a:ext cx="1524003" cy="1524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57" y="2235216"/>
            <a:ext cx="1524003" cy="15240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975907" y="5106139"/>
            <a:ext cx="84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TACTO</a:t>
            </a:r>
            <a:endParaRPr lang="ca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519527" y="5110706"/>
            <a:ext cx="84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VISTA</a:t>
            </a:r>
            <a:endParaRPr lang="ca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899088" y="5099860"/>
            <a:ext cx="105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OLFACTO</a:t>
            </a:r>
            <a:endParaRPr lang="ca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459459" y="5124153"/>
            <a:ext cx="105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GUSTO</a:t>
            </a:r>
            <a:endParaRPr lang="ca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0342312" y="5149723"/>
            <a:ext cx="79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OIDO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130424" y="5544624"/>
            <a:ext cx="5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B0F0"/>
                </a:solidFill>
              </a:rPr>
              <a:t>1</a:t>
            </a:r>
            <a:endParaRPr lang="ca-ES" sz="3200" b="1" dirty="0">
              <a:solidFill>
                <a:srgbClr val="00B0F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647760" y="5525054"/>
            <a:ext cx="5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F0"/>
                </a:solidFill>
              </a:rPr>
              <a:t>2</a:t>
            </a:r>
            <a:endParaRPr lang="ca-ES" sz="3200" b="1" dirty="0">
              <a:solidFill>
                <a:srgbClr val="00B0F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130588" y="5521903"/>
            <a:ext cx="5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B0F0"/>
                </a:solidFill>
              </a:rPr>
              <a:t>3</a:t>
            </a:r>
            <a:endParaRPr lang="ca-ES" sz="3200" b="1" dirty="0">
              <a:solidFill>
                <a:srgbClr val="00B0F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690959" y="5528755"/>
            <a:ext cx="5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 smtClean="0">
                <a:solidFill>
                  <a:srgbClr val="00B0F0"/>
                </a:solidFill>
              </a:rPr>
              <a:t>4</a:t>
            </a:r>
            <a:endParaRPr lang="ca-ES" sz="3200" b="1" dirty="0">
              <a:solidFill>
                <a:srgbClr val="00B0F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0368467" y="5544625"/>
            <a:ext cx="5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>
                <a:solidFill>
                  <a:srgbClr val="00B0F0"/>
                </a:solidFill>
              </a:rPr>
              <a:t>5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958" y="196256"/>
            <a:ext cx="999744" cy="4998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466343"/>
            <a:ext cx="10908792" cy="1362113"/>
          </a:xfrm>
        </p:spPr>
        <p:txBody>
          <a:bodyPr rtlCol="0">
            <a:normAutofit/>
          </a:bodyPr>
          <a:lstStyle/>
          <a:p>
            <a:pPr rtl="0"/>
            <a:r>
              <a:rPr lang="es-ES" sz="4400" dirty="0" smtClean="0"/>
              <a:t>                           </a:t>
            </a:r>
            <a:r>
              <a:rPr lang="es-ES" sz="4400" b="1" dirty="0" smtClean="0">
                <a:solidFill>
                  <a:srgbClr val="00B0F0"/>
                </a:solidFill>
              </a:rPr>
              <a:t> 1   </a:t>
            </a:r>
            <a:r>
              <a:rPr lang="es-ES" sz="4400" dirty="0" smtClean="0"/>
              <a:t>EL  TACTO</a:t>
            </a:r>
            <a:endParaRPr lang="es-ES" sz="4400" dirty="0"/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3831078" y="1869533"/>
            <a:ext cx="6790763" cy="4790010"/>
          </a:xfrm>
        </p:spPr>
        <p:txBody>
          <a:bodyPr rtlCol="0">
            <a:normAutofit fontScale="92500" lnSpcReduction="10000"/>
          </a:bodyPr>
          <a:lstStyle/>
          <a:p>
            <a:pPr rtl="0"/>
            <a:endParaRPr lang="es-ES" dirty="0" smtClean="0"/>
          </a:p>
          <a:p>
            <a:pPr marL="0" indent="0" rtl="0">
              <a:buNone/>
            </a:pPr>
            <a:r>
              <a:rPr lang="es-ES" dirty="0" smtClean="0"/>
              <a:t>EL </a:t>
            </a:r>
            <a:r>
              <a:rPr lang="es-ES" i="1" u="sng" dirty="0" smtClean="0">
                <a:solidFill>
                  <a:srgbClr val="0070C0"/>
                </a:solidFill>
              </a:rPr>
              <a:t>TACTO</a:t>
            </a:r>
            <a:r>
              <a:rPr lang="es-ES" dirty="0" smtClean="0"/>
              <a:t> NOS PERMITE </a:t>
            </a:r>
            <a:r>
              <a:rPr lang="es-ES" dirty="0" smtClean="0"/>
              <a:t>SENTIR</a:t>
            </a:r>
            <a:endParaRPr lang="es-ES" dirty="0" smtClean="0"/>
          </a:p>
          <a:p>
            <a:pPr marL="0" indent="0" rtl="0">
              <a:buNone/>
            </a:pPr>
            <a:endParaRPr lang="es-ES" dirty="0" smtClean="0"/>
          </a:p>
          <a:p>
            <a:pPr marL="0" indent="0" rtl="0">
              <a:buNone/>
            </a:pPr>
            <a:r>
              <a:rPr lang="es-ES" i="1" dirty="0" smtClean="0">
                <a:solidFill>
                  <a:srgbClr val="FF0000"/>
                </a:solidFill>
              </a:rPr>
              <a:t>    1-TEMPERATURA</a:t>
            </a:r>
            <a:r>
              <a:rPr lang="es-ES" i="1" dirty="0" smtClean="0"/>
              <a:t> </a:t>
            </a:r>
          </a:p>
          <a:p>
            <a:pPr marL="0" indent="0" rtl="0">
              <a:buNone/>
            </a:pPr>
            <a:endParaRPr lang="es-ES" i="1" dirty="0" smtClean="0">
              <a:solidFill>
                <a:srgbClr val="FF0000"/>
              </a:solidFill>
            </a:endParaRPr>
          </a:p>
          <a:p>
            <a:pPr marL="0" indent="0" rtl="0">
              <a:buNone/>
            </a:pPr>
            <a:endParaRPr lang="es-ES" i="1" dirty="0">
              <a:solidFill>
                <a:srgbClr val="FF0000"/>
              </a:solidFill>
            </a:endParaRPr>
          </a:p>
          <a:p>
            <a:pPr marL="0" indent="0" rtl="0">
              <a:buNone/>
            </a:pPr>
            <a:r>
              <a:rPr lang="es-ES" i="1" dirty="0" smtClean="0">
                <a:solidFill>
                  <a:srgbClr val="FF0000"/>
                </a:solidFill>
              </a:rPr>
              <a:t>    2-FORMA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DE LAS COSAS</a:t>
            </a:r>
          </a:p>
          <a:p>
            <a:pPr marL="0" indent="0" rtl="0">
              <a:buNone/>
            </a:pPr>
            <a:endParaRPr lang="es-ES" dirty="0" smtClean="0"/>
          </a:p>
          <a:p>
            <a:pPr marL="0" indent="0" rtl="0">
              <a:buNone/>
            </a:pPr>
            <a:endParaRPr lang="es-ES" dirty="0" smtClean="0"/>
          </a:p>
          <a:p>
            <a:pPr marL="0" indent="0" rtl="0">
              <a:buNone/>
            </a:pPr>
            <a:r>
              <a:rPr lang="es-ES" dirty="0" smtClean="0">
                <a:solidFill>
                  <a:srgbClr val="FF0000"/>
                </a:solidFill>
              </a:rPr>
              <a:t>    3- EL </a:t>
            </a:r>
            <a:r>
              <a:rPr lang="es-ES" i="1" dirty="0" smtClean="0">
                <a:solidFill>
                  <a:srgbClr val="FF0000"/>
                </a:solidFill>
              </a:rPr>
              <a:t>DOLOR</a:t>
            </a:r>
            <a:endParaRPr lang="es-ES" i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368" y="658812"/>
            <a:ext cx="950279" cy="9502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89" y="5886445"/>
            <a:ext cx="739334" cy="7393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16" y="4431659"/>
            <a:ext cx="733554" cy="7335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0" r="16836"/>
          <a:stretch/>
        </p:blipFill>
        <p:spPr>
          <a:xfrm>
            <a:off x="6069759" y="3036368"/>
            <a:ext cx="750794" cy="7234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-6068" y="4249059"/>
            <a:ext cx="3839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i="1" u="sng" dirty="0" smtClean="0">
                <a:solidFill>
                  <a:srgbClr val="0070C0"/>
                </a:solidFill>
              </a:rPr>
              <a:t>EL </a:t>
            </a:r>
            <a:r>
              <a:rPr lang="ca-ES" sz="2000" i="1" u="sng" dirty="0" smtClean="0">
                <a:solidFill>
                  <a:srgbClr val="0070C0"/>
                </a:solidFill>
              </a:rPr>
              <a:t>ÓRGANO</a:t>
            </a:r>
            <a:r>
              <a:rPr lang="ca-ES" sz="2000" dirty="0" smtClean="0"/>
              <a:t> </a:t>
            </a:r>
            <a:r>
              <a:rPr lang="ca-ES" sz="2000" dirty="0" smtClean="0"/>
              <a:t>DEL TACTO ES </a:t>
            </a:r>
            <a:r>
              <a:rPr lang="ca-ES" sz="2000" i="1" u="sng" dirty="0" smtClean="0">
                <a:solidFill>
                  <a:srgbClr val="0070C0"/>
                </a:solidFill>
              </a:rPr>
              <a:t>LA PIEL</a:t>
            </a:r>
            <a:endParaRPr lang="ca-ES" sz="2000" i="1" u="sng" dirty="0">
              <a:solidFill>
                <a:srgbClr val="0070C0"/>
              </a:solidFill>
            </a:endParaRPr>
          </a:p>
        </p:txBody>
      </p:sp>
      <p:sp>
        <p:nvSpPr>
          <p:cNvPr id="7" name="Abrir llave 6"/>
          <p:cNvSpPr/>
          <p:nvPr/>
        </p:nvSpPr>
        <p:spPr>
          <a:xfrm>
            <a:off x="3685481" y="2315610"/>
            <a:ext cx="349624" cy="4316506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618" y="2795450"/>
            <a:ext cx="2002986" cy="200298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1034" y="5739388"/>
            <a:ext cx="951058" cy="951058"/>
          </a:xfrm>
          <a:prstGeom prst="rect">
            <a:avLst/>
          </a:prstGeom>
        </p:spPr>
      </p:pic>
      <p:sp>
        <p:nvSpPr>
          <p:cNvPr id="16" name="Flecha arriba 15"/>
          <p:cNvSpPr/>
          <p:nvPr/>
        </p:nvSpPr>
        <p:spPr>
          <a:xfrm>
            <a:off x="9834304" y="430923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CuadroTexto 16"/>
          <p:cNvSpPr txBox="1"/>
          <p:nvPr/>
        </p:nvSpPr>
        <p:spPr>
          <a:xfrm>
            <a:off x="9303873" y="5349445"/>
            <a:ext cx="202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NERVIO TÁCTIL</a:t>
            </a:r>
            <a:endParaRPr lang="ca-ES" b="1" dirty="0">
              <a:solidFill>
                <a:srgbClr val="00B05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7533" y="634036"/>
            <a:ext cx="999831" cy="4999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392" y="6327049"/>
            <a:ext cx="1292464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66343"/>
            <a:ext cx="9977718" cy="1362113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4400" b="1" dirty="0" smtClean="0">
                <a:solidFill>
                  <a:srgbClr val="00B0F0"/>
                </a:solidFill>
              </a:rPr>
              <a:t>2</a:t>
            </a:r>
            <a:r>
              <a:rPr lang="es-ES" sz="4400" dirty="0" smtClean="0"/>
              <a:t>     LA VISTA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7016" y="2329714"/>
            <a:ext cx="4640415" cy="4132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i="1" u="sng" dirty="0" smtClean="0">
                <a:solidFill>
                  <a:srgbClr val="0070C0"/>
                </a:solidFill>
              </a:rPr>
              <a:t>VISTA</a:t>
            </a:r>
            <a:r>
              <a:rPr lang="es-ES" dirty="0" smtClean="0"/>
              <a:t> NOS PERMITE SABER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1- EL COLOR.</a:t>
            </a:r>
          </a:p>
          <a:p>
            <a:pPr marL="0" indent="0">
              <a:buNone/>
            </a:pPr>
            <a:endParaRPr lang="es-E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2- LA MEDIDA.</a:t>
            </a:r>
          </a:p>
          <a:p>
            <a:pPr marL="0" indent="0">
              <a:buNone/>
            </a:pPr>
            <a:endParaRPr lang="es-ES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3- LA FORMA.</a:t>
            </a:r>
            <a:endParaRPr lang="es-ES" dirty="0">
              <a:solidFill>
                <a:srgbClr val="FF0000"/>
              </a:solidFill>
            </a:endParaRPr>
          </a:p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459" y="682730"/>
            <a:ext cx="929542" cy="9174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322" y="3133070"/>
            <a:ext cx="932769" cy="9327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22" y="4293417"/>
            <a:ext cx="952500" cy="952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22" y="5569511"/>
            <a:ext cx="920062" cy="9200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0" y="4088137"/>
            <a:ext cx="50267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i="1" u="sng" dirty="0" smtClean="0">
                <a:solidFill>
                  <a:srgbClr val="0070C0"/>
                </a:solidFill>
              </a:rPr>
              <a:t>LOS </a:t>
            </a:r>
            <a:r>
              <a:rPr lang="ca-ES" sz="2200" i="1" u="sng" dirty="0" smtClean="0">
                <a:solidFill>
                  <a:srgbClr val="0070C0"/>
                </a:solidFill>
              </a:rPr>
              <a:t>ÓRGANOS </a:t>
            </a:r>
            <a:r>
              <a:rPr lang="ca-ES" sz="2200" dirty="0"/>
              <a:t>DE LA VISTA </a:t>
            </a:r>
            <a:r>
              <a:rPr lang="ca-ES" sz="2200" dirty="0" smtClean="0"/>
              <a:t>SON </a:t>
            </a:r>
            <a:r>
              <a:rPr lang="ca-ES" sz="2200" i="1" u="sng" dirty="0" smtClean="0">
                <a:solidFill>
                  <a:srgbClr val="0070C0"/>
                </a:solidFill>
              </a:rPr>
              <a:t>LOS OJOS</a:t>
            </a:r>
            <a:r>
              <a:rPr lang="ca-ES" sz="2000" dirty="0" smtClean="0"/>
              <a:t>.</a:t>
            </a:r>
            <a:endParaRPr lang="ca-ES" sz="2000" dirty="0"/>
          </a:p>
        </p:txBody>
      </p:sp>
      <p:sp>
        <p:nvSpPr>
          <p:cNvPr id="9" name="Abrir llave 8"/>
          <p:cNvSpPr/>
          <p:nvPr/>
        </p:nvSpPr>
        <p:spPr>
          <a:xfrm>
            <a:off x="4940768" y="2145327"/>
            <a:ext cx="349624" cy="4316506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5701" y="3351426"/>
            <a:ext cx="1773530" cy="1773530"/>
          </a:xfrm>
          <a:prstGeom prst="rect">
            <a:avLst/>
          </a:prstGeom>
        </p:spPr>
      </p:pic>
      <p:sp>
        <p:nvSpPr>
          <p:cNvPr id="11" name="Flecha arriba 10"/>
          <p:cNvSpPr/>
          <p:nvPr/>
        </p:nvSpPr>
        <p:spPr>
          <a:xfrm rot="5400000">
            <a:off x="9424862" y="3829807"/>
            <a:ext cx="344703" cy="5166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550" y="3739556"/>
            <a:ext cx="661152" cy="6525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CuadroTexto 12"/>
          <p:cNvSpPr txBox="1"/>
          <p:nvPr/>
        </p:nvSpPr>
        <p:spPr>
          <a:xfrm>
            <a:off x="8501394" y="4487798"/>
            <a:ext cx="178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NERVIO  </a:t>
            </a:r>
            <a:r>
              <a:rPr lang="ca-ES" b="1" dirty="0" smtClean="0">
                <a:solidFill>
                  <a:srgbClr val="00B050"/>
                </a:solidFill>
              </a:rPr>
              <a:t>ÓPTICO</a:t>
            </a:r>
            <a:endParaRPr lang="ca-ES" b="1" dirty="0">
              <a:solidFill>
                <a:srgbClr val="00B05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9400" y="641549"/>
            <a:ext cx="999831" cy="49991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789" y="6312468"/>
            <a:ext cx="1292464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2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89249" y="2056038"/>
            <a:ext cx="7184745" cy="447698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      EL OLFATO NOS PERMITE </a:t>
            </a:r>
            <a:r>
              <a:rPr lang="es-ES" dirty="0" smtClean="0"/>
              <a:t>PERCIBIR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        1- 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OLORES</a:t>
            </a:r>
            <a:endParaRPr lang="es-ES" dirty="0">
              <a:solidFill>
                <a:srgbClr val="FF0000"/>
              </a:solidFill>
            </a:endParaRPr>
          </a:p>
          <a:p>
            <a:endParaRPr lang="ca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black">
          <a:xfrm>
            <a:off x="0" y="460407"/>
            <a:ext cx="10765357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smtClean="0">
                <a:solidFill>
                  <a:srgbClr val="00B0F0"/>
                </a:solidFill>
              </a:rPr>
              <a:t>3 </a:t>
            </a:r>
            <a:r>
              <a:rPr lang="es-ES" sz="4400" dirty="0" smtClean="0"/>
              <a:t>      EL OLFATO</a:t>
            </a:r>
            <a:endParaRPr lang="es-ES" sz="4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954" y="693925"/>
            <a:ext cx="947230" cy="9472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75" y="3698527"/>
            <a:ext cx="1060401" cy="1060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96" y="3615451"/>
            <a:ext cx="846515" cy="8465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207" y="2654253"/>
            <a:ext cx="872163" cy="8721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37" y="2679901"/>
            <a:ext cx="846515" cy="8465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Flecha curvada hacia abajo 12"/>
          <p:cNvSpPr/>
          <p:nvPr/>
        </p:nvSpPr>
        <p:spPr>
          <a:xfrm rot="10800000">
            <a:off x="8049932" y="4380617"/>
            <a:ext cx="1444964" cy="3783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/>
          <a:srcRect l="30136"/>
          <a:stretch/>
        </p:blipFill>
        <p:spPr>
          <a:xfrm>
            <a:off x="8387326" y="5271221"/>
            <a:ext cx="1405889" cy="144392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48" y="5675318"/>
            <a:ext cx="696107" cy="6961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CuadroTexto 14"/>
          <p:cNvSpPr txBox="1"/>
          <p:nvPr/>
        </p:nvSpPr>
        <p:spPr>
          <a:xfrm>
            <a:off x="6291049" y="6348353"/>
            <a:ext cx="219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NERVIO </a:t>
            </a:r>
            <a:r>
              <a:rPr lang="ca-ES" b="1" dirty="0" smtClean="0">
                <a:solidFill>
                  <a:srgbClr val="00B050"/>
                </a:solidFill>
              </a:rPr>
              <a:t>OLFACTIVO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16" name="Flecha arriba 15"/>
          <p:cNvSpPr/>
          <p:nvPr/>
        </p:nvSpPr>
        <p:spPr>
          <a:xfrm rot="5400000">
            <a:off x="7217692" y="555961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Rectángulo 1"/>
          <p:cNvSpPr/>
          <p:nvPr/>
        </p:nvSpPr>
        <p:spPr>
          <a:xfrm>
            <a:off x="174575" y="4121078"/>
            <a:ext cx="45593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i="1" u="sng" dirty="0" smtClean="0">
                <a:solidFill>
                  <a:srgbClr val="0070C0"/>
                </a:solidFill>
              </a:rPr>
              <a:t>EL </a:t>
            </a:r>
            <a:r>
              <a:rPr lang="ca-ES" sz="2200" i="1" u="sng" dirty="0" smtClean="0">
                <a:solidFill>
                  <a:srgbClr val="0070C0"/>
                </a:solidFill>
              </a:rPr>
              <a:t>ÓRGANO</a:t>
            </a:r>
            <a:r>
              <a:rPr lang="ca-ES" sz="2200" dirty="0" smtClean="0"/>
              <a:t> </a:t>
            </a:r>
            <a:r>
              <a:rPr lang="ca-ES" sz="2200" dirty="0" smtClean="0"/>
              <a:t>DEL OLFATO ES </a:t>
            </a:r>
            <a:r>
              <a:rPr lang="ca-ES" sz="2200" i="1" u="sng" dirty="0" smtClean="0">
                <a:solidFill>
                  <a:srgbClr val="0070C0"/>
                </a:solidFill>
              </a:rPr>
              <a:t>LA NARIZ</a:t>
            </a:r>
            <a:r>
              <a:rPr lang="ca-ES" sz="2200" dirty="0" smtClean="0"/>
              <a:t>. </a:t>
            </a:r>
            <a:endParaRPr lang="ca-ES" sz="2200" dirty="0"/>
          </a:p>
        </p:txBody>
      </p:sp>
      <p:sp>
        <p:nvSpPr>
          <p:cNvPr id="17" name="Abrir llave 16"/>
          <p:cNvSpPr/>
          <p:nvPr/>
        </p:nvSpPr>
        <p:spPr>
          <a:xfrm>
            <a:off x="4675039" y="1921568"/>
            <a:ext cx="296994" cy="4801962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4612" y="631388"/>
            <a:ext cx="999831" cy="4999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465" y="6291136"/>
            <a:ext cx="1292464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7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92570" y="2272606"/>
            <a:ext cx="7428128" cy="447698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EL </a:t>
            </a:r>
            <a:r>
              <a:rPr lang="es-ES" i="1" u="sng" dirty="0" smtClean="0">
                <a:solidFill>
                  <a:srgbClr val="0070C0"/>
                </a:solidFill>
              </a:rPr>
              <a:t>GUSTO</a:t>
            </a:r>
            <a:r>
              <a:rPr lang="es-ES" dirty="0" smtClean="0"/>
              <a:t> NOS PERMITE </a:t>
            </a:r>
            <a:r>
              <a:rPr lang="es-ES" dirty="0" smtClean="0"/>
              <a:t>PERCIBIR</a:t>
            </a:r>
            <a:r>
              <a:rPr lang="es-ES" dirty="0" smtClean="0"/>
              <a:t>.</a:t>
            </a:r>
            <a:endParaRPr lang="es-ES" dirty="0" smtClean="0"/>
          </a:p>
          <a:p>
            <a:pPr marL="0" indent="0">
              <a:buNone/>
            </a:pPr>
            <a:r>
              <a:rPr lang="ca-ES" dirty="0">
                <a:solidFill>
                  <a:srgbClr val="FF0000"/>
                </a:solidFill>
              </a:rPr>
              <a:t> 1- </a:t>
            </a:r>
            <a:r>
              <a:rPr lang="ca-ES" dirty="0" smtClean="0">
                <a:solidFill>
                  <a:srgbClr val="FF0000"/>
                </a:solidFill>
              </a:rPr>
              <a:t>LOS SABORES.</a:t>
            </a:r>
            <a:endParaRPr lang="es-ES" dirty="0"/>
          </a:p>
          <a:p>
            <a:endParaRPr lang="ca-ES" i="1" dirty="0" smtClean="0"/>
          </a:p>
          <a:p>
            <a:endParaRPr lang="ca-ES" i="1" dirty="0" smtClean="0"/>
          </a:p>
          <a:p>
            <a:endParaRPr lang="ca-ES" i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black">
          <a:xfrm>
            <a:off x="0" y="460407"/>
            <a:ext cx="10765357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smtClean="0">
                <a:solidFill>
                  <a:srgbClr val="00B0F0"/>
                </a:solidFill>
              </a:rPr>
              <a:t>4 </a:t>
            </a:r>
            <a:r>
              <a:rPr lang="es-ES" sz="4400" dirty="0" smtClean="0"/>
              <a:t>      EL GUSTO</a:t>
            </a:r>
            <a:endParaRPr lang="es-ES" sz="4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250" y="577394"/>
            <a:ext cx="1063148" cy="10631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718" y="3443969"/>
            <a:ext cx="790344" cy="7903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868" y="3447834"/>
            <a:ext cx="797842" cy="7978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22" y="3436785"/>
            <a:ext cx="834913" cy="8349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56" y="3436785"/>
            <a:ext cx="808891" cy="8088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4975343" y="4245676"/>
            <a:ext cx="97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rgbClr val="212121"/>
                </a:solidFill>
                <a:latin typeface="inherit"/>
              </a:rPr>
              <a:t>ÁCIDO</a:t>
            </a:r>
            <a:endParaRPr lang="ca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864189" y="4256586"/>
            <a:ext cx="1343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rgbClr val="212121"/>
                </a:solidFill>
                <a:latin typeface="inherit"/>
              </a:rPr>
              <a:t>AMARGO</a:t>
            </a:r>
            <a:endParaRPr lang="ca-E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088457" y="4271698"/>
            <a:ext cx="119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inherit"/>
              </a:rPr>
              <a:t>SALADO</a:t>
            </a:r>
            <a:endParaRPr lang="ca-ES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280979" y="4234313"/>
            <a:ext cx="97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inherit"/>
              </a:rPr>
              <a:t>DULCE</a:t>
            </a:r>
            <a:endParaRPr lang="ca-ES" b="1" dirty="0">
              <a:latin typeface="inheri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4865" y="4170289"/>
            <a:ext cx="46034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i="1" u="sng" dirty="0" smtClean="0">
                <a:solidFill>
                  <a:srgbClr val="0070C0"/>
                </a:solidFill>
              </a:rPr>
              <a:t>EL </a:t>
            </a:r>
            <a:r>
              <a:rPr lang="ca-ES" sz="2200" i="1" u="sng" dirty="0" smtClean="0">
                <a:solidFill>
                  <a:srgbClr val="0070C0"/>
                </a:solidFill>
              </a:rPr>
              <a:t>ÓRGANO</a:t>
            </a:r>
            <a:r>
              <a:rPr lang="ca-ES" sz="2200" dirty="0" smtClean="0"/>
              <a:t> </a:t>
            </a:r>
            <a:r>
              <a:rPr lang="ca-ES" sz="2200" dirty="0"/>
              <a:t>DEL </a:t>
            </a:r>
            <a:r>
              <a:rPr lang="ca-ES" sz="2200" dirty="0" smtClean="0"/>
              <a:t>GUSTO ES </a:t>
            </a:r>
            <a:r>
              <a:rPr lang="ca-ES" sz="2200" i="1" u="sng" dirty="0">
                <a:solidFill>
                  <a:srgbClr val="0070C0"/>
                </a:solidFill>
              </a:rPr>
              <a:t>LA </a:t>
            </a:r>
            <a:r>
              <a:rPr lang="ca-ES" sz="2200" i="1" u="sng" dirty="0" smtClean="0">
                <a:solidFill>
                  <a:srgbClr val="0070C0"/>
                </a:solidFill>
              </a:rPr>
              <a:t>LENGUA</a:t>
            </a:r>
            <a:endParaRPr lang="ca-ES" sz="2200" dirty="0"/>
          </a:p>
        </p:txBody>
      </p:sp>
      <p:sp>
        <p:nvSpPr>
          <p:cNvPr id="14" name="Abrir llave 13"/>
          <p:cNvSpPr/>
          <p:nvPr/>
        </p:nvSpPr>
        <p:spPr>
          <a:xfrm>
            <a:off x="4613034" y="2097795"/>
            <a:ext cx="416779" cy="458539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882" y="5239042"/>
            <a:ext cx="1063148" cy="10631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6" name="Conector recto de flecha 15"/>
          <p:cNvCxnSpPr/>
          <p:nvPr/>
        </p:nvCxnSpPr>
        <p:spPr>
          <a:xfrm flipV="1">
            <a:off x="5322480" y="5951212"/>
            <a:ext cx="694548" cy="18541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8"/>
          <a:srcRect l="29394"/>
          <a:stretch/>
        </p:blipFill>
        <p:spPr>
          <a:xfrm>
            <a:off x="8670067" y="4789434"/>
            <a:ext cx="1834537" cy="196712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6546937" y="6060102"/>
            <a:ext cx="210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NERVIO GUSTATIVO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19" name="Flecha arriba 18"/>
          <p:cNvSpPr/>
          <p:nvPr/>
        </p:nvSpPr>
        <p:spPr>
          <a:xfrm rot="5400000">
            <a:off x="7310843" y="531239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39005" y="609053"/>
            <a:ext cx="999831" cy="49991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521" y="6429434"/>
            <a:ext cx="1292464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  <p:bldP spid="14" grpId="0" animBg="1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13839" y="2357589"/>
            <a:ext cx="5139077" cy="447698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EL </a:t>
            </a:r>
            <a:r>
              <a:rPr lang="es-ES" i="1" u="sng" smtClean="0">
                <a:solidFill>
                  <a:srgbClr val="0070C0"/>
                </a:solidFill>
              </a:rPr>
              <a:t>OíDO</a:t>
            </a:r>
            <a:r>
              <a:rPr lang="es-ES" dirty="0" smtClean="0"/>
              <a:t> </a:t>
            </a:r>
            <a:r>
              <a:rPr lang="es-ES" dirty="0" smtClean="0"/>
              <a:t>NOS PERMITE </a:t>
            </a:r>
            <a:r>
              <a:rPr lang="es-ES" dirty="0" smtClean="0"/>
              <a:t>PERCIBIR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1- </a:t>
            </a:r>
            <a:r>
              <a:rPr lang="es-ES" dirty="0" smtClean="0">
                <a:solidFill>
                  <a:srgbClr val="FF0000"/>
                </a:solidFill>
              </a:rPr>
              <a:t>LOS SONIDOS.</a:t>
            </a:r>
            <a:endParaRPr lang="es-ES" dirty="0">
              <a:solidFill>
                <a:srgbClr val="FF0000"/>
              </a:solidFill>
            </a:endParaRPr>
          </a:p>
          <a:p>
            <a:endParaRPr lang="ca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black">
          <a:xfrm>
            <a:off x="0" y="460407"/>
            <a:ext cx="9677400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smtClean="0">
                <a:solidFill>
                  <a:srgbClr val="00B0F0"/>
                </a:solidFill>
              </a:rPr>
              <a:t>5 </a:t>
            </a:r>
            <a:r>
              <a:rPr lang="es-ES" sz="4400" dirty="0" smtClean="0"/>
              <a:t>      EL </a:t>
            </a:r>
            <a:r>
              <a:rPr lang="es-ES" sz="4400" dirty="0" smtClean="0"/>
              <a:t>OÍDO</a:t>
            </a:r>
            <a:endParaRPr lang="es-ES" sz="4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713" y="618631"/>
            <a:ext cx="1045664" cy="10456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324" y="2992011"/>
            <a:ext cx="1213069" cy="12130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Abrir llave 5"/>
          <p:cNvSpPr/>
          <p:nvPr/>
        </p:nvSpPr>
        <p:spPr>
          <a:xfrm>
            <a:off x="5432269" y="2087940"/>
            <a:ext cx="416779" cy="458539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077" y="4811524"/>
            <a:ext cx="1548518" cy="15485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189" y="4826589"/>
            <a:ext cx="1548518" cy="1548518"/>
          </a:xfrm>
          <a:prstGeom prst="rect">
            <a:avLst/>
          </a:prstGeom>
        </p:spPr>
      </p:pic>
      <p:sp>
        <p:nvSpPr>
          <p:cNvPr id="9" name="Flecha arriba 8"/>
          <p:cNvSpPr/>
          <p:nvPr/>
        </p:nvSpPr>
        <p:spPr>
          <a:xfrm rot="5400000">
            <a:off x="8914247" y="500655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CuadroTexto 9"/>
          <p:cNvSpPr txBox="1"/>
          <p:nvPr/>
        </p:nvSpPr>
        <p:spPr>
          <a:xfrm>
            <a:off x="8268595" y="5863076"/>
            <a:ext cx="207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NERVIO AUDITIVO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6849" y="4152038"/>
            <a:ext cx="49816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dirty="0" smtClean="0"/>
              <a:t>LOS </a:t>
            </a:r>
            <a:r>
              <a:rPr lang="ca-ES" sz="2200" i="1" u="sng" dirty="0" smtClean="0">
                <a:solidFill>
                  <a:srgbClr val="0070C0"/>
                </a:solidFill>
              </a:rPr>
              <a:t>ORGANOS</a:t>
            </a:r>
            <a:r>
              <a:rPr lang="ca-ES" sz="2200" dirty="0" smtClean="0"/>
              <a:t> DEL </a:t>
            </a:r>
            <a:r>
              <a:rPr lang="ca-ES" sz="2200" dirty="0" smtClean="0"/>
              <a:t>OÍDO </a:t>
            </a:r>
            <a:r>
              <a:rPr lang="ca-ES" sz="2200" dirty="0" smtClean="0"/>
              <a:t>SON </a:t>
            </a:r>
            <a:r>
              <a:rPr lang="ca-ES" sz="2200" i="1" u="sng" dirty="0" smtClean="0">
                <a:solidFill>
                  <a:srgbClr val="0070C0"/>
                </a:solidFill>
              </a:rPr>
              <a:t>LAS OREJAS</a:t>
            </a:r>
            <a:endParaRPr lang="ca-ES" sz="22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590" y="618631"/>
            <a:ext cx="999831" cy="49991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849" y="6360042"/>
            <a:ext cx="1292464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Asuntos educativo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750_TF03462902_TF03462902.potx" id="{4CE945C6-95B6-4FA9-BB0F-C70DFDA6D9C8}" vid="{F60AB2A4-3AA5-45D0-B345-5DEC87621E67}"/>
    </a:ext>
  </a:extLst>
</a:theme>
</file>

<file path=ppt/theme/theme2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temas educativos, diseño con ilustraciones en una pizarra (pantalla panorámica)</Template>
  <TotalTime>317</TotalTime>
  <Words>149</Words>
  <Application>Microsoft Office PowerPoint</Application>
  <PresentationFormat>Panorámica</PresentationFormat>
  <Paragraphs>64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Calibri</vt:lpstr>
      <vt:lpstr>inherit</vt:lpstr>
      <vt:lpstr>Wingdings</vt:lpstr>
      <vt:lpstr>Asuntos educativos 16x9</vt:lpstr>
      <vt:lpstr>             LOS SENTIDOS</vt:lpstr>
      <vt:lpstr>                            1   EL  TACTO</vt:lpstr>
      <vt:lpstr>2     LA VISTA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  SENTITS</dc:title>
  <dc:creator>FRANCISCO JAVIER VACA ROMAN</dc:creator>
  <cp:lastModifiedBy>FRANCISCO JAVIER VACA ROMAN</cp:lastModifiedBy>
  <cp:revision>36</cp:revision>
  <dcterms:created xsi:type="dcterms:W3CDTF">2018-11-23T18:19:31Z</dcterms:created>
  <dcterms:modified xsi:type="dcterms:W3CDTF">2018-12-11T11:15:28Z</dcterms:modified>
</cp:coreProperties>
</file>