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1" r:id="rId3"/>
    <p:sldId id="263" r:id="rId4"/>
    <p:sldId id="260" r:id="rId5"/>
    <p:sldId id="258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m5RzMR47/OAMhSg/rf7nQ==" hashData="ZNcRULI3iotnUao6LpX28GKRn0QajrpMzf3AjU5i9OoEQP4qyMvXGiiw++GTYz81BTpt8EohGNnIYSX6NPvPHg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JAVIER VACA ROMAN" initials="FJVR" lastIdx="0" clrIdx="0">
    <p:extLst>
      <p:ext uri="{19B8F6BF-5375-455C-9EA6-DF929625EA0E}">
        <p15:presenceInfo xmlns:p15="http://schemas.microsoft.com/office/powerpoint/2012/main" userId="415f449520a251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B7438-CA3D-4B26-A414-2C41AEFA1D24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C1B3-0597-42E0-B95C-18111BB247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595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7C1B3-0597-42E0-B95C-18111BB247C6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873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76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373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2689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86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449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42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0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7473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844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593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550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6ADF6-4A61-4B73-9198-43A4D2598EF8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9733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7.jpe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6.png"/><Relationship Id="rId7" Type="http://schemas.openxmlformats.org/officeDocument/2006/relationships/image" Target="../media/image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63071" y="3173506"/>
            <a:ext cx="440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u="sng" dirty="0" smtClean="0">
                <a:solidFill>
                  <a:srgbClr val="C00000"/>
                </a:solidFill>
              </a:rPr>
              <a:t>APARATO  </a:t>
            </a:r>
            <a:r>
              <a:rPr lang="ca-ES" sz="3200" b="1" u="sng" dirty="0" smtClean="0">
                <a:solidFill>
                  <a:srgbClr val="C00000"/>
                </a:solidFill>
              </a:rPr>
              <a:t>LOCOMOTOR</a:t>
            </a:r>
            <a:endParaRPr lang="ca-ES" sz="3200" b="1" u="sng" dirty="0">
              <a:solidFill>
                <a:srgbClr val="C00000"/>
              </a:solidFill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4814046" y="443754"/>
            <a:ext cx="591672" cy="6118412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82235" y="672353"/>
            <a:ext cx="2057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ESQUELETO.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311588" y="672353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1-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15001" y="3173506"/>
            <a:ext cx="2810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ARTICULACIONES. 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311589" y="3173506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solidFill>
                  <a:srgbClr val="FFC000"/>
                </a:solidFill>
              </a:rPr>
              <a:t>2</a:t>
            </a:r>
            <a:r>
              <a:rPr lang="ca-ES" sz="2800" dirty="0" smtClean="0">
                <a:solidFill>
                  <a:srgbClr val="FFC000"/>
                </a:solidFill>
              </a:rPr>
              <a:t>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34" y="385451"/>
            <a:ext cx="1097024" cy="10970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961" y="2585567"/>
            <a:ext cx="789977" cy="78997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874" y="2573943"/>
            <a:ext cx="787546" cy="7875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129" y="3476396"/>
            <a:ext cx="787546" cy="80099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522" y="2568340"/>
            <a:ext cx="789977" cy="78997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836023" y="5531012"/>
            <a:ext cx="299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MUSCULATURA.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365376" y="5531012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3-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arasaac.org/repositorio/thumbs/10/200/1/1661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522" y="3476396"/>
            <a:ext cx="799769" cy="79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01874" y="3476396"/>
            <a:ext cx="809888" cy="799769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363071" y="1472326"/>
            <a:ext cx="4316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/>
              <a:t>Nos </a:t>
            </a:r>
            <a:r>
              <a:rPr lang="ca-ES" sz="3200" dirty="0" err="1" smtClean="0"/>
              <a:t>movemos</a:t>
            </a:r>
            <a:r>
              <a:rPr lang="ca-ES" sz="3200" dirty="0" smtClean="0"/>
              <a:t> </a:t>
            </a:r>
            <a:r>
              <a:rPr lang="ca-ES" sz="3200" dirty="0" err="1" smtClean="0"/>
              <a:t>gracias</a:t>
            </a:r>
            <a:r>
              <a:rPr lang="ca-ES" sz="3200" dirty="0" smtClean="0"/>
              <a:t> al</a:t>
            </a:r>
            <a:endParaRPr lang="ca-ES" sz="3200" dirty="0"/>
          </a:p>
        </p:txBody>
      </p:sp>
      <p:sp>
        <p:nvSpPr>
          <p:cNvPr id="17" name="Flecha abajo 16"/>
          <p:cNvSpPr/>
          <p:nvPr/>
        </p:nvSpPr>
        <p:spPr>
          <a:xfrm>
            <a:off x="2268314" y="21329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CuadroTexto 19"/>
          <p:cNvSpPr txBox="1"/>
          <p:nvPr/>
        </p:nvSpPr>
        <p:spPr>
          <a:xfrm>
            <a:off x="352377" y="3767496"/>
            <a:ext cx="4316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/>
              <a:t>Que </a:t>
            </a:r>
            <a:r>
              <a:rPr lang="ca-ES" sz="3200" dirty="0" err="1" smtClean="0"/>
              <a:t>está</a:t>
            </a:r>
            <a:r>
              <a:rPr lang="ca-ES" sz="3200" dirty="0" smtClean="0"/>
              <a:t> </a:t>
            </a:r>
            <a:r>
              <a:rPr lang="ca-ES" sz="3200" dirty="0" err="1" smtClean="0"/>
              <a:t>formado</a:t>
            </a:r>
            <a:r>
              <a:rPr lang="ca-ES" sz="3200" dirty="0" smtClean="0"/>
              <a:t> por</a:t>
            </a:r>
            <a:endParaRPr lang="ca-ES" sz="3200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87" y="5282447"/>
            <a:ext cx="1020350" cy="102035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13" grpId="0"/>
      <p:bldP spid="14" grpId="0"/>
      <p:bldP spid="18" grpId="0"/>
      <p:bldP spid="17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142488"/>
            <a:ext cx="1994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HUESOS.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</a:t>
            </a:r>
            <a:r>
              <a:rPr lang="ca-ES" dirty="0" smtClean="0"/>
              <a:t>ESQUELETO ESTÁ FORMADO POR</a:t>
            </a:r>
            <a:r>
              <a:rPr lang="ca-ES" dirty="0" smtClean="0"/>
              <a:t>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3954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HUESOS Y MÚSCULOS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3361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ARTICULACIONES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5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2401103"/>
            <a:ext cx="210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RÍGIDOS 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LOS HUESOS SON.</a:t>
            </a:r>
            <a:endParaRPr lang="ca-ES" dirty="0" smtClean="0"/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2178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BLANDOS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5154495"/>
            <a:ext cx="2871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MUY RÍGIDOS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2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903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LARGO 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</a:t>
            </a:r>
            <a:r>
              <a:rPr lang="ca-ES" dirty="0" smtClean="0"/>
              <a:t>FÉMUR </a:t>
            </a:r>
            <a:r>
              <a:rPr lang="ca-ES" dirty="0" smtClean="0"/>
              <a:t>ES UN </a:t>
            </a:r>
            <a:r>
              <a:rPr lang="ca-ES" dirty="0" smtClean="0"/>
              <a:t>HUESO</a:t>
            </a:r>
            <a:endParaRPr lang="ca-ES" dirty="0" smtClean="0"/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2455586"/>
            <a:ext cx="1782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CORTO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5154495"/>
            <a:ext cx="1867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PLANO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PLANO 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</a:t>
            </a:r>
            <a:r>
              <a:rPr lang="ca-ES" dirty="0" smtClean="0">
                <a:solidFill>
                  <a:srgbClr val="002060"/>
                </a:solidFill>
              </a:rPr>
              <a:t>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</a:t>
            </a:r>
            <a:r>
              <a:rPr lang="ca-ES" dirty="0" smtClean="0"/>
              <a:t>CRÁNEO </a:t>
            </a:r>
            <a:r>
              <a:rPr lang="ca-ES" dirty="0" smtClean="0"/>
              <a:t>ES UN </a:t>
            </a:r>
            <a:r>
              <a:rPr lang="ca-ES" dirty="0" smtClean="0"/>
              <a:t>HUESO</a:t>
            </a:r>
            <a:endParaRPr lang="ca-ES" dirty="0" smtClean="0"/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1787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LARGO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18640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CORTO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2059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CORTOS 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LAS VÉRTEBRAS SON HUESOS</a:t>
            </a:r>
            <a:endParaRPr lang="ca-ES" dirty="0" smtClean="0"/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1949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LARGOS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PLANOS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2115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EL</a:t>
            </a:r>
            <a:r>
              <a:rPr lang="ca-ES" sz="2800" i="1" dirty="0" smtClean="0"/>
              <a:t> </a:t>
            </a:r>
            <a:r>
              <a:rPr lang="ca-ES" sz="2800" i="1" dirty="0" smtClean="0">
                <a:solidFill>
                  <a:srgbClr val="00B0F0"/>
                </a:solidFill>
              </a:rPr>
              <a:t>TÓRAX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MÚSCULOS AMPLIOS </a:t>
            </a:r>
            <a:endParaRPr lang="ca-ES" dirty="0" smtClean="0"/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2566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LAS PIERNAS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2198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LA </a:t>
            </a:r>
            <a:r>
              <a:rPr lang="ca-ES" sz="2800" i="1" dirty="0" smtClean="0">
                <a:solidFill>
                  <a:srgbClr val="00B0F0"/>
                </a:solidFill>
              </a:rPr>
              <a:t>MANO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2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2497480"/>
            <a:ext cx="214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 </a:t>
            </a:r>
            <a:r>
              <a:rPr lang="ca-ES" sz="2800" i="1" dirty="0" smtClean="0">
                <a:solidFill>
                  <a:srgbClr val="00B0F0"/>
                </a:solidFill>
              </a:rPr>
              <a:t>MANO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MÚSCULOS CORTOS </a:t>
            </a:r>
            <a:r>
              <a:rPr lang="ca-ES" dirty="0" smtClean="0"/>
              <a:t>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56986" y="5285661"/>
            <a:ext cx="2566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LAS PIERNAS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3819089"/>
            <a:ext cx="2344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EL </a:t>
            </a:r>
            <a:r>
              <a:rPr lang="ca-ES" sz="2800" i="1" dirty="0" smtClean="0">
                <a:solidFill>
                  <a:srgbClr val="00B0F0"/>
                </a:solidFill>
              </a:rPr>
              <a:t>TÓRAX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333787"/>
            <a:ext cx="265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LAS PIERNAS.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MÚSCULOS LARGOS.</a:t>
            </a: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2490979"/>
            <a:ext cx="214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LA </a:t>
            </a:r>
            <a:r>
              <a:rPr lang="ca-ES" sz="2800" i="1" dirty="0" smtClean="0">
                <a:solidFill>
                  <a:srgbClr val="00B0F0"/>
                </a:solidFill>
              </a:rPr>
              <a:t>MANO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3912383"/>
            <a:ext cx="2254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EL </a:t>
            </a:r>
            <a:r>
              <a:rPr lang="ca-ES" sz="2800" i="1" dirty="0" smtClean="0">
                <a:solidFill>
                  <a:srgbClr val="00B0F0"/>
                </a:solidFill>
              </a:rPr>
              <a:t>TÓRAX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1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27720" y="11710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72203" y="909464"/>
            <a:ext cx="1587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CRÁNEO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3876763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9900229" y="922911"/>
            <a:ext cx="1425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 </a:t>
            </a:r>
            <a:r>
              <a:rPr lang="ca-ES" sz="2800" i="1" dirty="0" smtClean="0">
                <a:solidFill>
                  <a:srgbClr val="00B0F0"/>
                </a:solidFill>
              </a:rPr>
              <a:t>MANO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64604" y="2101517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903368" y="1475874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890210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903368" y="2063262"/>
            <a:ext cx="2015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 </a:t>
            </a:r>
            <a:r>
              <a:rPr lang="ca-ES" sz="2800" i="1" dirty="0" smtClean="0">
                <a:solidFill>
                  <a:srgbClr val="FFFF00"/>
                </a:solidFill>
              </a:rPr>
              <a:t>ESTERNÓN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0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452936" y="545432"/>
            <a:ext cx="6300537" cy="57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5097" y="542687"/>
            <a:ext cx="33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1-ESQUELETO.</a:t>
            </a:r>
            <a:endParaRPr lang="ca-ES" sz="3200" dirty="0">
              <a:solidFill>
                <a:srgbClr val="FFC000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188" y="398682"/>
            <a:ext cx="841076" cy="84107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561451" y="1823367"/>
            <a:ext cx="344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ESTÁ </a:t>
            </a:r>
            <a:r>
              <a:rPr lang="ca-ES" b="1" i="1" u="sng" dirty="0" smtClean="0">
                <a:solidFill>
                  <a:srgbClr val="00B0F0"/>
                </a:solidFill>
              </a:rPr>
              <a:t>FORMADO</a:t>
            </a:r>
            <a:r>
              <a:rPr lang="ca-ES" dirty="0" smtClean="0"/>
              <a:t> POR LOS</a:t>
            </a:r>
            <a:r>
              <a:rPr lang="ca-ES" b="1" i="1" u="sng" dirty="0" smtClean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HUESOS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67116" y="3121278"/>
            <a:ext cx="2868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LOS</a:t>
            </a:r>
            <a:r>
              <a:rPr lang="ca-ES" dirty="0" smtClean="0"/>
              <a:t> HUESOS </a:t>
            </a:r>
            <a:r>
              <a:rPr lang="ca-ES" b="1" i="1" u="sng" dirty="0" smtClean="0">
                <a:solidFill>
                  <a:srgbClr val="00B0F0"/>
                </a:solidFill>
              </a:rPr>
              <a:t>SON RÍGIDOS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980925" y="4509023"/>
            <a:ext cx="188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HAY HUESOS.</a:t>
            </a:r>
            <a:endParaRPr lang="ca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227812" y="3179111"/>
            <a:ext cx="135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A) </a:t>
            </a:r>
            <a:r>
              <a:rPr lang="ca-ES" b="1" dirty="0" smtClean="0">
                <a:solidFill>
                  <a:srgbClr val="00B0F0"/>
                </a:solidFill>
              </a:rPr>
              <a:t>LARGOS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255025" y="4502404"/>
            <a:ext cx="131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B) </a:t>
            </a:r>
            <a:r>
              <a:rPr lang="ca-ES" b="1" dirty="0" smtClean="0">
                <a:solidFill>
                  <a:srgbClr val="00B0F0"/>
                </a:solidFill>
              </a:rPr>
              <a:t>CORTOS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395633" y="5919926"/>
            <a:ext cx="126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</a:t>
            </a:r>
            <a:r>
              <a:rPr lang="ca-ES" smtClean="0"/>
              <a:t>) </a:t>
            </a:r>
            <a:r>
              <a:rPr lang="ca-ES" b="1" smtClean="0">
                <a:solidFill>
                  <a:srgbClr val="00B0F0"/>
                </a:solidFill>
              </a:rPr>
              <a:t>PLANOS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1" name="Abrir llave 30"/>
          <p:cNvSpPr/>
          <p:nvPr/>
        </p:nvSpPr>
        <p:spPr>
          <a:xfrm>
            <a:off x="5470907" y="2960858"/>
            <a:ext cx="591672" cy="3433578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396391" y="3173263"/>
            <a:ext cx="2370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 </a:t>
            </a:r>
            <a:r>
              <a:rPr lang="ca-ES" b="1" i="1" u="sng" dirty="0" smtClean="0"/>
              <a:t>FÉMUR</a:t>
            </a:r>
            <a:r>
              <a:rPr lang="ca-ES" b="1" i="1" u="sng" dirty="0" smtClean="0"/>
              <a:t>.</a:t>
            </a:r>
            <a:endParaRPr lang="ca-ES" b="1" i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353611" y="4509023"/>
            <a:ext cx="2714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</a:t>
            </a:r>
            <a:r>
              <a:rPr lang="ca-ES" b="1" i="1" u="sng" dirty="0" smtClean="0"/>
              <a:t> VÉRTEBRAS</a:t>
            </a:r>
            <a:endParaRPr lang="ca-ES" b="1" i="1" u="sng" dirty="0"/>
          </a:p>
        </p:txBody>
      </p:sp>
      <p:sp>
        <p:nvSpPr>
          <p:cNvPr id="34" name="Rectángulo 33"/>
          <p:cNvSpPr/>
          <p:nvPr/>
        </p:nvSpPr>
        <p:spPr>
          <a:xfrm>
            <a:off x="7451695" y="5929349"/>
            <a:ext cx="2411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 </a:t>
            </a:r>
            <a:r>
              <a:rPr lang="ca-ES" b="1" i="1" u="sng" dirty="0" smtClean="0"/>
              <a:t>CRÁNEO</a:t>
            </a:r>
            <a:endParaRPr lang="ca-ES" b="1" i="1" u="sng" dirty="0"/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691" y="4361883"/>
            <a:ext cx="663612" cy="663612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617" y="3037780"/>
            <a:ext cx="674553" cy="674553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609" y="2942983"/>
            <a:ext cx="757887" cy="757887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13023" y="5675045"/>
            <a:ext cx="724585" cy="715531"/>
          </a:xfrm>
          <a:prstGeom prst="rect">
            <a:avLst/>
          </a:prstGeom>
        </p:spPr>
      </p:pic>
      <p:sp>
        <p:nvSpPr>
          <p:cNvPr id="39" name="Flecha derecha 38"/>
          <p:cNvSpPr/>
          <p:nvPr/>
        </p:nvSpPr>
        <p:spPr>
          <a:xfrm>
            <a:off x="9968105" y="3271016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Flecha derecha 39"/>
          <p:cNvSpPr/>
          <p:nvPr/>
        </p:nvSpPr>
        <p:spPr>
          <a:xfrm>
            <a:off x="9987309" y="4589660"/>
            <a:ext cx="523964" cy="21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Flecha derecha 40"/>
          <p:cNvSpPr/>
          <p:nvPr/>
        </p:nvSpPr>
        <p:spPr>
          <a:xfrm>
            <a:off x="9974091" y="602779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21" y="1690448"/>
            <a:ext cx="681368" cy="68136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9" grpId="0" animBg="1"/>
      <p:bldP spid="40" grpId="0" animBg="1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11678" y="2454443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80742" y="2586482"/>
            <a:ext cx="19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ESTERNÓN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3849869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438150" y="2063262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80646" y="282341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921443" y="2300191"/>
            <a:ext cx="19551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COSTILLAS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024681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919410" y="3085021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095636" y="33046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73980" y="3362166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COLUMNA </a:t>
            </a:r>
            <a:r>
              <a:rPr lang="ca-ES" sz="2800" i="1" dirty="0" smtClean="0">
                <a:solidFill>
                  <a:srgbClr val="FFFF00"/>
                </a:solidFill>
              </a:rPr>
              <a:t>VERTEBRAL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809528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424618" y="2781454"/>
            <a:ext cx="1876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COSTILLAS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00436" y="4620126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216070" y="4096906"/>
            <a:ext cx="14922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FÉMUR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3728845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180718" y="4620126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TIBIA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0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288141" y="5502442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122351" y="5624103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PERONÉ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024681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097630" y="4799674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TIBIA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352309" y="6131281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234646" y="6268984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TIBIA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3728845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234646" y="5539210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PERONÉ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785446" y="2537849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713740" y="2537849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HÚMERO</a:t>
            </a:r>
            <a:endParaRPr lang="ca-ES" sz="2800" i="1" dirty="0">
              <a:solidFill>
                <a:srgbClr val="92D05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782634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713740" y="1865568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PERONÉ</a:t>
            </a:r>
            <a:endParaRPr lang="ca-ES" i="1" dirty="0">
              <a:solidFill>
                <a:srgbClr val="92D05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4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80646" y="3612670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12687" y="2874733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PELVIS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809528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280603" y="3827388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PERONÉ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657472" y="169068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3989237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096236" y="884615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FRONTAL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64152" y="1837270"/>
            <a:ext cx="186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PECTORAL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882061" y="270134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764648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63091" y="1989160"/>
            <a:ext cx="1922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29379" y="2846638"/>
            <a:ext cx="2542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ABDOMINALES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4102"/>
            <a:ext cx="10515600" cy="1325563"/>
          </a:xfrm>
        </p:spPr>
        <p:txBody>
          <a:bodyPr/>
          <a:lstStyle/>
          <a:p>
            <a:r>
              <a:rPr lang="ca-ES" b="1" dirty="0" smtClean="0">
                <a:solidFill>
                  <a:srgbClr val="FFC000"/>
                </a:solidFill>
              </a:rPr>
              <a:t>¿PARA QUÉ SIRVE EL </a:t>
            </a:r>
            <a:r>
              <a:rPr lang="ca-ES" b="1" dirty="0" smtClean="0">
                <a:solidFill>
                  <a:srgbClr val="FFC000"/>
                </a:solidFill>
              </a:rPr>
              <a:t>ESQUELETO?</a:t>
            </a:r>
            <a:endParaRPr lang="ca-ES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312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1- </a:t>
            </a:r>
            <a:r>
              <a:rPr lang="ca-ES" dirty="0" smtClean="0"/>
              <a:t> PARA </a:t>
            </a:r>
            <a:r>
              <a:rPr lang="ca-ES" b="1" u="sng" dirty="0" smtClean="0">
                <a:solidFill>
                  <a:srgbClr val="00B0F0"/>
                </a:solidFill>
              </a:rPr>
              <a:t>AGUANTAR </a:t>
            </a:r>
            <a:r>
              <a:rPr lang="ca-ES" b="1" u="sng" dirty="0" smtClean="0">
                <a:solidFill>
                  <a:srgbClr val="00B0F0"/>
                </a:solidFill>
              </a:rPr>
              <a:t>EL </a:t>
            </a:r>
            <a:r>
              <a:rPr lang="ca-ES" b="1" u="sng" dirty="0" smtClean="0">
                <a:solidFill>
                  <a:srgbClr val="00B0F0"/>
                </a:solidFill>
              </a:rPr>
              <a:t>CUERPO</a:t>
            </a:r>
            <a:r>
              <a:rPr lang="ca-ES" b="1" u="sng" dirty="0" smtClean="0">
                <a:solidFill>
                  <a:srgbClr val="00B0F0"/>
                </a:solidFill>
              </a:rPr>
              <a:t> </a:t>
            </a:r>
            <a:r>
              <a:rPr lang="ca-ES" dirty="0" smtClean="0"/>
              <a:t>DERECHO.</a:t>
            </a:r>
            <a:endParaRPr lang="ca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461920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dirty="0"/>
              <a:t>2</a:t>
            </a:r>
            <a:r>
              <a:rPr lang="ca-ES" b="1" dirty="0" smtClean="0"/>
              <a:t>-</a:t>
            </a:r>
            <a:r>
              <a:rPr lang="ca-ES" dirty="0" smtClean="0"/>
              <a:t> </a:t>
            </a:r>
            <a:r>
              <a:rPr lang="ca-ES" dirty="0" smtClean="0"/>
              <a:t>PARA </a:t>
            </a:r>
            <a:r>
              <a:rPr lang="ca-ES" b="1" u="sng" dirty="0" smtClean="0">
                <a:solidFill>
                  <a:srgbClr val="00B0F0"/>
                </a:solidFill>
              </a:rPr>
              <a:t>PROTEGER LOS ÓRGANOS </a:t>
            </a:r>
            <a:r>
              <a:rPr lang="ca-ES" dirty="0" smtClean="0"/>
              <a:t>MÁS DELICADOS </a:t>
            </a:r>
            <a:r>
              <a:rPr lang="ca-ES" dirty="0" smtClean="0"/>
              <a:t>DEL </a:t>
            </a:r>
            <a:r>
              <a:rPr lang="ca-ES" dirty="0" smtClean="0"/>
              <a:t>CUERPO.</a:t>
            </a:r>
            <a:endParaRPr lang="ca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5082172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3- </a:t>
            </a:r>
            <a:r>
              <a:rPr lang="ca-ES" dirty="0" smtClean="0"/>
              <a:t>PARA </a:t>
            </a:r>
            <a:r>
              <a:rPr lang="ca-ES" b="1" u="sng" dirty="0" smtClean="0">
                <a:solidFill>
                  <a:srgbClr val="00B0F0"/>
                </a:solidFill>
              </a:rPr>
              <a:t>MOVERSE</a:t>
            </a:r>
            <a:r>
              <a:rPr lang="ca-ES" dirty="0" smtClean="0"/>
              <a:t>.</a:t>
            </a: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799" y="2891868"/>
            <a:ext cx="1219808" cy="12198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7" y="4678979"/>
            <a:ext cx="1215804" cy="12158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07" y="1447918"/>
            <a:ext cx="1219808" cy="12198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92" y="1447919"/>
            <a:ext cx="1215960" cy="121596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724327" y="33698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3755739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029379" y="3493391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ABDOMINALES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29379" y="2846638"/>
            <a:ext cx="186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928276" y="45890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3943799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41674" y="3910420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CUÁDRICEPS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141674" y="4899896"/>
            <a:ext cx="1780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GEMELOS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811383" y="5519500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835326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41674" y="5549224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GEMELOS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141674" y="4966557"/>
            <a:ext cx="2196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CUÁDRICEPS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1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05530" y="30650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3796081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8544294" y="3065058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BÍCEPS</a:t>
            </a:r>
            <a:endParaRPr lang="ca-ES" sz="2800" i="1" dirty="0">
              <a:solidFill>
                <a:srgbClr val="92D05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544294" y="2541837"/>
            <a:ext cx="153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TRÍCEPS</a:t>
            </a:r>
            <a:endParaRPr lang="ca-ES" i="1" dirty="0">
              <a:solidFill>
                <a:srgbClr val="92D05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0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811" y="220747"/>
            <a:ext cx="10515600" cy="757822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FFC000"/>
                </a:solidFill>
              </a:rPr>
              <a:t>LOS HUESOS</a:t>
            </a:r>
            <a:r>
              <a:rPr lang="ca-ES" sz="4000" b="1" dirty="0" smtClean="0">
                <a:solidFill>
                  <a:srgbClr val="FFC000"/>
                </a:solidFill>
              </a:rPr>
              <a:t>  DEL  ESQUELETO</a:t>
            </a:r>
            <a:endParaRPr lang="ca-ES" sz="4000" b="1" dirty="0">
              <a:solidFill>
                <a:srgbClr val="FFC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27720" y="11710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8566485" y="983874"/>
            <a:ext cx="101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F0"/>
                </a:solidFill>
              </a:rPr>
              <a:t>CRÁNEO</a:t>
            </a:r>
            <a:endParaRPr lang="ca-ES" b="1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>
            <a:endCxn id="10" idx="1"/>
          </p:cNvCxnSpPr>
          <p:nvPr/>
        </p:nvCxnSpPr>
        <p:spPr>
          <a:xfrm flipV="1">
            <a:off x="6400436" y="2775283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8229597" y="2590617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COSTILLAS</a:t>
            </a:r>
            <a:endParaRPr lang="ca-ES" b="1" dirty="0">
              <a:solidFill>
                <a:srgbClr val="FFFF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652084" y="3050469"/>
            <a:ext cx="271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COLUMNA </a:t>
            </a:r>
            <a:r>
              <a:rPr lang="ca-ES" b="1" dirty="0" smtClean="0">
                <a:solidFill>
                  <a:srgbClr val="FFFF00"/>
                </a:solidFill>
              </a:rPr>
              <a:t>VERTEBRAL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 flipV="1">
            <a:off x="6272099" y="3235135"/>
            <a:ext cx="1379985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6127720" y="2424046"/>
            <a:ext cx="2879922" cy="1435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8935451" y="2227017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ESTERNÓN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flipH="1" flipV="1">
            <a:off x="3529263" y="2775283"/>
            <a:ext cx="1988494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2405586" y="2606659"/>
            <a:ext cx="110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HÚMERO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 flipH="1" flipV="1">
            <a:off x="4249878" y="3339591"/>
            <a:ext cx="1139180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3383247" y="3170967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RADIO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5" name="Conector recto de flecha 24"/>
          <p:cNvCxnSpPr/>
          <p:nvPr/>
        </p:nvCxnSpPr>
        <p:spPr>
          <a:xfrm flipH="1" flipV="1">
            <a:off x="4819468" y="3735275"/>
            <a:ext cx="665476" cy="36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3941595" y="3556340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CÚBITO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8" name="Conector recto de flecha 27"/>
          <p:cNvCxnSpPr/>
          <p:nvPr/>
        </p:nvCxnSpPr>
        <p:spPr>
          <a:xfrm flipV="1">
            <a:off x="6384576" y="3655675"/>
            <a:ext cx="793907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7218582" y="3516054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PÉLVIS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31" name="Conector recto de flecha 30"/>
          <p:cNvCxnSpPr/>
          <p:nvPr/>
        </p:nvCxnSpPr>
        <p:spPr>
          <a:xfrm flipV="1">
            <a:off x="6384576" y="4553817"/>
            <a:ext cx="793907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7194707" y="4325633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FÉMUR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35" name="Conector recto de flecha 34"/>
          <p:cNvCxnSpPr/>
          <p:nvPr/>
        </p:nvCxnSpPr>
        <p:spPr>
          <a:xfrm flipV="1">
            <a:off x="6280126" y="5507742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6336266" y="617621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8109287" y="5323076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PERONÉ</a:t>
            </a:r>
            <a:endParaRPr lang="ca-ES" b="1" dirty="0">
              <a:solidFill>
                <a:srgbClr val="FF0066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791431" y="5991545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TIBIA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39" name="Conector recto de flecha 38"/>
          <p:cNvCxnSpPr/>
          <p:nvPr/>
        </p:nvCxnSpPr>
        <p:spPr>
          <a:xfrm flipV="1">
            <a:off x="6508990" y="2078364"/>
            <a:ext cx="1042919" cy="482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7479630" y="1868359"/>
            <a:ext cx="155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CLAVÍCULA</a:t>
            </a:r>
            <a:endParaRPr lang="ca-ES" b="1" dirty="0">
              <a:solidFill>
                <a:srgbClr val="FFFF00"/>
              </a:solidFill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10" grpId="0"/>
      <p:bldP spid="10" grpId="1"/>
      <p:bldP spid="11" grpId="0"/>
      <p:bldP spid="11" grpId="1"/>
      <p:bldP spid="14" grpId="0"/>
      <p:bldP spid="14" grpId="1"/>
      <p:bldP spid="21" grpId="0"/>
      <p:bldP spid="23" grpId="0"/>
      <p:bldP spid="26" grpId="0"/>
      <p:bldP spid="30" grpId="0"/>
      <p:bldP spid="30" grpId="1"/>
      <p:bldP spid="32" grpId="0"/>
      <p:bldP spid="32" grpId="1"/>
      <p:bldP spid="37" grpId="0"/>
      <p:bldP spid="37" grpId="1"/>
      <p:bldP spid="38" grpId="0"/>
      <p:bldP spid="38" grpId="1"/>
      <p:bldP spid="40" grpId="0"/>
      <p:bldP spid="40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72299" y="3157464"/>
            <a:ext cx="3632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2-ARTICULACIONES</a:t>
            </a:r>
            <a:r>
              <a:rPr lang="ca-ES" sz="3200" dirty="0" smtClean="0">
                <a:solidFill>
                  <a:srgbClr val="FFC000"/>
                </a:solidFill>
              </a:rPr>
              <a:t>.</a:t>
            </a:r>
            <a:endParaRPr lang="ca-ES" sz="3200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2298" y="3682499"/>
            <a:ext cx="4774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/>
              <a:t>Es el punto </a:t>
            </a:r>
            <a:r>
              <a:rPr lang="ca-ES" sz="2000" b="1" i="1" u="sng" dirty="0" err="1" smtClean="0">
                <a:solidFill>
                  <a:srgbClr val="00B0F0"/>
                </a:solidFill>
              </a:rPr>
              <a:t>donde</a:t>
            </a:r>
            <a:r>
              <a:rPr lang="ca-ES" sz="2000" b="1" i="1" u="sng" dirty="0" smtClean="0">
                <a:solidFill>
                  <a:srgbClr val="00B0F0"/>
                </a:solidFill>
              </a:rPr>
              <a:t> se </a:t>
            </a:r>
            <a:r>
              <a:rPr lang="ca-ES" sz="2000" b="1" i="1" u="sng" dirty="0" err="1" smtClean="0">
                <a:solidFill>
                  <a:srgbClr val="00B0F0"/>
                </a:solidFill>
              </a:rPr>
              <a:t>unen</a:t>
            </a:r>
            <a:r>
              <a:rPr lang="ca-ES" sz="2000" b="1" i="1" u="sng" dirty="0" smtClean="0">
                <a:solidFill>
                  <a:srgbClr val="00B0F0"/>
                </a:solidFill>
              </a:rPr>
              <a:t> </a:t>
            </a:r>
            <a:r>
              <a:rPr lang="ca-ES" sz="2000" dirty="0" smtClean="0"/>
              <a:t>dos o </a:t>
            </a:r>
            <a:r>
              <a:rPr lang="ca-ES" sz="2000" dirty="0" err="1" smtClean="0"/>
              <a:t>más</a:t>
            </a:r>
            <a:r>
              <a:rPr lang="ca-ES" sz="2000" dirty="0" smtClean="0"/>
              <a:t> </a:t>
            </a:r>
            <a:r>
              <a:rPr lang="ca-ES" sz="2000" b="1" i="1" u="sng" dirty="0" err="1" smtClean="0">
                <a:solidFill>
                  <a:srgbClr val="00B0F0"/>
                </a:solidFill>
              </a:rPr>
              <a:t>huesos</a:t>
            </a:r>
            <a:r>
              <a:rPr lang="ca-ES" sz="2000" b="1" i="1" u="sng" dirty="0" smtClean="0"/>
              <a:t>.</a:t>
            </a:r>
            <a:endParaRPr lang="ca-ES" sz="2000" b="1" i="1" u="sng" dirty="0"/>
          </a:p>
        </p:txBody>
      </p:sp>
      <p:sp>
        <p:nvSpPr>
          <p:cNvPr id="7" name="Abrir llave 6"/>
          <p:cNvSpPr/>
          <p:nvPr/>
        </p:nvSpPr>
        <p:spPr>
          <a:xfrm>
            <a:off x="5086763" y="144379"/>
            <a:ext cx="591672" cy="6412804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987827" y="432216"/>
            <a:ext cx="5520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ARTICULACIONES MÓVILES</a:t>
            </a:r>
            <a:r>
              <a:rPr lang="ca-ES" sz="2800" dirty="0" smtClean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552218" y="447765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1-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130441" y="2642446"/>
            <a:ext cx="4404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ARTICULACIONES FIJAS.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48085" y="2630543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solidFill>
                  <a:srgbClr val="FFC000"/>
                </a:solidFill>
              </a:rPr>
              <a:t>2</a:t>
            </a:r>
            <a:r>
              <a:rPr lang="ca-ES" sz="2800" dirty="0" smtClean="0">
                <a:solidFill>
                  <a:srgbClr val="FFC000"/>
                </a:solidFill>
              </a:rPr>
              <a:t>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076652" y="5097878"/>
            <a:ext cx="5124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ARTICULACIONES SEMIMÓVILES</a:t>
            </a:r>
            <a:r>
              <a:rPr lang="ca-ES" sz="2800" dirty="0" smtClean="0">
                <a:solidFill>
                  <a:srgbClr val="FFC000"/>
                </a:solidFill>
              </a:rPr>
              <a:t>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606006" y="5097878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3-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048" y="1431786"/>
            <a:ext cx="565489" cy="56548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381" y="1420161"/>
            <a:ext cx="577114" cy="57711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08894" y="3624537"/>
            <a:ext cx="639044" cy="631060"/>
          </a:xfrm>
          <a:prstGeom prst="rect">
            <a:avLst/>
          </a:prstGeom>
        </p:spPr>
      </p:pic>
      <p:pic>
        <p:nvPicPr>
          <p:cNvPr id="18" name="Picture 2" descr="http://www.arasaac.org/repositorio/thumbs/10/200/1/1661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435" y="6055171"/>
            <a:ext cx="631060" cy="63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ángulo 23"/>
          <p:cNvSpPr/>
          <p:nvPr/>
        </p:nvSpPr>
        <p:spPr>
          <a:xfrm>
            <a:off x="5942170" y="917296"/>
            <a:ext cx="3950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err="1" smtClean="0"/>
              <a:t>Permiten</a:t>
            </a:r>
            <a:r>
              <a:rPr lang="ca-ES" dirty="0" smtClean="0"/>
              <a:t> </a:t>
            </a:r>
            <a:r>
              <a:rPr lang="ca-ES" b="1" i="1" u="sng" dirty="0" err="1" smtClean="0">
                <a:solidFill>
                  <a:srgbClr val="00B0F0"/>
                </a:solidFill>
              </a:rPr>
              <a:t>mover</a:t>
            </a:r>
            <a:r>
              <a:rPr lang="ca-ES" b="1" i="1" u="sng" dirty="0" smtClean="0">
                <a:solidFill>
                  <a:srgbClr val="00B0F0"/>
                </a:solidFill>
              </a:rPr>
              <a:t> </a:t>
            </a:r>
            <a:r>
              <a:rPr lang="ca-ES" b="1" i="1" u="sng" dirty="0" err="1" smtClean="0">
                <a:solidFill>
                  <a:srgbClr val="00B0F0"/>
                </a:solidFill>
              </a:rPr>
              <a:t>fácilmente</a:t>
            </a:r>
            <a:r>
              <a:rPr lang="ca-ES" b="1" i="1" dirty="0" smtClean="0">
                <a:solidFill>
                  <a:srgbClr val="00B0F0"/>
                </a:solidFill>
              </a:rPr>
              <a:t> </a:t>
            </a:r>
            <a:r>
              <a:rPr lang="ca-ES" dirty="0" smtClean="0"/>
              <a:t>los </a:t>
            </a:r>
            <a:r>
              <a:rPr lang="ca-ES" dirty="0" err="1" smtClean="0"/>
              <a:t>huesos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5" name="Rectángulo 24"/>
          <p:cNvSpPr/>
          <p:nvPr/>
        </p:nvSpPr>
        <p:spPr>
          <a:xfrm>
            <a:off x="6022866" y="3131618"/>
            <a:ext cx="2611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b="1" i="1" u="sng" dirty="0" smtClean="0">
                <a:solidFill>
                  <a:srgbClr val="00B0F0"/>
                </a:solidFill>
              </a:rPr>
              <a:t>NO</a:t>
            </a:r>
            <a:r>
              <a:rPr lang="ca-ES" b="1" i="1" dirty="0" smtClean="0"/>
              <a:t> </a:t>
            </a:r>
            <a:r>
              <a:rPr lang="ca-ES" dirty="0" err="1" smtClean="0"/>
              <a:t>permiten</a:t>
            </a:r>
            <a:r>
              <a:rPr lang="ca-ES" dirty="0" smtClean="0"/>
              <a:t> </a:t>
            </a:r>
            <a:r>
              <a:rPr lang="ca-ES" b="1" i="1" u="sng" dirty="0" err="1" smtClean="0">
                <a:solidFill>
                  <a:srgbClr val="00B0F0"/>
                </a:solidFill>
              </a:rPr>
              <a:t>movimento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6" name="Rectángulo 25"/>
          <p:cNvSpPr/>
          <p:nvPr/>
        </p:nvSpPr>
        <p:spPr>
          <a:xfrm>
            <a:off x="6197678" y="5573545"/>
            <a:ext cx="321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err="1" smtClean="0"/>
              <a:t>Permiten</a:t>
            </a:r>
            <a:r>
              <a:rPr lang="ca-ES" dirty="0" smtClean="0"/>
              <a:t> </a:t>
            </a:r>
            <a:r>
              <a:rPr lang="ca-ES" dirty="0" smtClean="0"/>
              <a:t>un </a:t>
            </a:r>
            <a:r>
              <a:rPr lang="ca-ES" b="1" i="1" u="sng" dirty="0" err="1" smtClean="0">
                <a:solidFill>
                  <a:srgbClr val="00B0F0"/>
                </a:solidFill>
              </a:rPr>
              <a:t>movimento</a:t>
            </a:r>
            <a:r>
              <a:rPr lang="ca-ES" b="1" i="1" u="sng" dirty="0" smtClean="0">
                <a:solidFill>
                  <a:srgbClr val="00B0F0"/>
                </a:solidFill>
              </a:rPr>
              <a:t> </a:t>
            </a:r>
            <a:r>
              <a:rPr lang="ca-ES" b="1" i="1" u="sng" dirty="0" err="1" smtClean="0">
                <a:solidFill>
                  <a:srgbClr val="00B0F0"/>
                </a:solidFill>
              </a:rPr>
              <a:t>ligero</a:t>
            </a:r>
            <a:r>
              <a:rPr lang="ca-ES" b="1" i="1" u="sng" dirty="0" smtClean="0"/>
              <a:t>.</a:t>
            </a:r>
            <a:endParaRPr lang="ca-ES" b="1" i="1" u="sng" dirty="0"/>
          </a:p>
        </p:txBody>
      </p:sp>
      <p:sp>
        <p:nvSpPr>
          <p:cNvPr id="28" name="CuadroTexto 27"/>
          <p:cNvSpPr txBox="1"/>
          <p:nvPr/>
        </p:nvSpPr>
        <p:spPr>
          <a:xfrm>
            <a:off x="5942170" y="1531691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Por </a:t>
            </a:r>
            <a:r>
              <a:rPr lang="ca-ES" dirty="0" err="1" smtClean="0"/>
              <a:t>ejemplo</a:t>
            </a:r>
            <a:endParaRPr lang="ca-ES" dirty="0"/>
          </a:p>
        </p:txBody>
      </p:sp>
      <p:sp>
        <p:nvSpPr>
          <p:cNvPr id="29" name="Flecha derecha 28"/>
          <p:cNvSpPr/>
          <p:nvPr/>
        </p:nvSpPr>
        <p:spPr>
          <a:xfrm>
            <a:off x="7351975" y="162455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CuadroTexto 29"/>
          <p:cNvSpPr txBox="1"/>
          <p:nvPr/>
        </p:nvSpPr>
        <p:spPr>
          <a:xfrm>
            <a:off x="6037225" y="3711645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Por </a:t>
            </a:r>
            <a:r>
              <a:rPr lang="ca-ES" dirty="0" err="1" smtClean="0"/>
              <a:t>ejemplo</a:t>
            </a:r>
            <a:r>
              <a:rPr lang="ca-ES" dirty="0" smtClean="0"/>
              <a:t> </a:t>
            </a:r>
            <a:endParaRPr lang="ca-ES" dirty="0"/>
          </a:p>
        </p:txBody>
      </p:sp>
      <p:sp>
        <p:nvSpPr>
          <p:cNvPr id="31" name="Flecha derecha 30"/>
          <p:cNvSpPr/>
          <p:nvPr/>
        </p:nvSpPr>
        <p:spPr>
          <a:xfrm>
            <a:off x="7447030" y="3804511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3" name="CuadroTexto 32"/>
          <p:cNvSpPr txBox="1"/>
          <p:nvPr/>
        </p:nvSpPr>
        <p:spPr>
          <a:xfrm>
            <a:off x="6209917" y="6153005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Por </a:t>
            </a:r>
            <a:r>
              <a:rPr lang="ca-ES" dirty="0" err="1" smtClean="0"/>
              <a:t>ejemplo</a:t>
            </a:r>
            <a:endParaRPr lang="ca-ES" dirty="0"/>
          </a:p>
        </p:txBody>
      </p:sp>
      <p:sp>
        <p:nvSpPr>
          <p:cNvPr id="34" name="Flecha derecha 33"/>
          <p:cNvSpPr/>
          <p:nvPr/>
        </p:nvSpPr>
        <p:spPr>
          <a:xfrm>
            <a:off x="7619722" y="6245871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5" name="CuadroTexto 34"/>
          <p:cNvSpPr txBox="1"/>
          <p:nvPr/>
        </p:nvSpPr>
        <p:spPr>
          <a:xfrm>
            <a:off x="568551" y="4261516"/>
            <a:ext cx="477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 smtClean="0"/>
              <a:t>Hay</a:t>
            </a:r>
            <a:r>
              <a:rPr lang="ca-ES" sz="2000" dirty="0" smtClean="0"/>
              <a:t> </a:t>
            </a:r>
            <a:r>
              <a:rPr lang="ca-ES" sz="2000" dirty="0" err="1" smtClean="0"/>
              <a:t>diferentes</a:t>
            </a:r>
            <a:r>
              <a:rPr lang="ca-ES" sz="2000" dirty="0" smtClean="0"/>
              <a:t> </a:t>
            </a:r>
            <a:r>
              <a:rPr lang="ca-ES" sz="2000" b="1" i="1" dirty="0" err="1" smtClean="0">
                <a:solidFill>
                  <a:srgbClr val="00B0F0"/>
                </a:solidFill>
              </a:rPr>
              <a:t>tipos</a:t>
            </a:r>
            <a:r>
              <a:rPr lang="ca-ES" sz="2000" b="1" i="1" dirty="0" smtClean="0">
                <a:solidFill>
                  <a:srgbClr val="00B0F0"/>
                </a:solidFill>
              </a:rPr>
              <a:t> </a:t>
            </a:r>
            <a:r>
              <a:rPr lang="ca-ES" sz="2000" b="1" i="1" dirty="0" smtClean="0">
                <a:solidFill>
                  <a:srgbClr val="00B0F0"/>
                </a:solidFill>
              </a:rPr>
              <a:t>de </a:t>
            </a:r>
            <a:r>
              <a:rPr lang="ca-ES" sz="2000" b="1" i="1" dirty="0" err="1" smtClean="0">
                <a:solidFill>
                  <a:srgbClr val="00B0F0"/>
                </a:solidFill>
              </a:rPr>
              <a:t>articulaciones</a:t>
            </a:r>
            <a:r>
              <a:rPr lang="ca-ES" sz="2000" b="1" i="1" u="sng" dirty="0" smtClean="0"/>
              <a:t>.</a:t>
            </a:r>
            <a:endParaRPr lang="ca-ES" sz="2000" b="1" i="1" u="sng" dirty="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0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24" grpId="0"/>
      <p:bldP spid="25" grpId="0"/>
      <p:bldP spid="26" grpId="0"/>
      <p:bldP spid="28" grpId="0"/>
      <p:bldP spid="29" grpId="0" animBg="1"/>
      <p:bldP spid="30" grpId="0"/>
      <p:bldP spid="31" grpId="0" animBg="1"/>
      <p:bldP spid="33" grpId="0"/>
      <p:bldP spid="34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452936" y="545432"/>
            <a:ext cx="6300537" cy="57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5096" y="542687"/>
            <a:ext cx="387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3-LA MUSCULATURA.</a:t>
            </a:r>
            <a:endParaRPr lang="ca-ES" sz="3200" dirty="0">
              <a:solidFill>
                <a:srgbClr val="FFC0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561451" y="2192333"/>
            <a:ext cx="380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ESTÁ </a:t>
            </a:r>
            <a:r>
              <a:rPr lang="ca-ES" b="1" i="1" u="sng" dirty="0" smtClean="0">
                <a:solidFill>
                  <a:srgbClr val="00B0F0"/>
                </a:solidFill>
              </a:rPr>
              <a:t>FORMADA</a:t>
            </a:r>
            <a:r>
              <a:rPr lang="ca-ES" b="1" i="1" dirty="0" smtClean="0">
                <a:solidFill>
                  <a:srgbClr val="00B0F0"/>
                </a:solidFill>
              </a:rPr>
              <a:t> </a:t>
            </a:r>
            <a:r>
              <a:rPr lang="ca-ES" dirty="0" smtClean="0"/>
              <a:t>POR LOS </a:t>
            </a:r>
            <a:r>
              <a:rPr lang="ca-ES" b="1" i="1" u="sng" dirty="0" smtClean="0">
                <a:solidFill>
                  <a:srgbClr val="00B0F0"/>
                </a:solidFill>
              </a:rPr>
              <a:t>MÚSCULOS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718119" y="4509023"/>
            <a:ext cx="188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HAY MÚSCULOS</a:t>
            </a:r>
            <a:endParaRPr lang="ca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335387" y="3179111"/>
            <a:ext cx="1479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A) </a:t>
            </a:r>
            <a:r>
              <a:rPr lang="ca-ES" b="1" dirty="0" smtClean="0">
                <a:solidFill>
                  <a:srgbClr val="00B0F0"/>
                </a:solidFill>
              </a:rPr>
              <a:t>AMPLIOS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416389" y="4502404"/>
            <a:ext cx="131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B) </a:t>
            </a:r>
            <a:r>
              <a:rPr lang="ca-ES" b="1" dirty="0" smtClean="0">
                <a:solidFill>
                  <a:srgbClr val="00B0F0"/>
                </a:solidFill>
              </a:rPr>
              <a:t>CORTOS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462868" y="5919926"/>
            <a:ext cx="126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</a:t>
            </a:r>
            <a:r>
              <a:rPr lang="ca-ES" dirty="0" smtClean="0"/>
              <a:t>) </a:t>
            </a:r>
            <a:r>
              <a:rPr lang="ca-ES" b="1" dirty="0" smtClean="0">
                <a:solidFill>
                  <a:srgbClr val="00B0F0"/>
                </a:solidFill>
              </a:rPr>
              <a:t>L</a:t>
            </a:r>
            <a:r>
              <a:rPr lang="ca-ES" b="1" dirty="0" smtClean="0">
                <a:solidFill>
                  <a:srgbClr val="00B0F0"/>
                </a:solidFill>
              </a:rPr>
              <a:t>ARGOS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1" name="Abrir llave 30"/>
          <p:cNvSpPr/>
          <p:nvPr/>
        </p:nvSpPr>
        <p:spPr>
          <a:xfrm>
            <a:off x="5470907" y="2960858"/>
            <a:ext cx="591672" cy="3433578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595029" y="3173263"/>
            <a:ext cx="226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 </a:t>
            </a:r>
            <a:r>
              <a:rPr lang="ca-ES" b="1" i="1" u="sng" dirty="0" smtClean="0"/>
              <a:t>TÓRAX</a:t>
            </a:r>
            <a:endParaRPr lang="ca-ES" b="1" i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528422" y="4495576"/>
            <a:ext cx="2677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 smtClean="0"/>
              <a:t>POR EJEMPLO</a:t>
            </a:r>
            <a:r>
              <a:rPr lang="ca-ES" dirty="0" smtClean="0"/>
              <a:t>:</a:t>
            </a:r>
            <a:r>
              <a:rPr lang="ca-ES" b="1" i="1" u="sng" dirty="0" smtClean="0"/>
              <a:t> </a:t>
            </a:r>
            <a:r>
              <a:rPr lang="ca-ES" b="1" i="1" u="sng" dirty="0" smtClean="0"/>
              <a:t>LA </a:t>
            </a:r>
            <a:r>
              <a:rPr lang="ca-ES" b="1" i="1" u="sng" dirty="0" smtClean="0"/>
              <a:t>MANO</a:t>
            </a:r>
            <a:endParaRPr lang="ca-ES" b="1" i="1" u="sng" dirty="0"/>
          </a:p>
        </p:txBody>
      </p:sp>
      <p:sp>
        <p:nvSpPr>
          <p:cNvPr id="34" name="Rectángulo 33"/>
          <p:cNvSpPr/>
          <p:nvPr/>
        </p:nvSpPr>
        <p:spPr>
          <a:xfrm>
            <a:off x="7586165" y="5929349"/>
            <a:ext cx="2830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 </a:t>
            </a:r>
            <a:r>
              <a:rPr lang="ca-ES" b="1" i="1" u="sng" dirty="0" smtClean="0"/>
              <a:t>LAS PIERNAS</a:t>
            </a:r>
            <a:endParaRPr lang="ca-ES" b="1" i="1" u="sng" dirty="0"/>
          </a:p>
        </p:txBody>
      </p:sp>
      <p:sp>
        <p:nvSpPr>
          <p:cNvPr id="39" name="Flecha derecha 38"/>
          <p:cNvSpPr/>
          <p:nvPr/>
        </p:nvSpPr>
        <p:spPr>
          <a:xfrm>
            <a:off x="10080399" y="3271016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Flecha derecha 39"/>
          <p:cNvSpPr/>
          <p:nvPr/>
        </p:nvSpPr>
        <p:spPr>
          <a:xfrm>
            <a:off x="10019393" y="4589660"/>
            <a:ext cx="523964" cy="21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Flecha derecha 40"/>
          <p:cNvSpPr/>
          <p:nvPr/>
        </p:nvSpPr>
        <p:spPr>
          <a:xfrm>
            <a:off x="10341878" y="6000903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752" y="1998011"/>
            <a:ext cx="757975" cy="75797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494" y="324899"/>
            <a:ext cx="1020350" cy="102035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7" t="15682" r="31401" b="67252"/>
          <a:stretch/>
        </p:blipFill>
        <p:spPr>
          <a:xfrm>
            <a:off x="10850575" y="3141885"/>
            <a:ext cx="932681" cy="46634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6" t="61120" r="27113"/>
          <a:stretch/>
        </p:blipFill>
        <p:spPr>
          <a:xfrm>
            <a:off x="10954729" y="5726240"/>
            <a:ext cx="834189" cy="756703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4" t="49195" r="26868" b="37044"/>
          <a:stretch/>
        </p:blipFill>
        <p:spPr>
          <a:xfrm>
            <a:off x="10823565" y="4470684"/>
            <a:ext cx="1026696" cy="33688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rgbClr val="FFC000"/>
                </a:solidFill>
              </a:rPr>
              <a:t>LAS FUNCIONES DE LA MUSCULATURA.</a:t>
            </a:r>
            <a:endParaRPr lang="ca-ES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312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1- </a:t>
            </a:r>
            <a:r>
              <a:rPr lang="ca-ES" b="1" i="1" u="sng" dirty="0" smtClean="0">
                <a:solidFill>
                  <a:srgbClr val="00B0F0"/>
                </a:solidFill>
              </a:rPr>
              <a:t>MUEVE</a:t>
            </a:r>
            <a:r>
              <a:rPr lang="ca-ES" dirty="0" smtClean="0"/>
              <a:t> </a:t>
            </a:r>
            <a:r>
              <a:rPr lang="ca-ES" dirty="0" smtClean="0"/>
              <a:t>EL </a:t>
            </a:r>
            <a:r>
              <a:rPr lang="ca-ES" dirty="0" smtClean="0"/>
              <a:t>CUERPO </a:t>
            </a:r>
            <a:r>
              <a:rPr lang="ca-ES" b="1" i="1" u="sng" dirty="0" smtClean="0">
                <a:solidFill>
                  <a:srgbClr val="00B0F0"/>
                </a:solidFill>
              </a:rPr>
              <a:t>Y</a:t>
            </a:r>
            <a:r>
              <a:rPr lang="ca-ES" u="sng" dirty="0" smtClean="0">
                <a:solidFill>
                  <a:srgbClr val="00B0F0"/>
                </a:solidFill>
              </a:rPr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MANTIENE </a:t>
            </a:r>
            <a:r>
              <a:rPr lang="ca-ES" b="1" i="1" u="sng" dirty="0" smtClean="0">
                <a:solidFill>
                  <a:srgbClr val="00B0F0"/>
                </a:solidFill>
              </a:rPr>
              <a:t>LA POSTURA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461920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/>
              <a:t>2</a:t>
            </a:r>
            <a:r>
              <a:rPr lang="ca-ES" dirty="0" smtClean="0"/>
              <a:t>- </a:t>
            </a:r>
            <a:r>
              <a:rPr lang="ca-ES" dirty="0" smtClean="0"/>
              <a:t>HACE FUNCIONAR </a:t>
            </a:r>
            <a:r>
              <a:rPr lang="ca-ES" dirty="0"/>
              <a:t>Y</a:t>
            </a:r>
            <a:r>
              <a:rPr lang="ca-ES" dirty="0" smtClean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PROTEJE LOS ÓRGANOS</a:t>
            </a:r>
            <a:r>
              <a:rPr lang="ca-ES" b="1" i="1" dirty="0" smtClean="0">
                <a:solidFill>
                  <a:srgbClr val="00B0F0"/>
                </a:solidFill>
              </a:rPr>
              <a:t> </a:t>
            </a:r>
            <a:r>
              <a:rPr lang="ca-ES" dirty="0" smtClean="0"/>
              <a:t>VITALES.</a:t>
            </a:r>
            <a:endParaRPr lang="ca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5130299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3- </a:t>
            </a:r>
            <a:r>
              <a:rPr lang="ca-ES" b="1" i="1" u="sng" dirty="0" smtClean="0">
                <a:solidFill>
                  <a:srgbClr val="00B0F0"/>
                </a:solidFill>
              </a:rPr>
              <a:t>MANTIENE EL CALOR </a:t>
            </a:r>
            <a:r>
              <a:rPr lang="ca-ES" dirty="0" smtClean="0"/>
              <a:t>DEL </a:t>
            </a:r>
            <a:r>
              <a:rPr lang="ca-ES" dirty="0" smtClean="0"/>
              <a:t>ORGANISMO.</a:t>
            </a: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117" y="3030375"/>
            <a:ext cx="1219808" cy="12198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802" y="1435879"/>
            <a:ext cx="1215804" cy="12158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043" y="1435879"/>
            <a:ext cx="1215804" cy="12158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08" y="4725289"/>
            <a:ext cx="1231412" cy="123141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637" y="4725289"/>
            <a:ext cx="1246331" cy="124633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FFC000"/>
                </a:solidFill>
              </a:rPr>
              <a:t>LA MUSCULATURA DEL </a:t>
            </a:r>
            <a:r>
              <a:rPr lang="ca-ES" sz="4000" b="1" dirty="0" smtClean="0">
                <a:solidFill>
                  <a:srgbClr val="FFC000"/>
                </a:solidFill>
              </a:rPr>
              <a:t>CUERPO</a:t>
            </a:r>
            <a:r>
              <a:rPr lang="ca-ES" sz="4000" b="1" dirty="0" smtClean="0">
                <a:solidFill>
                  <a:srgbClr val="FFC000"/>
                </a:solidFill>
              </a:rPr>
              <a:t>.</a:t>
            </a:r>
            <a:endParaRPr lang="ca-ES" sz="4000" b="1" dirty="0">
              <a:solidFill>
                <a:srgbClr val="FFC000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6657472" y="169068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9048110" y="1506023"/>
            <a:ext cx="107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F0"/>
                </a:solidFill>
              </a:rPr>
              <a:t>FRONTAL</a:t>
            </a:r>
            <a:endParaRPr lang="ca-ES" b="1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6821951" y="2196487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834887" y="2008221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ESTERNOCLEIDOMASTOIDEO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6821951" y="2716950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8834887" y="2514113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PECTORAL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 flipV="1">
            <a:off x="4973046" y="3075310"/>
            <a:ext cx="1139180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106415" y="2906686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BÍCEPS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6737611" y="3486971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8834887" y="3298705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ABDOMINALES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6985554" y="4592789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8798673" y="4408123"/>
            <a:ext cx="1660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CUÁDRICEPS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H="1" flipV="1">
            <a:off x="5102117" y="5459809"/>
            <a:ext cx="1667578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4033526" y="5275143"/>
            <a:ext cx="120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GEMELOS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7294902" y="3099556"/>
            <a:ext cx="162487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8956596" y="2901925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TRÍCEPS</a:t>
            </a:r>
            <a:endParaRPr lang="ca-ES" b="1" dirty="0">
              <a:solidFill>
                <a:srgbClr val="00B050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9" grpId="0"/>
      <p:bldP spid="9" grpId="1" build="allAtOnce"/>
      <p:bldP spid="12" grpId="0"/>
      <p:bldP spid="12" grpId="1" build="allAtOnce"/>
      <p:bldP spid="14" grpId="0"/>
      <p:bldP spid="14" grpId="1"/>
      <p:bldP spid="16" grpId="0"/>
      <p:bldP spid="16" grpId="1" build="allAtOnce"/>
      <p:bldP spid="18" grpId="0"/>
      <p:bldP spid="18" grpId="1"/>
      <p:bldP spid="21" grpId="0"/>
      <p:bldP spid="21" grpId="1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43539" y="2549804"/>
            <a:ext cx="7777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ESQUELETO, </a:t>
            </a:r>
            <a:r>
              <a:rPr lang="ca-ES" sz="2800" i="1" dirty="0">
                <a:solidFill>
                  <a:srgbClr val="00B0F0"/>
                </a:solidFill>
              </a:rPr>
              <a:t>MUSCULATURA </a:t>
            </a:r>
            <a:r>
              <a:rPr lang="ca-ES" sz="2800" i="1" dirty="0" smtClean="0">
                <a:solidFill>
                  <a:srgbClr val="00B0F0"/>
                </a:solidFill>
              </a:rPr>
              <a:t>Y ARTICULACIONES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>
                <a:solidFill>
                  <a:srgbClr val="002060"/>
                </a:solidFill>
              </a:rPr>
              <a:t>.</a:t>
            </a:r>
            <a:r>
              <a:rPr lang="ca-ES" dirty="0" smtClean="0">
                <a:solidFill>
                  <a:srgbClr val="002060"/>
                </a:solidFill>
              </a:rPr>
              <a:t>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</a:t>
            </a:r>
            <a:r>
              <a:rPr lang="ca-ES" dirty="0" smtClean="0"/>
              <a:t> APARATO LOCOMOTOR ESTÁ FORMADO POR</a:t>
            </a:r>
            <a:r>
              <a:rPr lang="ca-ES" dirty="0" smtClean="0"/>
              <a:t>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5071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ESQUELETO Y </a:t>
            </a:r>
            <a:r>
              <a:rPr lang="ca-ES" sz="2800" i="1" dirty="0" smtClean="0">
                <a:solidFill>
                  <a:srgbClr val="00B0F0"/>
                </a:solidFill>
              </a:rPr>
              <a:t>MUSCULATURA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43539" y="5173459"/>
            <a:ext cx="2560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ESQUELETO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theme/theme1.xml><?xml version="1.0" encoding="utf-8"?>
<a:theme xmlns:a="http://schemas.openxmlformats.org/drawingml/2006/main" name="Tema de Offic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484</Words>
  <Application>Microsoft Office PowerPoint</Application>
  <PresentationFormat>Panorámica</PresentationFormat>
  <Paragraphs>167</Paragraphs>
  <Slides>33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¿PARA QUÉ SIRVE EL ESQUELETO?</vt:lpstr>
      <vt:lpstr>LOS HUESOS  DEL  ESQUELETO</vt:lpstr>
      <vt:lpstr>Presentación de PowerPoint</vt:lpstr>
      <vt:lpstr>Presentación de PowerPoint</vt:lpstr>
      <vt:lpstr>LAS FUNCIONES DE LA MUSCULATURA.</vt:lpstr>
      <vt:lpstr>LA MUSCULATURA DEL CUERPO.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73</cp:revision>
  <dcterms:created xsi:type="dcterms:W3CDTF">2018-12-07T09:31:44Z</dcterms:created>
  <dcterms:modified xsi:type="dcterms:W3CDTF">2018-12-11T18:29:47Z</dcterms:modified>
  <cp:contentStatus/>
</cp:coreProperties>
</file>