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61" r:id="rId3"/>
    <p:sldId id="263" r:id="rId4"/>
    <p:sldId id="260" r:id="rId5"/>
    <p:sldId id="258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3m5RzMR47/OAMhSg/rf7nQ==" hashData="ZNcRULI3iotnUao6LpX28GKRn0QajrpMzf3AjU5i9OoEQP4qyMvXGiiw++GTYz81BTpt8EohGNnIYSX6NPvPHg=="/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ISCO JAVIER VACA ROMAN" initials="FJVR" lastIdx="0" clrIdx="0">
    <p:extLst>
      <p:ext uri="{19B8F6BF-5375-455C-9EA6-DF929625EA0E}">
        <p15:presenceInfo xmlns:p15="http://schemas.microsoft.com/office/powerpoint/2012/main" userId="415f449520a2513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B7438-CA3D-4B26-A414-2C41AEFA1D24}" type="datetimeFigureOut">
              <a:rPr lang="ca-ES" smtClean="0"/>
              <a:t>8/12/2018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7C1B3-0597-42E0-B95C-18111BB247C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5595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7C1B3-0597-42E0-B95C-18111BB247C6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68732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8/12/2018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6764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8/12/2018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373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8/12/2018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2689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8/12/2018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986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8/12/2018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7449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8/12/2018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3425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8/12/2018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003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8/12/2018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7473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8/12/2018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7844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8/12/2018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7593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ADF6-4A61-4B73-9198-43A4D2598EF8}" type="datetimeFigureOut">
              <a:rPr lang="ca-ES" smtClean="0"/>
              <a:t>8/12/2018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05501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6ADF6-4A61-4B73-9198-43A4D2598EF8}" type="datetimeFigureOut">
              <a:rPr lang="ca-ES" smtClean="0"/>
              <a:t>8/12/2018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ADCA0-52DE-416F-972B-F49DA677740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79733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1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7.jpe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6.png"/><Relationship Id="rId7" Type="http://schemas.openxmlformats.org/officeDocument/2006/relationships/image" Target="../media/image1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63071" y="3173506"/>
            <a:ext cx="440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b="1" u="sng" dirty="0" smtClean="0">
                <a:solidFill>
                  <a:srgbClr val="C00000"/>
                </a:solidFill>
              </a:rPr>
              <a:t>L’ APARELL  LOCOMOTOR</a:t>
            </a:r>
            <a:endParaRPr lang="ca-ES" sz="3200" b="1" u="sng" dirty="0">
              <a:solidFill>
                <a:srgbClr val="C00000"/>
              </a:solidFill>
            </a:endParaRPr>
          </a:p>
        </p:txBody>
      </p:sp>
      <p:sp>
        <p:nvSpPr>
          <p:cNvPr id="3" name="Abrir llave 2"/>
          <p:cNvSpPr/>
          <p:nvPr/>
        </p:nvSpPr>
        <p:spPr>
          <a:xfrm>
            <a:off x="4814046" y="443754"/>
            <a:ext cx="591672" cy="6118412"/>
          </a:xfrm>
          <a:prstGeom prst="leftBrace">
            <a:avLst>
              <a:gd name="adj1" fmla="val 74242"/>
              <a:gd name="adj2" fmla="val 504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782235" y="672353"/>
            <a:ext cx="2057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ESQUELET.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311588" y="672353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1-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782236" y="3173506"/>
            <a:ext cx="2619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ARTICULACIONS.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311589" y="3173506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solidFill>
                  <a:srgbClr val="FFC000"/>
                </a:solidFill>
              </a:rPr>
              <a:t>2</a:t>
            </a:r>
            <a:r>
              <a:rPr lang="ca-ES" sz="2800" dirty="0" smtClean="0">
                <a:solidFill>
                  <a:srgbClr val="FFC000"/>
                </a:solidFill>
              </a:rPr>
              <a:t>-</a:t>
            </a:r>
            <a:endParaRPr lang="ca-ES" sz="2800" dirty="0">
              <a:solidFill>
                <a:srgbClr val="FFC0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134" y="385451"/>
            <a:ext cx="1097024" cy="109702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726" y="2585567"/>
            <a:ext cx="789977" cy="78997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639" y="2573943"/>
            <a:ext cx="787546" cy="78754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4894" y="3476396"/>
            <a:ext cx="787546" cy="80099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287" y="2568340"/>
            <a:ext cx="789977" cy="789977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5836023" y="5531012"/>
            <a:ext cx="2995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MUSCULATURA.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365376" y="5531012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3-</a:t>
            </a:r>
            <a:endParaRPr lang="ca-ES" sz="28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http://www.arasaac.org/repositorio/thumbs/10/200/1/16619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287" y="3476396"/>
            <a:ext cx="799769" cy="799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34639" y="3476396"/>
            <a:ext cx="809888" cy="799769"/>
          </a:xfrm>
          <a:prstGeom prst="rect">
            <a:avLst/>
          </a:prstGeom>
        </p:spPr>
      </p:pic>
      <p:sp>
        <p:nvSpPr>
          <p:cNvPr id="18" name="CuadroTexto 17"/>
          <p:cNvSpPr txBox="1"/>
          <p:nvPr/>
        </p:nvSpPr>
        <p:spPr>
          <a:xfrm>
            <a:off x="363071" y="1472326"/>
            <a:ext cx="4316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dirty="0" smtClean="0"/>
              <a:t>Ens movem gràcies a</a:t>
            </a:r>
            <a:endParaRPr lang="ca-ES" sz="3200" dirty="0"/>
          </a:p>
        </p:txBody>
      </p:sp>
      <p:sp>
        <p:nvSpPr>
          <p:cNvPr id="17" name="Flecha abajo 16"/>
          <p:cNvSpPr/>
          <p:nvPr/>
        </p:nvSpPr>
        <p:spPr>
          <a:xfrm>
            <a:off x="2268314" y="21329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0" name="CuadroTexto 19"/>
          <p:cNvSpPr txBox="1"/>
          <p:nvPr/>
        </p:nvSpPr>
        <p:spPr>
          <a:xfrm>
            <a:off x="352377" y="3767496"/>
            <a:ext cx="4316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dirty="0" smtClean="0"/>
              <a:t>Que està format per</a:t>
            </a:r>
            <a:endParaRPr lang="ca-ES" sz="3200" dirty="0"/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287" y="5282447"/>
            <a:ext cx="1020350" cy="1020350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50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7" grpId="0"/>
      <p:bldP spid="13" grpId="0"/>
      <p:bldP spid="14" grpId="0"/>
      <p:bldP spid="18" grpId="0"/>
      <p:bldP spid="17" grpId="0" animBg="1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5142488"/>
            <a:ext cx="1846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3. </a:t>
            </a:r>
            <a:r>
              <a:rPr lang="ca-ES" sz="2800" i="1" dirty="0" smtClean="0">
                <a:solidFill>
                  <a:srgbClr val="00B0F0"/>
                </a:solidFill>
              </a:rPr>
              <a:t>OSSOS 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L’ ESQUELET ESTÀ FORMAT PER.</a:t>
            </a:r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3777799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OSSOS I MÚSCULS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532157"/>
            <a:ext cx="31907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ARTICULACIONS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95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2401103"/>
            <a:ext cx="18742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RÍGIDS 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ELS OSSOS SÓN.</a:t>
            </a:r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3777799"/>
            <a:ext cx="1568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TOUS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5154495"/>
            <a:ext cx="28450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MOLT  RÍGIDS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22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3805040"/>
            <a:ext cx="18181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 </a:t>
            </a:r>
            <a:r>
              <a:rPr lang="ca-ES" sz="2800" i="1" dirty="0" smtClean="0">
                <a:solidFill>
                  <a:srgbClr val="00B0F0"/>
                </a:solidFill>
              </a:rPr>
              <a:t>LLARG 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EL FÈMUR ES UN OS</a:t>
            </a:r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2455586"/>
            <a:ext cx="155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ca-ES" sz="2800" i="1" dirty="0" smtClean="0">
                <a:solidFill>
                  <a:srgbClr val="00B0F0"/>
                </a:solidFill>
              </a:rPr>
              <a:t>CURT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5154495"/>
            <a:ext cx="1401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PLA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12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3805040"/>
            <a:ext cx="1435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 </a:t>
            </a:r>
            <a:r>
              <a:rPr lang="ca-ES" sz="2800" i="1" dirty="0" smtClean="0">
                <a:solidFill>
                  <a:srgbClr val="00B0F0"/>
                </a:solidFill>
              </a:rPr>
              <a:t>PLA 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EL CRANI ES UN OS</a:t>
            </a:r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5093157"/>
            <a:ext cx="1702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LLARG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516923"/>
            <a:ext cx="1636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ca-ES" sz="2800" i="1" dirty="0" smtClean="0">
                <a:solidFill>
                  <a:srgbClr val="00B0F0"/>
                </a:solidFill>
              </a:rPr>
              <a:t>CURT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4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3805040"/>
            <a:ext cx="1831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 </a:t>
            </a:r>
            <a:r>
              <a:rPr lang="ca-ES" sz="2800" i="1" dirty="0" smtClean="0">
                <a:solidFill>
                  <a:srgbClr val="00B0F0"/>
                </a:solidFill>
              </a:rPr>
              <a:t>CURTS </a:t>
            </a:r>
            <a:r>
              <a:rPr lang="ca-ES" sz="2800" i="1" dirty="0" smtClean="0">
                <a:solidFill>
                  <a:srgbClr val="00B0F0"/>
                </a:solidFill>
              </a:rPr>
              <a:t>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LES VÈRTEBRES </a:t>
            </a:r>
            <a:r>
              <a:rPr lang="ca-ES" dirty="0" smtClean="0"/>
              <a:t>SÓN</a:t>
            </a:r>
            <a:r>
              <a:rPr lang="ca-ES" dirty="0" smtClean="0"/>
              <a:t> </a:t>
            </a:r>
            <a:r>
              <a:rPr lang="ca-ES" dirty="0" smtClean="0"/>
              <a:t>UN </a:t>
            </a:r>
            <a:r>
              <a:rPr lang="ca-ES" dirty="0" smtClean="0"/>
              <a:t>OSSOS </a:t>
            </a:r>
            <a:endParaRPr lang="ca-ES" dirty="0" smtClean="0"/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5093157"/>
            <a:ext cx="18646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LLARGS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516923"/>
            <a:ext cx="17940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ca-ES" sz="2800" i="1" dirty="0" smtClean="0">
                <a:solidFill>
                  <a:srgbClr val="00B0F0"/>
                </a:solidFill>
              </a:rPr>
              <a:t>PLANS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26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3805040"/>
            <a:ext cx="21151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2. </a:t>
            </a:r>
            <a:r>
              <a:rPr lang="ca-ES" sz="2800" i="1" dirty="0" smtClean="0">
                <a:solidFill>
                  <a:srgbClr val="00B0F0"/>
                </a:solidFill>
              </a:rPr>
              <a:t>EL</a:t>
            </a:r>
            <a:r>
              <a:rPr lang="ca-ES" sz="2800" i="1" dirty="0" smtClean="0"/>
              <a:t> </a:t>
            </a:r>
            <a:r>
              <a:rPr lang="ca-ES" sz="2800" i="1" dirty="0" smtClean="0">
                <a:solidFill>
                  <a:srgbClr val="00B0F0"/>
                </a:solidFill>
              </a:rPr>
              <a:t>TÒRAX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MUSCULS AMPLES </a:t>
            </a:r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5093157"/>
            <a:ext cx="23192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LES CAMES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2516923"/>
            <a:ext cx="18133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ca-ES" sz="2800" i="1" dirty="0" smtClean="0">
                <a:solidFill>
                  <a:srgbClr val="00B0F0"/>
                </a:solidFill>
              </a:rPr>
              <a:t>LA MÀ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62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2497480"/>
            <a:ext cx="1673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LA MÀ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MÚSCULS CURTS 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156986" y="5285661"/>
            <a:ext cx="23192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3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LES CAMES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3819089"/>
            <a:ext cx="2254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EL TÒRAX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71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56986" y="5333787"/>
            <a:ext cx="24105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3. </a:t>
            </a:r>
            <a:r>
              <a:rPr lang="ca-ES" sz="2800" i="1" dirty="0" smtClean="0">
                <a:solidFill>
                  <a:srgbClr val="00B0F0"/>
                </a:solidFill>
              </a:rPr>
              <a:t>LES CAMES.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MÚSCULS LLARGS 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156986" y="2490979"/>
            <a:ext cx="1673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1. </a:t>
            </a:r>
            <a:r>
              <a:rPr lang="ca-ES" sz="2800" i="1" dirty="0" smtClean="0">
                <a:solidFill>
                  <a:srgbClr val="00B0F0"/>
                </a:solidFill>
              </a:rPr>
              <a:t>LA MÀ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56986" y="3912383"/>
            <a:ext cx="2254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EL TÒRAX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1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127720" y="1171074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372203" y="909464"/>
            <a:ext cx="12731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00B0F0"/>
                </a:solidFill>
              </a:rPr>
              <a:t>CRANI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9577501" y="909464"/>
            <a:ext cx="9589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00B0F0"/>
                </a:solidFill>
              </a:rPr>
              <a:t> MÀ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19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464604" y="2101517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903368" y="1475874"/>
            <a:ext cx="19528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CLAVÍCULA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903368" y="2063262"/>
            <a:ext cx="15492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 ESTERN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90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6452936" y="545432"/>
            <a:ext cx="6300537" cy="574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a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325097" y="542687"/>
            <a:ext cx="3329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>
                <a:solidFill>
                  <a:srgbClr val="FFC000"/>
                </a:solidFill>
              </a:rPr>
              <a:t>1-ESQUELET.</a:t>
            </a:r>
            <a:endParaRPr lang="ca-ES" sz="3200" dirty="0">
              <a:solidFill>
                <a:srgbClr val="FFC000"/>
              </a:solidFill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036" y="398682"/>
            <a:ext cx="841076" cy="84107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561451" y="1823367"/>
            <a:ext cx="2911661" cy="374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ESTÁ </a:t>
            </a:r>
            <a:r>
              <a:rPr lang="ca-ES" b="1" i="1" u="sng" dirty="0" smtClean="0">
                <a:solidFill>
                  <a:srgbClr val="00B0F0"/>
                </a:solidFill>
              </a:rPr>
              <a:t>FORMAT</a:t>
            </a:r>
            <a:r>
              <a:rPr lang="ca-ES" dirty="0" smtClean="0"/>
              <a:t> PELS</a:t>
            </a:r>
            <a:r>
              <a:rPr lang="ca-ES" b="1" i="1" u="sng" dirty="0" smtClean="0"/>
              <a:t> </a:t>
            </a:r>
            <a:r>
              <a:rPr lang="ca-ES" b="1" i="1" u="sng" dirty="0" smtClean="0">
                <a:solidFill>
                  <a:srgbClr val="00B0F0"/>
                </a:solidFill>
              </a:rPr>
              <a:t>OSSOS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26" name="CuadroTexto 25"/>
          <p:cNvSpPr txBox="1"/>
          <p:nvPr/>
        </p:nvSpPr>
        <p:spPr>
          <a:xfrm>
            <a:off x="567116" y="3121278"/>
            <a:ext cx="261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ELS OSSOS </a:t>
            </a:r>
            <a:r>
              <a:rPr lang="ca-ES" b="1" i="1" u="sng" dirty="0" smtClean="0">
                <a:solidFill>
                  <a:srgbClr val="00B0F0"/>
                </a:solidFill>
              </a:rPr>
              <a:t>SÓN RÍGIDS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27" name="CuadroTexto 26"/>
          <p:cNvSpPr txBox="1"/>
          <p:nvPr/>
        </p:nvSpPr>
        <p:spPr>
          <a:xfrm>
            <a:off x="3846455" y="4509023"/>
            <a:ext cx="1888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HI HA OSSOS.</a:t>
            </a:r>
            <a:endParaRPr lang="ca-ES" dirty="0"/>
          </a:p>
        </p:txBody>
      </p:sp>
      <p:sp>
        <p:nvSpPr>
          <p:cNvPr id="28" name="CuadroTexto 27"/>
          <p:cNvSpPr txBox="1"/>
          <p:nvPr/>
        </p:nvSpPr>
        <p:spPr>
          <a:xfrm>
            <a:off x="6335388" y="3179111"/>
            <a:ext cx="1351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A) </a:t>
            </a:r>
            <a:r>
              <a:rPr lang="ca-ES" b="1" dirty="0" smtClean="0">
                <a:solidFill>
                  <a:srgbClr val="00B0F0"/>
                </a:solidFill>
              </a:rPr>
              <a:t>LLARGS</a:t>
            </a:r>
            <a:r>
              <a:rPr lang="ca-ES" dirty="0" smtClean="0"/>
              <a:t>. </a:t>
            </a:r>
            <a:endParaRPr lang="ca-ES" dirty="0"/>
          </a:p>
        </p:txBody>
      </p:sp>
      <p:sp>
        <p:nvSpPr>
          <p:cNvPr id="29" name="CuadroTexto 28"/>
          <p:cNvSpPr txBox="1"/>
          <p:nvPr/>
        </p:nvSpPr>
        <p:spPr>
          <a:xfrm>
            <a:off x="6416389" y="4502404"/>
            <a:ext cx="111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B) </a:t>
            </a:r>
            <a:r>
              <a:rPr lang="ca-ES" b="1" dirty="0" smtClean="0">
                <a:solidFill>
                  <a:srgbClr val="00B0F0"/>
                </a:solidFill>
              </a:rPr>
              <a:t>CURTS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30" name="CuadroTexto 29"/>
          <p:cNvSpPr txBox="1"/>
          <p:nvPr/>
        </p:nvSpPr>
        <p:spPr>
          <a:xfrm>
            <a:off x="6462868" y="5919926"/>
            <a:ext cx="1269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C</a:t>
            </a:r>
            <a:r>
              <a:rPr lang="ca-ES" dirty="0" smtClean="0"/>
              <a:t>) </a:t>
            </a:r>
            <a:r>
              <a:rPr lang="ca-ES" b="1" dirty="0" smtClean="0">
                <a:solidFill>
                  <a:srgbClr val="00B0F0"/>
                </a:solidFill>
              </a:rPr>
              <a:t>PLANS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31" name="Abrir llave 30"/>
          <p:cNvSpPr/>
          <p:nvPr/>
        </p:nvSpPr>
        <p:spPr>
          <a:xfrm>
            <a:off x="5470907" y="2960858"/>
            <a:ext cx="591672" cy="3433578"/>
          </a:xfrm>
          <a:prstGeom prst="leftBrace">
            <a:avLst>
              <a:gd name="adj1" fmla="val 74242"/>
              <a:gd name="adj2" fmla="val 504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7396391" y="3173263"/>
            <a:ext cx="2325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PER EXEMPLE: </a:t>
            </a:r>
            <a:r>
              <a:rPr lang="ca-ES" b="1" i="1" u="sng" dirty="0" smtClean="0"/>
              <a:t>FÈMUR.</a:t>
            </a:r>
            <a:endParaRPr lang="ca-ES" b="1" i="1" u="sng" dirty="0"/>
          </a:p>
        </p:txBody>
      </p:sp>
      <p:sp>
        <p:nvSpPr>
          <p:cNvPr id="33" name="Rectángulo 32"/>
          <p:cNvSpPr/>
          <p:nvPr/>
        </p:nvSpPr>
        <p:spPr>
          <a:xfrm>
            <a:off x="7353611" y="4509023"/>
            <a:ext cx="2635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PER EXEMPLE:</a:t>
            </a:r>
            <a:r>
              <a:rPr lang="ca-ES" b="1" i="1" u="sng" dirty="0" smtClean="0"/>
              <a:t> VÈRTEBRES</a:t>
            </a:r>
            <a:endParaRPr lang="ca-ES" b="1" i="1" u="sng" dirty="0"/>
          </a:p>
        </p:txBody>
      </p:sp>
      <p:sp>
        <p:nvSpPr>
          <p:cNvPr id="34" name="Rectángulo 33"/>
          <p:cNvSpPr/>
          <p:nvPr/>
        </p:nvSpPr>
        <p:spPr>
          <a:xfrm>
            <a:off x="7451695" y="5929349"/>
            <a:ext cx="2167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PER EXEMPLE: </a:t>
            </a:r>
            <a:r>
              <a:rPr lang="ca-ES" b="1" i="1" u="sng" dirty="0" smtClean="0"/>
              <a:t>CRANI</a:t>
            </a:r>
            <a:endParaRPr lang="ca-ES" b="1" i="1" u="sng" dirty="0"/>
          </a:p>
        </p:txBody>
      </p:sp>
      <p:pic>
        <p:nvPicPr>
          <p:cNvPr id="35" name="Imagen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691" y="4361883"/>
            <a:ext cx="663612" cy="663612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2617" y="3037780"/>
            <a:ext cx="674553" cy="674553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692" y="2875748"/>
            <a:ext cx="757887" cy="757887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613023" y="5675045"/>
            <a:ext cx="724585" cy="715531"/>
          </a:xfrm>
          <a:prstGeom prst="rect">
            <a:avLst/>
          </a:prstGeom>
        </p:spPr>
      </p:pic>
      <p:sp>
        <p:nvSpPr>
          <p:cNvPr id="39" name="Flecha derecha 38"/>
          <p:cNvSpPr/>
          <p:nvPr/>
        </p:nvSpPr>
        <p:spPr>
          <a:xfrm>
            <a:off x="9968105" y="3271016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0" name="Flecha derecha 39"/>
          <p:cNvSpPr/>
          <p:nvPr/>
        </p:nvSpPr>
        <p:spPr>
          <a:xfrm>
            <a:off x="9987309" y="4589660"/>
            <a:ext cx="523964" cy="217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1" name="Flecha derecha 40"/>
          <p:cNvSpPr/>
          <p:nvPr/>
        </p:nvSpPr>
        <p:spPr>
          <a:xfrm>
            <a:off x="9974091" y="6027797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42" name="Imagen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383" y="1690448"/>
            <a:ext cx="681368" cy="68136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43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3" grpId="0"/>
      <p:bldP spid="34" grpId="0"/>
      <p:bldP spid="39" grpId="0" animBg="1"/>
      <p:bldP spid="40" grpId="0" animBg="1"/>
      <p:bldP spid="4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111678" y="2454443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380742" y="2586482"/>
            <a:ext cx="14675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ESTERN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438150" y="2063262"/>
            <a:ext cx="19528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CLAVÍCULA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23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480646" y="2823411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921443" y="2300191"/>
            <a:ext cx="19551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COSTELLES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919410" y="3085021"/>
            <a:ext cx="19528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CLAVÍCULA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8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095636" y="3304674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373980" y="3362166"/>
            <a:ext cx="365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COLUMNA VÈRTEBRAL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424618" y="2781454"/>
            <a:ext cx="19240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COSTELLES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11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400436" y="4620126"/>
            <a:ext cx="202418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216070" y="4096906"/>
            <a:ext cx="14922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FÈMUR</a:t>
            </a:r>
            <a:endParaRPr lang="ca-ES" sz="2800" i="1" dirty="0">
              <a:solidFill>
                <a:srgbClr val="FF0066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180718" y="4620126"/>
            <a:ext cx="1119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TÍBIA</a:t>
            </a:r>
            <a:endParaRPr lang="ca-ES" i="1" dirty="0">
              <a:solidFill>
                <a:srgbClr val="FF0066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70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288141" y="5502442"/>
            <a:ext cx="202418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122351" y="5624103"/>
            <a:ext cx="1727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PERONÉ</a:t>
            </a:r>
            <a:endParaRPr lang="ca-ES" sz="2800" i="1" dirty="0">
              <a:solidFill>
                <a:srgbClr val="FF0066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097630" y="4799674"/>
            <a:ext cx="1119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TÍBIA</a:t>
            </a:r>
            <a:endParaRPr lang="ca-ES" i="1" dirty="0">
              <a:solidFill>
                <a:srgbClr val="FF0066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97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352309" y="6131281"/>
            <a:ext cx="202418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234646" y="6268984"/>
            <a:ext cx="1727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TÍBIA</a:t>
            </a:r>
            <a:endParaRPr lang="ca-ES" sz="2800" i="1" dirty="0">
              <a:solidFill>
                <a:srgbClr val="FF0066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234646" y="5539210"/>
            <a:ext cx="15552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PERONÉ</a:t>
            </a:r>
            <a:endParaRPr lang="ca-ES" i="1" dirty="0">
              <a:solidFill>
                <a:srgbClr val="FF0066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15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785446" y="2537849"/>
            <a:ext cx="202418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713740" y="2537849"/>
            <a:ext cx="1727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92D050"/>
                </a:solidFill>
              </a:rPr>
              <a:t>HUMÉR</a:t>
            </a:r>
            <a:endParaRPr lang="ca-ES" sz="2800" i="1" dirty="0">
              <a:solidFill>
                <a:srgbClr val="92D05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713740" y="1865568"/>
            <a:ext cx="15552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92D050"/>
                </a:solidFill>
              </a:rPr>
              <a:t>PERONÉ</a:t>
            </a:r>
            <a:endParaRPr lang="ca-ES" i="1" dirty="0">
              <a:solidFill>
                <a:srgbClr val="92D05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44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480646" y="3612670"/>
            <a:ext cx="202418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8312687" y="2874733"/>
            <a:ext cx="1727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PELVIS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280603" y="3827388"/>
            <a:ext cx="15552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PERONÉ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49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3" grpId="0"/>
      <p:bldP spid="43" grpId="1"/>
      <p:bldP spid="43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657472" y="1690688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9096236" y="884615"/>
            <a:ext cx="1727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00B0F0"/>
                </a:solidFill>
              </a:rPr>
              <a:t>FRONTAL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9064152" y="1837270"/>
            <a:ext cx="1861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00B0F0"/>
                </a:solidFill>
              </a:rPr>
              <a:t>PECTORAL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44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882061" y="2701341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9163091" y="1989160"/>
            <a:ext cx="19220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PECTORAL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9029379" y="2846638"/>
            <a:ext cx="25423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ABDOMINALES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44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>
                <a:solidFill>
                  <a:srgbClr val="FFC000"/>
                </a:solidFill>
              </a:rPr>
              <a:t>LES FUNCIONS DE L’ESQUELET.</a:t>
            </a:r>
            <a:endParaRPr lang="ca-ES" b="1" dirty="0">
              <a:solidFill>
                <a:srgbClr val="FFC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6312"/>
          </a:xfrm>
        </p:spPr>
        <p:txBody>
          <a:bodyPr>
            <a:normAutofit lnSpcReduction="10000"/>
          </a:bodyPr>
          <a:lstStyle/>
          <a:p>
            <a:r>
              <a:rPr lang="ca-ES" dirty="0" smtClean="0"/>
              <a:t>1- </a:t>
            </a:r>
            <a:r>
              <a:rPr lang="ca-ES" b="1" u="sng" dirty="0" smtClean="0">
                <a:solidFill>
                  <a:srgbClr val="00B0F0"/>
                </a:solidFill>
              </a:rPr>
              <a:t>AGUANTA EL COST </a:t>
            </a:r>
            <a:r>
              <a:rPr lang="ca-ES" dirty="0" smtClean="0"/>
              <a:t>DRET.</a:t>
            </a:r>
            <a:endParaRPr lang="ca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838200" y="3461920"/>
            <a:ext cx="10515600" cy="436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b="1" u="sng" dirty="0">
                <a:solidFill>
                  <a:srgbClr val="00B0F0"/>
                </a:solidFill>
              </a:rPr>
              <a:t>2</a:t>
            </a:r>
            <a:r>
              <a:rPr lang="ca-ES" b="1" u="sng" dirty="0" smtClean="0">
                <a:solidFill>
                  <a:srgbClr val="00B0F0"/>
                </a:solidFill>
              </a:rPr>
              <a:t>- PROTEGEIX ELS ÒRGANS </a:t>
            </a:r>
            <a:r>
              <a:rPr lang="ca-ES" dirty="0" smtClean="0"/>
              <a:t>MÉS DELICATS DEL COS.</a:t>
            </a:r>
            <a:endParaRPr lang="ca-E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38200" y="5082172"/>
            <a:ext cx="10515600" cy="436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 smtClean="0"/>
              <a:t>3- PERMET </a:t>
            </a:r>
            <a:r>
              <a:rPr lang="ca-ES" b="1" u="sng" dirty="0" smtClean="0">
                <a:solidFill>
                  <a:srgbClr val="00B0F0"/>
                </a:solidFill>
              </a:rPr>
              <a:t>MOURE EL COS</a:t>
            </a:r>
            <a:r>
              <a:rPr lang="ca-ES" dirty="0" smtClean="0"/>
              <a:t>.</a:t>
            </a:r>
            <a:endParaRPr lang="ca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062" y="3030375"/>
            <a:ext cx="1219808" cy="121980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503" y="4692426"/>
            <a:ext cx="1215804" cy="12158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503" y="1447918"/>
            <a:ext cx="1219808" cy="12198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588" y="1447919"/>
            <a:ext cx="1215960" cy="121596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724327" y="3369858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9029379" y="3493391"/>
            <a:ext cx="2633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ABDOMINALES</a:t>
            </a:r>
            <a:endParaRPr lang="ca-ES" sz="2800" i="1" dirty="0">
              <a:solidFill>
                <a:srgbClr val="FFFF0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9029379" y="2846638"/>
            <a:ext cx="1861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FF00"/>
                </a:solidFill>
              </a:rPr>
              <a:t>PECTORAL</a:t>
            </a:r>
            <a:endParaRPr lang="ca-ES" i="1" dirty="0">
              <a:solidFill>
                <a:srgbClr val="FFFF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73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928276" y="4589058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9141674" y="3910420"/>
            <a:ext cx="2633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>
                <a:solidFill>
                  <a:srgbClr val="FF0066"/>
                </a:solidFill>
              </a:rPr>
              <a:t>Q</a:t>
            </a:r>
            <a:r>
              <a:rPr lang="ca-ES" sz="2800" i="1" dirty="0" smtClean="0">
                <a:solidFill>
                  <a:srgbClr val="FF0066"/>
                </a:solidFill>
              </a:rPr>
              <a:t>UÀDRICEPS</a:t>
            </a:r>
            <a:endParaRPr lang="ca-ES" sz="2800" i="1" dirty="0">
              <a:solidFill>
                <a:srgbClr val="FF0066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9141674" y="4899896"/>
            <a:ext cx="16799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BESSONS</a:t>
            </a:r>
            <a:endParaRPr lang="ca-ES" i="1" dirty="0">
              <a:solidFill>
                <a:srgbClr val="FF0066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51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811383" y="5519500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9141674" y="5549224"/>
            <a:ext cx="2633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BESSONS</a:t>
            </a:r>
            <a:endParaRPr lang="ca-ES" sz="2800" i="1" dirty="0">
              <a:solidFill>
                <a:srgbClr val="FF0066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9141674" y="4966557"/>
            <a:ext cx="22476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FF0066"/>
                </a:solidFill>
              </a:rPr>
              <a:t>QUÀDRICEPS</a:t>
            </a:r>
            <a:endParaRPr lang="ca-ES" i="1" dirty="0">
              <a:solidFill>
                <a:srgbClr val="FF0066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41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105530" y="3065058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453190" y="315787"/>
            <a:ext cx="3640452" cy="1325563"/>
          </a:xfrm>
        </p:spPr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8544294" y="3065058"/>
            <a:ext cx="2633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92D050"/>
                </a:solidFill>
              </a:rPr>
              <a:t>BÍCEPS</a:t>
            </a:r>
            <a:endParaRPr lang="ca-ES" sz="2800" i="1" dirty="0">
              <a:solidFill>
                <a:srgbClr val="92D05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8544294" y="2541837"/>
            <a:ext cx="1531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>
                <a:solidFill>
                  <a:srgbClr val="92D050"/>
                </a:solidFill>
              </a:rPr>
              <a:t>TRÍCEPS</a:t>
            </a:r>
            <a:endParaRPr lang="ca-ES" i="1" dirty="0">
              <a:solidFill>
                <a:srgbClr val="92D05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10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6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8811" y="220747"/>
            <a:ext cx="10515600" cy="757822"/>
          </a:xfrm>
        </p:spPr>
        <p:txBody>
          <a:bodyPr>
            <a:normAutofit/>
          </a:bodyPr>
          <a:lstStyle/>
          <a:p>
            <a:r>
              <a:rPr lang="ca-ES" sz="4000" b="1" dirty="0" smtClean="0">
                <a:solidFill>
                  <a:srgbClr val="FFC000"/>
                </a:solidFill>
              </a:rPr>
              <a:t>ELS  OSSOS  DE  L’EQUELET</a:t>
            </a:r>
            <a:endParaRPr lang="ca-ES" sz="4000" b="1" dirty="0">
              <a:solidFill>
                <a:srgbClr val="FFC000"/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8" r="33525"/>
          <a:stretch/>
        </p:blipFill>
        <p:spPr>
          <a:xfrm>
            <a:off x="5116703" y="978569"/>
            <a:ext cx="1957866" cy="5813635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>
            <a:off x="6127720" y="1171074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8566485" y="983874"/>
            <a:ext cx="83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F0"/>
                </a:solidFill>
              </a:rPr>
              <a:t>CRANI</a:t>
            </a:r>
            <a:endParaRPr lang="ca-ES" b="1" dirty="0">
              <a:solidFill>
                <a:srgbClr val="00B0F0"/>
              </a:solidFill>
            </a:endParaRPr>
          </a:p>
        </p:txBody>
      </p:sp>
      <p:cxnSp>
        <p:nvCxnSpPr>
          <p:cNvPr id="8" name="Conector recto de flecha 7"/>
          <p:cNvCxnSpPr>
            <a:endCxn id="10" idx="1"/>
          </p:cNvCxnSpPr>
          <p:nvPr/>
        </p:nvCxnSpPr>
        <p:spPr>
          <a:xfrm flipV="1">
            <a:off x="6400436" y="2775283"/>
            <a:ext cx="1829161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8229597" y="2590617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COSTELLES</a:t>
            </a:r>
            <a:endParaRPr lang="ca-ES" b="1" dirty="0">
              <a:solidFill>
                <a:srgbClr val="FFFF0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652084" y="3050469"/>
            <a:ext cx="2711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COLUMNA VÈRTEBRAL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12" name="Conector recto de flecha 11"/>
          <p:cNvCxnSpPr/>
          <p:nvPr/>
        </p:nvCxnSpPr>
        <p:spPr>
          <a:xfrm flipV="1">
            <a:off x="6272099" y="3235135"/>
            <a:ext cx="1379985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V="1">
            <a:off x="6127720" y="2424046"/>
            <a:ext cx="2879922" cy="14353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8935451" y="2227017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ESTERN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15" name="Conector recto de flecha 14"/>
          <p:cNvCxnSpPr/>
          <p:nvPr/>
        </p:nvCxnSpPr>
        <p:spPr>
          <a:xfrm flipH="1" flipV="1">
            <a:off x="3529263" y="2775283"/>
            <a:ext cx="1988494" cy="1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2549240" y="2606659"/>
            <a:ext cx="96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50"/>
                </a:solidFill>
              </a:rPr>
              <a:t>HÚMER</a:t>
            </a:r>
            <a:endParaRPr lang="ca-ES" b="1" dirty="0">
              <a:solidFill>
                <a:srgbClr val="00B050"/>
              </a:solidFill>
            </a:endParaRPr>
          </a:p>
        </p:txBody>
      </p:sp>
      <p:cxnSp>
        <p:nvCxnSpPr>
          <p:cNvPr id="22" name="Conector recto de flecha 21"/>
          <p:cNvCxnSpPr/>
          <p:nvPr/>
        </p:nvCxnSpPr>
        <p:spPr>
          <a:xfrm flipH="1" flipV="1">
            <a:off x="4249878" y="3339591"/>
            <a:ext cx="1139180" cy="1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3383247" y="3170967"/>
            <a:ext cx="96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50"/>
                </a:solidFill>
              </a:rPr>
              <a:t>RADI</a:t>
            </a:r>
            <a:endParaRPr lang="ca-ES" b="1" dirty="0">
              <a:solidFill>
                <a:srgbClr val="00B050"/>
              </a:solidFill>
            </a:endParaRPr>
          </a:p>
        </p:txBody>
      </p:sp>
      <p:cxnSp>
        <p:nvCxnSpPr>
          <p:cNvPr id="25" name="Conector recto de flecha 24"/>
          <p:cNvCxnSpPr/>
          <p:nvPr/>
        </p:nvCxnSpPr>
        <p:spPr>
          <a:xfrm flipH="1" flipV="1">
            <a:off x="4819468" y="3735275"/>
            <a:ext cx="665476" cy="363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/>
          <p:cNvSpPr txBox="1"/>
          <p:nvPr/>
        </p:nvSpPr>
        <p:spPr>
          <a:xfrm>
            <a:off x="4049171" y="3556340"/>
            <a:ext cx="96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50"/>
                </a:solidFill>
              </a:rPr>
              <a:t>CÚBIT</a:t>
            </a:r>
            <a:endParaRPr lang="ca-ES" b="1" dirty="0">
              <a:solidFill>
                <a:srgbClr val="00B050"/>
              </a:solidFill>
            </a:endParaRPr>
          </a:p>
        </p:txBody>
      </p:sp>
      <p:cxnSp>
        <p:nvCxnSpPr>
          <p:cNvPr id="28" name="Conector recto de flecha 27"/>
          <p:cNvCxnSpPr/>
          <p:nvPr/>
        </p:nvCxnSpPr>
        <p:spPr>
          <a:xfrm flipV="1">
            <a:off x="6384576" y="3655675"/>
            <a:ext cx="793907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/>
          <p:cNvSpPr txBox="1"/>
          <p:nvPr/>
        </p:nvSpPr>
        <p:spPr>
          <a:xfrm>
            <a:off x="7218582" y="3516054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PELVIS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31" name="Conector recto de flecha 30"/>
          <p:cNvCxnSpPr/>
          <p:nvPr/>
        </p:nvCxnSpPr>
        <p:spPr>
          <a:xfrm flipV="1">
            <a:off x="6384576" y="4553817"/>
            <a:ext cx="793907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/>
          <p:cNvSpPr txBox="1"/>
          <p:nvPr/>
        </p:nvSpPr>
        <p:spPr>
          <a:xfrm>
            <a:off x="7194707" y="4325633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66"/>
                </a:solidFill>
              </a:rPr>
              <a:t>FÈMUR</a:t>
            </a:r>
            <a:endParaRPr lang="ca-ES" b="1" dirty="0">
              <a:solidFill>
                <a:srgbClr val="FF0066"/>
              </a:solidFill>
            </a:endParaRPr>
          </a:p>
        </p:txBody>
      </p:sp>
      <p:cxnSp>
        <p:nvCxnSpPr>
          <p:cNvPr id="35" name="Conector recto de flecha 34"/>
          <p:cNvCxnSpPr/>
          <p:nvPr/>
        </p:nvCxnSpPr>
        <p:spPr>
          <a:xfrm flipV="1">
            <a:off x="6280126" y="5507742"/>
            <a:ext cx="1829161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/>
          <p:nvPr/>
        </p:nvCxnSpPr>
        <p:spPr>
          <a:xfrm>
            <a:off x="6336266" y="6176211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/>
          <p:cNvSpPr txBox="1"/>
          <p:nvPr/>
        </p:nvSpPr>
        <p:spPr>
          <a:xfrm>
            <a:off x="8109287" y="5323076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66"/>
                </a:solidFill>
              </a:rPr>
              <a:t>PERONÉ</a:t>
            </a:r>
            <a:endParaRPr lang="ca-ES" b="1" dirty="0">
              <a:solidFill>
                <a:srgbClr val="FF0066"/>
              </a:solidFill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8791431" y="5991545"/>
            <a:ext cx="1251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66"/>
                </a:solidFill>
              </a:rPr>
              <a:t>TÍBIA</a:t>
            </a:r>
            <a:endParaRPr lang="ca-ES" b="1" dirty="0">
              <a:solidFill>
                <a:srgbClr val="FF0066"/>
              </a:solidFill>
            </a:endParaRPr>
          </a:p>
        </p:txBody>
      </p:sp>
      <p:cxnSp>
        <p:nvCxnSpPr>
          <p:cNvPr id="39" name="Conector recto de flecha 38"/>
          <p:cNvCxnSpPr/>
          <p:nvPr/>
        </p:nvCxnSpPr>
        <p:spPr>
          <a:xfrm flipV="1">
            <a:off x="6508990" y="2078364"/>
            <a:ext cx="1042919" cy="482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/>
          <p:cNvSpPr txBox="1"/>
          <p:nvPr/>
        </p:nvSpPr>
        <p:spPr>
          <a:xfrm>
            <a:off x="7479630" y="1868359"/>
            <a:ext cx="1556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CLAVÍCULA</a:t>
            </a:r>
            <a:endParaRPr lang="ca-ES" b="1" dirty="0">
              <a:solidFill>
                <a:srgbClr val="FFFF00"/>
              </a:solidFill>
            </a:endParaRP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5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7" grpId="1"/>
      <p:bldP spid="10" grpId="0"/>
      <p:bldP spid="10" grpId="1"/>
      <p:bldP spid="11" grpId="0"/>
      <p:bldP spid="11" grpId="1"/>
      <p:bldP spid="14" grpId="0"/>
      <p:bldP spid="14" grpId="1"/>
      <p:bldP spid="21" grpId="0"/>
      <p:bldP spid="23" grpId="0"/>
      <p:bldP spid="26" grpId="0"/>
      <p:bldP spid="30" grpId="0"/>
      <p:bldP spid="30" grpId="1"/>
      <p:bldP spid="32" grpId="0"/>
      <p:bldP spid="32" grpId="1"/>
      <p:bldP spid="37" grpId="0"/>
      <p:bldP spid="37" grpId="1"/>
      <p:bldP spid="38" grpId="0"/>
      <p:bldP spid="38" grpId="1"/>
      <p:bldP spid="40" grpId="0"/>
      <p:bldP spid="40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72299" y="3157464"/>
            <a:ext cx="3329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>
                <a:solidFill>
                  <a:srgbClr val="FFC000"/>
                </a:solidFill>
              </a:rPr>
              <a:t>2-ARTICULACIONS.</a:t>
            </a:r>
            <a:endParaRPr lang="ca-ES" sz="3200" dirty="0">
              <a:solidFill>
                <a:srgbClr val="FFC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72298" y="3682499"/>
            <a:ext cx="4774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dirty="0" smtClean="0"/>
              <a:t>Són </a:t>
            </a:r>
            <a:r>
              <a:rPr lang="ca-ES" sz="2000" b="1" i="1" u="sng" dirty="0" smtClean="0">
                <a:solidFill>
                  <a:srgbClr val="00B0F0"/>
                </a:solidFill>
              </a:rPr>
              <a:t>els punts on s’uneixen </a:t>
            </a:r>
            <a:r>
              <a:rPr lang="ca-ES" sz="2000" dirty="0" smtClean="0"/>
              <a:t>dos o més </a:t>
            </a:r>
            <a:r>
              <a:rPr lang="ca-ES" sz="2000" b="1" i="1" u="sng" dirty="0" smtClean="0">
                <a:solidFill>
                  <a:srgbClr val="00B0F0"/>
                </a:solidFill>
              </a:rPr>
              <a:t>ossos</a:t>
            </a:r>
            <a:r>
              <a:rPr lang="ca-ES" sz="2000" b="1" i="1" u="sng" dirty="0" smtClean="0"/>
              <a:t>.</a:t>
            </a:r>
            <a:endParaRPr lang="ca-ES" sz="2000" b="1" i="1" u="sng" dirty="0"/>
          </a:p>
        </p:txBody>
      </p:sp>
      <p:sp>
        <p:nvSpPr>
          <p:cNvPr id="7" name="Abrir llave 6"/>
          <p:cNvSpPr/>
          <p:nvPr/>
        </p:nvSpPr>
        <p:spPr>
          <a:xfrm>
            <a:off x="5086763" y="144379"/>
            <a:ext cx="591672" cy="6412804"/>
          </a:xfrm>
          <a:prstGeom prst="leftBrace">
            <a:avLst>
              <a:gd name="adj1" fmla="val 74242"/>
              <a:gd name="adj2" fmla="val 504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987827" y="432216"/>
            <a:ext cx="5520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ARTICULACIONS MÒBILS.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552218" y="447765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1-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130441" y="2642446"/>
            <a:ext cx="4404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ARTICULACIONS FIXES.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548085" y="2630543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>
                <a:solidFill>
                  <a:srgbClr val="FFC000"/>
                </a:solidFill>
              </a:rPr>
              <a:t>2</a:t>
            </a:r>
            <a:r>
              <a:rPr lang="ca-ES" sz="2800" dirty="0" smtClean="0">
                <a:solidFill>
                  <a:srgbClr val="FFC000"/>
                </a:solidFill>
              </a:rPr>
              <a:t>-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076653" y="5097878"/>
            <a:ext cx="4799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ARTICULACIONS SEMIMÒBILS.</a:t>
            </a:r>
            <a:endParaRPr lang="ca-ES" sz="2800" dirty="0">
              <a:solidFill>
                <a:srgbClr val="FFC0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606006" y="5097878"/>
            <a:ext cx="52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>
                <a:solidFill>
                  <a:srgbClr val="FFC000"/>
                </a:solidFill>
              </a:rPr>
              <a:t>3-</a:t>
            </a:r>
            <a:endParaRPr lang="ca-ES" sz="2800" dirty="0">
              <a:solidFill>
                <a:srgbClr val="FFC000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048" y="1431786"/>
            <a:ext cx="565489" cy="565489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381" y="1420161"/>
            <a:ext cx="577114" cy="577114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08894" y="3624537"/>
            <a:ext cx="639044" cy="631060"/>
          </a:xfrm>
          <a:prstGeom prst="rect">
            <a:avLst/>
          </a:prstGeom>
        </p:spPr>
      </p:pic>
      <p:pic>
        <p:nvPicPr>
          <p:cNvPr id="18" name="Picture 2" descr="http://www.arasaac.org/repositorio/thumbs/10/200/1/1661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435" y="6055171"/>
            <a:ext cx="631060" cy="631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ángulo 23"/>
          <p:cNvSpPr/>
          <p:nvPr/>
        </p:nvSpPr>
        <p:spPr>
          <a:xfrm>
            <a:off x="5942170" y="917296"/>
            <a:ext cx="3642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Permeten </a:t>
            </a:r>
            <a:r>
              <a:rPr lang="ca-ES" b="1" i="1" u="sng" dirty="0" smtClean="0">
                <a:solidFill>
                  <a:srgbClr val="00B0F0"/>
                </a:solidFill>
              </a:rPr>
              <a:t>moure fàcilment </a:t>
            </a:r>
            <a:r>
              <a:rPr lang="ca-ES" dirty="0" smtClean="0"/>
              <a:t>els ossos.</a:t>
            </a:r>
            <a:endParaRPr lang="ca-ES" dirty="0"/>
          </a:p>
        </p:txBody>
      </p:sp>
      <p:sp>
        <p:nvSpPr>
          <p:cNvPr id="25" name="Rectángulo 24"/>
          <p:cNvSpPr/>
          <p:nvPr/>
        </p:nvSpPr>
        <p:spPr>
          <a:xfrm>
            <a:off x="6022866" y="3131618"/>
            <a:ext cx="2594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b="1" i="1" u="sng" dirty="0" smtClean="0"/>
              <a:t> </a:t>
            </a:r>
            <a:r>
              <a:rPr lang="ca-ES" b="1" i="1" u="sng" dirty="0" smtClean="0">
                <a:solidFill>
                  <a:srgbClr val="00B0F0"/>
                </a:solidFill>
              </a:rPr>
              <a:t>NO</a:t>
            </a:r>
            <a:r>
              <a:rPr lang="ca-ES" b="1" i="1" u="sng" dirty="0" smtClean="0"/>
              <a:t> </a:t>
            </a:r>
            <a:r>
              <a:rPr lang="ca-ES" dirty="0" smtClean="0"/>
              <a:t>Permeten </a:t>
            </a:r>
            <a:r>
              <a:rPr lang="ca-ES" b="1" i="1" u="sng" dirty="0" smtClean="0">
                <a:solidFill>
                  <a:srgbClr val="00B0F0"/>
                </a:solidFill>
              </a:rPr>
              <a:t>moviment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26" name="Rectángulo 25"/>
          <p:cNvSpPr/>
          <p:nvPr/>
        </p:nvSpPr>
        <p:spPr>
          <a:xfrm>
            <a:off x="6197678" y="5573545"/>
            <a:ext cx="31879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Permeten un </a:t>
            </a:r>
            <a:r>
              <a:rPr lang="ca-ES" b="1" i="1" u="sng" dirty="0" smtClean="0">
                <a:solidFill>
                  <a:srgbClr val="00B0F0"/>
                </a:solidFill>
              </a:rPr>
              <a:t>moviment lleuger</a:t>
            </a:r>
            <a:r>
              <a:rPr lang="ca-ES" b="1" i="1" u="sng" dirty="0" smtClean="0"/>
              <a:t>.</a:t>
            </a:r>
            <a:endParaRPr lang="ca-ES" b="1" i="1" u="sng" dirty="0"/>
          </a:p>
        </p:txBody>
      </p:sp>
      <p:sp>
        <p:nvSpPr>
          <p:cNvPr id="28" name="CuadroTexto 27"/>
          <p:cNvSpPr txBox="1"/>
          <p:nvPr/>
        </p:nvSpPr>
        <p:spPr>
          <a:xfrm>
            <a:off x="5942170" y="1531691"/>
            <a:ext cx="13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Per exemple</a:t>
            </a:r>
            <a:endParaRPr lang="ca-ES" dirty="0"/>
          </a:p>
        </p:txBody>
      </p:sp>
      <p:sp>
        <p:nvSpPr>
          <p:cNvPr id="29" name="Flecha derecha 28"/>
          <p:cNvSpPr/>
          <p:nvPr/>
        </p:nvSpPr>
        <p:spPr>
          <a:xfrm>
            <a:off x="7351975" y="1624557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0" name="CuadroTexto 29"/>
          <p:cNvSpPr txBox="1"/>
          <p:nvPr/>
        </p:nvSpPr>
        <p:spPr>
          <a:xfrm>
            <a:off x="6037225" y="3711645"/>
            <a:ext cx="13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Per exemple</a:t>
            </a:r>
            <a:endParaRPr lang="ca-ES" dirty="0"/>
          </a:p>
        </p:txBody>
      </p:sp>
      <p:sp>
        <p:nvSpPr>
          <p:cNvPr id="31" name="Flecha derecha 30"/>
          <p:cNvSpPr/>
          <p:nvPr/>
        </p:nvSpPr>
        <p:spPr>
          <a:xfrm>
            <a:off x="7447030" y="3804511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3" name="CuadroTexto 32"/>
          <p:cNvSpPr txBox="1"/>
          <p:nvPr/>
        </p:nvSpPr>
        <p:spPr>
          <a:xfrm>
            <a:off x="6209917" y="6153005"/>
            <a:ext cx="13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Per exemple</a:t>
            </a:r>
            <a:endParaRPr lang="ca-ES" dirty="0"/>
          </a:p>
        </p:txBody>
      </p:sp>
      <p:sp>
        <p:nvSpPr>
          <p:cNvPr id="34" name="Flecha derecha 33"/>
          <p:cNvSpPr/>
          <p:nvPr/>
        </p:nvSpPr>
        <p:spPr>
          <a:xfrm>
            <a:off x="7619722" y="6245871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35" name="CuadroTexto 34"/>
          <p:cNvSpPr txBox="1"/>
          <p:nvPr/>
        </p:nvSpPr>
        <p:spPr>
          <a:xfrm>
            <a:off x="568551" y="4261516"/>
            <a:ext cx="4774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smtClean="0"/>
              <a:t>Hi ha diferents </a:t>
            </a:r>
            <a:r>
              <a:rPr lang="ca-ES" sz="2000" b="1" i="1" dirty="0" smtClean="0">
                <a:solidFill>
                  <a:srgbClr val="00B0F0"/>
                </a:solidFill>
              </a:rPr>
              <a:t>tipus de articulacions</a:t>
            </a:r>
            <a:r>
              <a:rPr lang="ca-ES" sz="2000" b="1" i="1" u="sng" dirty="0" smtClean="0"/>
              <a:t>.</a:t>
            </a:r>
            <a:endParaRPr lang="ca-ES" sz="2000" b="1" i="1" u="sng" dirty="0"/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30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24" grpId="0"/>
      <p:bldP spid="25" grpId="0"/>
      <p:bldP spid="26" grpId="0"/>
      <p:bldP spid="28" grpId="0"/>
      <p:bldP spid="29" grpId="0" animBg="1"/>
      <p:bldP spid="30" grpId="0"/>
      <p:bldP spid="31" grpId="0" animBg="1"/>
      <p:bldP spid="33" grpId="0"/>
      <p:bldP spid="34" grpId="0" animBg="1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6452936" y="545432"/>
            <a:ext cx="6300537" cy="574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a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325096" y="542687"/>
            <a:ext cx="387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>
                <a:solidFill>
                  <a:srgbClr val="FFC000"/>
                </a:solidFill>
              </a:rPr>
              <a:t>3-LA MUSCULATURA.</a:t>
            </a:r>
            <a:endParaRPr lang="ca-ES" sz="3200" dirty="0">
              <a:solidFill>
                <a:srgbClr val="FFC000"/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561451" y="2192333"/>
            <a:ext cx="3802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ESTÁ </a:t>
            </a:r>
            <a:r>
              <a:rPr lang="ca-ES" b="1" i="1" u="sng" dirty="0" smtClean="0">
                <a:solidFill>
                  <a:srgbClr val="00B0F0"/>
                </a:solidFill>
              </a:rPr>
              <a:t>FORMAT</a:t>
            </a:r>
            <a:r>
              <a:rPr lang="ca-ES" dirty="0" smtClean="0"/>
              <a:t> PELS</a:t>
            </a:r>
            <a:r>
              <a:rPr lang="ca-ES" b="1" i="1" u="sng" dirty="0"/>
              <a:t> </a:t>
            </a:r>
            <a:r>
              <a:rPr lang="ca-ES" b="1" i="1" u="sng" dirty="0" smtClean="0">
                <a:solidFill>
                  <a:srgbClr val="00B0F0"/>
                </a:solidFill>
              </a:rPr>
              <a:t>MÚSCULS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27" name="CuadroTexto 26"/>
          <p:cNvSpPr txBox="1"/>
          <p:nvPr/>
        </p:nvSpPr>
        <p:spPr>
          <a:xfrm>
            <a:off x="3718119" y="4509023"/>
            <a:ext cx="1888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HI HA MÚSCULS.</a:t>
            </a:r>
            <a:endParaRPr lang="ca-ES" dirty="0"/>
          </a:p>
        </p:txBody>
      </p:sp>
      <p:sp>
        <p:nvSpPr>
          <p:cNvPr id="28" name="CuadroTexto 27"/>
          <p:cNvSpPr txBox="1"/>
          <p:nvPr/>
        </p:nvSpPr>
        <p:spPr>
          <a:xfrm>
            <a:off x="6335388" y="3179111"/>
            <a:ext cx="1351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A) </a:t>
            </a:r>
            <a:r>
              <a:rPr lang="ca-ES" b="1" dirty="0" smtClean="0">
                <a:solidFill>
                  <a:srgbClr val="00B0F0"/>
                </a:solidFill>
              </a:rPr>
              <a:t>AMPLES</a:t>
            </a:r>
            <a:r>
              <a:rPr lang="ca-ES" dirty="0" smtClean="0"/>
              <a:t>. </a:t>
            </a:r>
            <a:endParaRPr lang="ca-ES" dirty="0"/>
          </a:p>
        </p:txBody>
      </p:sp>
      <p:sp>
        <p:nvSpPr>
          <p:cNvPr id="29" name="CuadroTexto 28"/>
          <p:cNvSpPr txBox="1"/>
          <p:nvPr/>
        </p:nvSpPr>
        <p:spPr>
          <a:xfrm>
            <a:off x="6416389" y="4502404"/>
            <a:ext cx="111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B) </a:t>
            </a:r>
            <a:r>
              <a:rPr lang="ca-ES" b="1" dirty="0" smtClean="0">
                <a:solidFill>
                  <a:srgbClr val="00B0F0"/>
                </a:solidFill>
              </a:rPr>
              <a:t>CURTS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30" name="CuadroTexto 29"/>
          <p:cNvSpPr txBox="1"/>
          <p:nvPr/>
        </p:nvSpPr>
        <p:spPr>
          <a:xfrm>
            <a:off x="6462868" y="5919926"/>
            <a:ext cx="1269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C</a:t>
            </a:r>
            <a:r>
              <a:rPr lang="ca-ES" dirty="0" smtClean="0"/>
              <a:t>) </a:t>
            </a:r>
            <a:r>
              <a:rPr lang="ca-ES" dirty="0" smtClean="0">
                <a:solidFill>
                  <a:srgbClr val="00B0F0"/>
                </a:solidFill>
              </a:rPr>
              <a:t>LLARGS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31" name="Abrir llave 30"/>
          <p:cNvSpPr/>
          <p:nvPr/>
        </p:nvSpPr>
        <p:spPr>
          <a:xfrm>
            <a:off x="5470907" y="2960858"/>
            <a:ext cx="591672" cy="3433578"/>
          </a:xfrm>
          <a:prstGeom prst="leftBrace">
            <a:avLst>
              <a:gd name="adj1" fmla="val 74242"/>
              <a:gd name="adj2" fmla="val 504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7460559" y="3173263"/>
            <a:ext cx="2238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PER EXEMPLE: </a:t>
            </a:r>
            <a:r>
              <a:rPr lang="ca-ES" b="1" i="1" u="sng" dirty="0" smtClean="0"/>
              <a:t>TÒRAX</a:t>
            </a:r>
            <a:endParaRPr lang="ca-ES" b="1" i="1" u="sng" dirty="0"/>
          </a:p>
        </p:txBody>
      </p:sp>
      <p:sp>
        <p:nvSpPr>
          <p:cNvPr id="33" name="Rectángulo 32"/>
          <p:cNvSpPr/>
          <p:nvPr/>
        </p:nvSpPr>
        <p:spPr>
          <a:xfrm>
            <a:off x="7353611" y="4509023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PER EXEMPLE:</a:t>
            </a:r>
            <a:r>
              <a:rPr lang="ca-ES" b="1" i="1" u="sng" dirty="0" smtClean="0"/>
              <a:t> LA MÀ</a:t>
            </a:r>
            <a:endParaRPr lang="ca-ES" b="1" i="1" u="sng" dirty="0"/>
          </a:p>
        </p:txBody>
      </p:sp>
      <p:sp>
        <p:nvSpPr>
          <p:cNvPr id="34" name="Rectángulo 33"/>
          <p:cNvSpPr/>
          <p:nvPr/>
        </p:nvSpPr>
        <p:spPr>
          <a:xfrm>
            <a:off x="7451695" y="5929349"/>
            <a:ext cx="2626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dirty="0" smtClean="0"/>
              <a:t>PER EXEMPLE: </a:t>
            </a:r>
            <a:r>
              <a:rPr lang="ca-ES" b="1" i="1" u="sng" dirty="0" smtClean="0"/>
              <a:t>LES CAMES</a:t>
            </a:r>
            <a:endParaRPr lang="ca-ES" b="1" i="1" u="sng" dirty="0"/>
          </a:p>
        </p:txBody>
      </p:sp>
      <p:sp>
        <p:nvSpPr>
          <p:cNvPr id="39" name="Flecha derecha 38"/>
          <p:cNvSpPr/>
          <p:nvPr/>
        </p:nvSpPr>
        <p:spPr>
          <a:xfrm>
            <a:off x="10080399" y="3271016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0" name="Flecha derecha 39"/>
          <p:cNvSpPr/>
          <p:nvPr/>
        </p:nvSpPr>
        <p:spPr>
          <a:xfrm>
            <a:off x="10019393" y="4589660"/>
            <a:ext cx="523964" cy="217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1" name="Flecha derecha 40"/>
          <p:cNvSpPr/>
          <p:nvPr/>
        </p:nvSpPr>
        <p:spPr>
          <a:xfrm>
            <a:off x="10086385" y="6027797"/>
            <a:ext cx="523964" cy="208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531" y="2038464"/>
            <a:ext cx="757975" cy="757975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494" y="324899"/>
            <a:ext cx="1020350" cy="102035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67" t="15682" r="31401" b="67252"/>
          <a:stretch/>
        </p:blipFill>
        <p:spPr>
          <a:xfrm>
            <a:off x="10850575" y="3141885"/>
            <a:ext cx="932681" cy="466341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6" t="61120" r="27113"/>
          <a:stretch/>
        </p:blipFill>
        <p:spPr>
          <a:xfrm>
            <a:off x="10900941" y="5726240"/>
            <a:ext cx="834189" cy="756703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94" t="49195" r="26868" b="37044"/>
          <a:stretch/>
        </p:blipFill>
        <p:spPr>
          <a:xfrm>
            <a:off x="10823565" y="4470684"/>
            <a:ext cx="1026696" cy="336884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63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  <p:bldP spid="27" grpId="0"/>
      <p:bldP spid="28" grpId="0"/>
      <p:bldP spid="29" grpId="0"/>
      <p:bldP spid="30" grpId="0"/>
      <p:bldP spid="31" grpId="0" animBg="1"/>
      <p:bldP spid="32" grpId="0"/>
      <p:bldP spid="33" grpId="0"/>
      <p:bldP spid="34" grpId="0"/>
      <p:bldP spid="39" grpId="0" animBg="1"/>
      <p:bldP spid="40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>
                <a:solidFill>
                  <a:srgbClr val="FFC000"/>
                </a:solidFill>
              </a:rPr>
              <a:t>LES FUNCIONS DE LA MUSCULATURA.</a:t>
            </a:r>
            <a:endParaRPr lang="ca-ES" b="1" dirty="0">
              <a:solidFill>
                <a:srgbClr val="FFC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6312"/>
          </a:xfrm>
        </p:spPr>
        <p:txBody>
          <a:bodyPr>
            <a:normAutofit fontScale="92500" lnSpcReduction="10000"/>
          </a:bodyPr>
          <a:lstStyle/>
          <a:p>
            <a:r>
              <a:rPr lang="ca-ES" dirty="0" smtClean="0"/>
              <a:t>1- </a:t>
            </a:r>
            <a:r>
              <a:rPr lang="ca-ES" b="1" i="1" u="sng" dirty="0" smtClean="0">
                <a:solidFill>
                  <a:srgbClr val="00B0F0"/>
                </a:solidFill>
              </a:rPr>
              <a:t>MOU</a:t>
            </a:r>
            <a:r>
              <a:rPr lang="ca-ES" dirty="0" smtClean="0"/>
              <a:t> EL COS </a:t>
            </a:r>
            <a:r>
              <a:rPr lang="ca-ES" b="1" i="1" u="sng" dirty="0" smtClean="0">
                <a:solidFill>
                  <a:srgbClr val="00B0F0"/>
                </a:solidFill>
              </a:rPr>
              <a:t>I</a:t>
            </a:r>
            <a:r>
              <a:rPr lang="ca-ES" dirty="0" smtClean="0"/>
              <a:t> EN </a:t>
            </a:r>
            <a:r>
              <a:rPr lang="ca-ES" b="1" i="1" u="sng" dirty="0" smtClean="0">
                <a:solidFill>
                  <a:srgbClr val="00B0F0"/>
                </a:solidFill>
              </a:rPr>
              <a:t>MANTÉ LA POSTURA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838200" y="3461920"/>
            <a:ext cx="10515600" cy="436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/>
              <a:t>2</a:t>
            </a:r>
            <a:r>
              <a:rPr lang="ca-ES" dirty="0" smtClean="0"/>
              <a:t>- FA FUNCIONAR I </a:t>
            </a:r>
            <a:r>
              <a:rPr lang="ca-ES" b="1" i="1" u="sng" dirty="0" smtClean="0">
                <a:solidFill>
                  <a:srgbClr val="00B0F0"/>
                </a:solidFill>
              </a:rPr>
              <a:t>PROTEGEIX ELS ÒRGANS </a:t>
            </a:r>
            <a:r>
              <a:rPr lang="ca-ES" dirty="0" smtClean="0"/>
              <a:t>VITALS.</a:t>
            </a:r>
            <a:endParaRPr lang="ca-E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38200" y="5130299"/>
            <a:ext cx="10515600" cy="436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 smtClean="0"/>
              <a:t>3- </a:t>
            </a:r>
            <a:r>
              <a:rPr lang="ca-ES" b="1" i="1" u="sng" dirty="0" smtClean="0">
                <a:solidFill>
                  <a:srgbClr val="00B0F0"/>
                </a:solidFill>
              </a:rPr>
              <a:t>ESCALFA</a:t>
            </a:r>
            <a:r>
              <a:rPr lang="ca-ES" dirty="0" smtClean="0"/>
              <a:t> L’ORGANISME.</a:t>
            </a:r>
            <a:endParaRPr lang="ca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062" y="3030375"/>
            <a:ext cx="1219808" cy="121980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968" y="1435879"/>
            <a:ext cx="1215804" cy="121580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209" y="1435879"/>
            <a:ext cx="1215804" cy="121580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823" y="4725289"/>
            <a:ext cx="1231412" cy="123141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352" y="4725289"/>
            <a:ext cx="1246331" cy="124633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71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88" y="1407835"/>
            <a:ext cx="2205487" cy="5217553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4000" b="1" dirty="0" smtClean="0">
                <a:solidFill>
                  <a:srgbClr val="FFC000"/>
                </a:solidFill>
              </a:rPr>
              <a:t>LA MUSCULATURA DEL COS.</a:t>
            </a:r>
            <a:endParaRPr lang="ca-ES" sz="4000" b="1" dirty="0">
              <a:solidFill>
                <a:srgbClr val="FFC000"/>
              </a:solidFill>
            </a:endParaRPr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6657472" y="1690688"/>
            <a:ext cx="24387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9048110" y="1506023"/>
            <a:ext cx="1074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F0"/>
                </a:solidFill>
              </a:rPr>
              <a:t>FRONTAL</a:t>
            </a:r>
            <a:endParaRPr lang="ca-ES" b="1" dirty="0">
              <a:solidFill>
                <a:srgbClr val="00B0F0"/>
              </a:solidFill>
            </a:endParaRPr>
          </a:p>
        </p:txBody>
      </p:sp>
      <p:cxnSp>
        <p:nvCxnSpPr>
          <p:cNvPr id="8" name="Conector recto de flecha 7"/>
          <p:cNvCxnSpPr/>
          <p:nvPr/>
        </p:nvCxnSpPr>
        <p:spPr>
          <a:xfrm>
            <a:off x="6821951" y="2196487"/>
            <a:ext cx="2012936" cy="9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8834887" y="2008221"/>
            <a:ext cx="3003746" cy="376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ESTERNOCLIDOMASTOÏDAL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6821951" y="2716950"/>
            <a:ext cx="2012936" cy="9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8834887" y="2514113"/>
            <a:ext cx="3003746" cy="376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PECTORAL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 flipH="1" flipV="1">
            <a:off x="4973046" y="3075310"/>
            <a:ext cx="1139180" cy="1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106415" y="2906686"/>
            <a:ext cx="96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50"/>
                </a:solidFill>
              </a:rPr>
              <a:t>BÍCEPS</a:t>
            </a:r>
            <a:endParaRPr lang="ca-ES" b="1" dirty="0">
              <a:solidFill>
                <a:srgbClr val="00B050"/>
              </a:solidFill>
            </a:endParaRPr>
          </a:p>
        </p:txBody>
      </p:sp>
      <p:cxnSp>
        <p:nvCxnSpPr>
          <p:cNvPr id="15" name="Conector recto de flecha 14"/>
          <p:cNvCxnSpPr/>
          <p:nvPr/>
        </p:nvCxnSpPr>
        <p:spPr>
          <a:xfrm>
            <a:off x="6737611" y="3486971"/>
            <a:ext cx="2012936" cy="9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8834887" y="3298705"/>
            <a:ext cx="3003746" cy="376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FF00"/>
                </a:solidFill>
              </a:rPr>
              <a:t>ABDOMINALES</a:t>
            </a:r>
            <a:endParaRPr lang="ca-ES" b="1" dirty="0">
              <a:solidFill>
                <a:srgbClr val="FFFF00"/>
              </a:solidFill>
            </a:endParaRPr>
          </a:p>
        </p:txBody>
      </p:sp>
      <p:cxnSp>
        <p:nvCxnSpPr>
          <p:cNvPr id="17" name="Conector recto de flecha 16"/>
          <p:cNvCxnSpPr/>
          <p:nvPr/>
        </p:nvCxnSpPr>
        <p:spPr>
          <a:xfrm flipV="1">
            <a:off x="6985554" y="4592789"/>
            <a:ext cx="1829161" cy="1604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8798673" y="4408123"/>
            <a:ext cx="1660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66"/>
                </a:solidFill>
              </a:rPr>
              <a:t>QUÀDRICEPS</a:t>
            </a:r>
            <a:endParaRPr lang="ca-ES" b="1" dirty="0">
              <a:solidFill>
                <a:srgbClr val="FF0066"/>
              </a:solidFill>
            </a:endParaRPr>
          </a:p>
        </p:txBody>
      </p:sp>
      <p:cxnSp>
        <p:nvCxnSpPr>
          <p:cNvPr id="19" name="Conector recto de flecha 18"/>
          <p:cNvCxnSpPr/>
          <p:nvPr/>
        </p:nvCxnSpPr>
        <p:spPr>
          <a:xfrm flipH="1" flipV="1">
            <a:off x="5102117" y="5459809"/>
            <a:ext cx="1667578" cy="1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4033526" y="5275143"/>
            <a:ext cx="120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FF0066"/>
                </a:solidFill>
              </a:rPr>
              <a:t>BESSONS</a:t>
            </a:r>
            <a:endParaRPr lang="ca-ES" b="1" dirty="0">
              <a:solidFill>
                <a:srgbClr val="FF0066"/>
              </a:solidFill>
            </a:endParaRPr>
          </a:p>
        </p:txBody>
      </p:sp>
      <p:cxnSp>
        <p:nvCxnSpPr>
          <p:cNvPr id="22" name="Conector recto de flecha 21"/>
          <p:cNvCxnSpPr/>
          <p:nvPr/>
        </p:nvCxnSpPr>
        <p:spPr>
          <a:xfrm>
            <a:off x="7294902" y="3099556"/>
            <a:ext cx="1624872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8956596" y="2901925"/>
            <a:ext cx="96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solidFill>
                  <a:srgbClr val="00B050"/>
                </a:solidFill>
              </a:rPr>
              <a:t>TRÍCEPS</a:t>
            </a:r>
            <a:endParaRPr lang="ca-ES" b="1" dirty="0">
              <a:solidFill>
                <a:srgbClr val="00B050"/>
              </a:solidFill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0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7" grpId="1"/>
      <p:bldP spid="9" grpId="0"/>
      <p:bldP spid="9" grpId="1" build="allAtOnce"/>
      <p:bldP spid="12" grpId="0"/>
      <p:bldP spid="12" grpId="1" build="allAtOnce"/>
      <p:bldP spid="14" grpId="0"/>
      <p:bldP spid="14" grpId="1"/>
      <p:bldP spid="16" grpId="0"/>
      <p:bldP spid="16" grpId="1" build="allAtOnce"/>
      <p:bldP spid="18" grpId="0"/>
      <p:bldP spid="18" grpId="1"/>
      <p:bldP spid="21" grpId="0"/>
      <p:bldP spid="21" grpId="1"/>
      <p:bldP spid="23" grpId="0"/>
      <p:bldP spid="2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43539" y="2549804"/>
            <a:ext cx="7295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1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ESQUELET</a:t>
            </a:r>
            <a:r>
              <a:rPr lang="ca-ES" sz="2800" i="1" dirty="0">
                <a:solidFill>
                  <a:srgbClr val="00B0F0"/>
                </a:solidFill>
              </a:rPr>
              <a:t>, MUSCULATURA I </a:t>
            </a:r>
            <a:r>
              <a:rPr lang="ca-ES" sz="2800" i="1" dirty="0" smtClean="0">
                <a:solidFill>
                  <a:srgbClr val="00B0F0"/>
                </a:solidFill>
              </a:rPr>
              <a:t>ARTICULACIONS.</a:t>
            </a:r>
            <a:endParaRPr lang="ca-ES" sz="2800" i="1" dirty="0">
              <a:solidFill>
                <a:srgbClr val="00B0F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2060"/>
                </a:solidFill>
              </a:rPr>
              <a:t>.QÜESTIONARI</a:t>
            </a:r>
            <a:endParaRPr lang="ca-ES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84094"/>
          </a:xfrm>
        </p:spPr>
        <p:txBody>
          <a:bodyPr/>
          <a:lstStyle/>
          <a:p>
            <a:pPr marL="0" indent="0">
              <a:buNone/>
            </a:pPr>
            <a:r>
              <a:rPr lang="ca-ES" dirty="0" smtClean="0"/>
              <a:t>L’ APARELL LOCOMOTOR ESTÀ FORMAT PER.</a:t>
            </a:r>
          </a:p>
          <a:p>
            <a:pPr marL="0" indent="0">
              <a:buNone/>
            </a:pPr>
            <a:endParaRPr lang="ca-ES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156986" y="3777799"/>
            <a:ext cx="48453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/>
              <a:t>2</a:t>
            </a:r>
            <a:r>
              <a:rPr lang="ca-ES" sz="2800" i="1" dirty="0" smtClean="0"/>
              <a:t>. </a:t>
            </a:r>
            <a:r>
              <a:rPr lang="ca-ES" sz="2800" i="1" dirty="0" smtClean="0">
                <a:solidFill>
                  <a:srgbClr val="00B0F0"/>
                </a:solidFill>
              </a:rPr>
              <a:t>ESQUELET  I MUSCULATURA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43539" y="5173459"/>
            <a:ext cx="23339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4625"/>
            <a:r>
              <a:rPr lang="ca-ES" sz="2800" i="1" dirty="0" smtClean="0"/>
              <a:t>3. </a:t>
            </a:r>
            <a:r>
              <a:rPr lang="ca-ES" sz="2800" i="1" dirty="0" smtClean="0">
                <a:solidFill>
                  <a:srgbClr val="00B0F0"/>
                </a:solidFill>
              </a:rPr>
              <a:t>ESQUELET </a:t>
            </a:r>
            <a:r>
              <a:rPr lang="ca-ES" i="1" dirty="0" smtClean="0">
                <a:solidFill>
                  <a:srgbClr val="00B0F0"/>
                </a:solidFill>
              </a:rPr>
              <a:t>.</a:t>
            </a:r>
            <a:endParaRPr lang="ca-ES" i="1" dirty="0">
              <a:solidFill>
                <a:srgbClr val="00B0F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703" y="194502"/>
            <a:ext cx="1004875" cy="49850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28" y="6413084"/>
            <a:ext cx="1292038" cy="29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02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1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7" grpId="2"/>
      <p:bldP spid="7" grpId="3"/>
      <p:bldP spid="9" grpId="0"/>
      <p:bldP spid="9" grpId="1"/>
      <p:bldP spid="9" grpId="2"/>
      <p:bldP spid="9" grpId="3"/>
    </p:bldLst>
  </p:timing>
</p:sld>
</file>

<file path=ppt/theme/theme1.xml><?xml version="1.0" encoding="utf-8"?>
<a:theme xmlns:a="http://schemas.openxmlformats.org/drawingml/2006/main" name="Tema de Office">
  <a:themeElements>
    <a:clrScheme name="Verde amarill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487</Words>
  <Application>Microsoft Office PowerPoint</Application>
  <PresentationFormat>Panorámica</PresentationFormat>
  <Paragraphs>167</Paragraphs>
  <Slides>33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LES FUNCIONS DE L’ESQUELET.</vt:lpstr>
      <vt:lpstr>ELS  OSSOS  DE  L’EQUELET</vt:lpstr>
      <vt:lpstr>Presentación de PowerPoint</vt:lpstr>
      <vt:lpstr>Presentación de PowerPoint</vt:lpstr>
      <vt:lpstr>LES FUNCIONS DE LA MUSCULATURA.</vt:lpstr>
      <vt:lpstr>LA MUSCULATURA DEL COS.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  <vt:lpstr>.QÜESTIONARI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FRANCISCO JAVIER VACA ROMAN</cp:lastModifiedBy>
  <cp:revision>64</cp:revision>
  <dcterms:created xsi:type="dcterms:W3CDTF">2018-12-07T09:31:44Z</dcterms:created>
  <dcterms:modified xsi:type="dcterms:W3CDTF">2018-12-08T18:58:59Z</dcterms:modified>
  <cp:contentStatus/>
</cp:coreProperties>
</file>