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79" r:id="rId18"/>
    <p:sldId id="281" r:id="rId19"/>
    <p:sldId id="282" r:id="rId20"/>
    <p:sldId id="283" r:id="rId21"/>
    <p:sldId id="284" r:id="rId22"/>
    <p:sldId id="285" r:id="rId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afXNMjR3gsD0RlQsPpZLw==" hashData="qc6Hh92kLX1IRFctfxXZOyGgoCt+GNN8jZpimbYU/eM2Hzdw/57KlpZUbaXIv1bW3ot+Z0HBn2D9t43i8dQjc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8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97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37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97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41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03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27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14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72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15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49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1B6AF-20EB-4380-8193-A0EC4A178A0C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0BE7-6480-4F1A-A881-879450BC20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33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7.jpeg"/><Relationship Id="rId7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4.jpeg"/><Relationship Id="rId5" Type="http://schemas.openxmlformats.org/officeDocument/2006/relationships/image" Target="../media/image19.png"/><Relationship Id="rId10" Type="http://schemas.microsoft.com/office/2007/relationships/hdphoto" Target="../media/hdphoto3.wdp"/><Relationship Id="rId4" Type="http://schemas.openxmlformats.org/officeDocument/2006/relationships/image" Target="../media/image18.jpe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0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jpeg"/><Relationship Id="rId4" Type="http://schemas.openxmlformats.org/officeDocument/2006/relationships/image" Target="../media/image3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3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5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microsoft.com/office/2007/relationships/hdphoto" Target="../media/hdphoto4.wdp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7.jpeg"/><Relationship Id="rId18" Type="http://schemas.openxmlformats.org/officeDocument/2006/relationships/image" Target="../media/image15.png"/><Relationship Id="rId3" Type="http://schemas.openxmlformats.org/officeDocument/2006/relationships/image" Target="../media/image16.jpeg"/><Relationship Id="rId7" Type="http://schemas.openxmlformats.org/officeDocument/2006/relationships/image" Target="../media/image19.png"/><Relationship Id="rId12" Type="http://schemas.microsoft.com/office/2007/relationships/hdphoto" Target="../media/hdphoto3.wdp"/><Relationship Id="rId17" Type="http://schemas.openxmlformats.org/officeDocument/2006/relationships/image" Target="../media/image14.jpeg"/><Relationship Id="rId2" Type="http://schemas.openxmlformats.org/officeDocument/2006/relationships/image" Target="../media/image8.jpeg"/><Relationship Id="rId16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21.png"/><Relationship Id="rId5" Type="http://schemas.openxmlformats.org/officeDocument/2006/relationships/image" Target="../media/image17.jpeg"/><Relationship Id="rId15" Type="http://schemas.openxmlformats.org/officeDocument/2006/relationships/image" Target="../media/image22.jpeg"/><Relationship Id="rId10" Type="http://schemas.microsoft.com/office/2007/relationships/hdphoto" Target="../media/hdphoto2.wdp"/><Relationship Id="rId4" Type="http://schemas.openxmlformats.org/officeDocument/2006/relationships/image" Target="../media/image6.jpeg"/><Relationship Id="rId9" Type="http://schemas.openxmlformats.org/officeDocument/2006/relationships/image" Target="../media/image20.png"/><Relationship Id="rId1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13" Type="http://schemas.openxmlformats.org/officeDocument/2006/relationships/image" Target="../media/image10.jpeg"/><Relationship Id="rId3" Type="http://schemas.openxmlformats.org/officeDocument/2006/relationships/image" Target="../media/image24.jpeg"/><Relationship Id="rId7" Type="http://schemas.openxmlformats.org/officeDocument/2006/relationships/image" Target="../media/image27.jpeg"/><Relationship Id="rId12" Type="http://schemas.openxmlformats.org/officeDocument/2006/relationships/image" Target="../media/image32.jpeg"/><Relationship Id="rId2" Type="http://schemas.openxmlformats.org/officeDocument/2006/relationships/image" Target="../media/image4.jpe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11" Type="http://schemas.openxmlformats.org/officeDocument/2006/relationships/image" Target="../media/image31.jpeg"/><Relationship Id="rId5" Type="http://schemas.openxmlformats.org/officeDocument/2006/relationships/image" Target="../media/image9.jpeg"/><Relationship Id="rId15" Type="http://schemas.openxmlformats.org/officeDocument/2006/relationships/image" Target="../media/image15.png"/><Relationship Id="rId10" Type="http://schemas.openxmlformats.org/officeDocument/2006/relationships/image" Target="../media/image30.jpeg"/><Relationship Id="rId4" Type="http://schemas.openxmlformats.org/officeDocument/2006/relationships/image" Target="../media/image25.jpeg"/><Relationship Id="rId9" Type="http://schemas.openxmlformats.org/officeDocument/2006/relationships/image" Target="../media/image29.jpeg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3.jpeg"/><Relationship Id="rId18" Type="http://schemas.openxmlformats.org/officeDocument/2006/relationships/image" Target="../media/image14.jpeg"/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12" Type="http://schemas.microsoft.com/office/2007/relationships/hdphoto" Target="../media/hdphoto5.wdp"/><Relationship Id="rId17" Type="http://schemas.openxmlformats.org/officeDocument/2006/relationships/image" Target="../media/image47.jpeg"/><Relationship Id="rId2" Type="http://schemas.openxmlformats.org/officeDocument/2006/relationships/image" Target="../media/image34.jpeg"/><Relationship Id="rId16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11" Type="http://schemas.openxmlformats.org/officeDocument/2006/relationships/image" Target="../media/image42.png"/><Relationship Id="rId5" Type="http://schemas.openxmlformats.org/officeDocument/2006/relationships/image" Target="../media/image37.jpeg"/><Relationship Id="rId15" Type="http://schemas.openxmlformats.org/officeDocument/2006/relationships/image" Target="../media/image45.jpeg"/><Relationship Id="rId10" Type="http://schemas.openxmlformats.org/officeDocument/2006/relationships/image" Target="../media/image41.jpeg"/><Relationship Id="rId19" Type="http://schemas.openxmlformats.org/officeDocument/2006/relationships/image" Target="../media/image15.png"/><Relationship Id="rId4" Type="http://schemas.openxmlformats.org/officeDocument/2006/relationships/image" Target="../media/image36.jpeg"/><Relationship Id="rId9" Type="http://schemas.microsoft.com/office/2007/relationships/hdphoto" Target="../media/hdphoto4.wdp"/><Relationship Id="rId14" Type="http://schemas.openxmlformats.org/officeDocument/2006/relationships/image" Target="../media/image4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17188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6" name="Cuadro de texto 273"/>
          <p:cNvSpPr txBox="1"/>
          <p:nvPr/>
        </p:nvSpPr>
        <p:spPr>
          <a:xfrm>
            <a:off x="3183517" y="6201206"/>
            <a:ext cx="6296025" cy="4095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pictogramas: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Palao </a:t>
            </a: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Procedencia: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Licencia: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Propiedad:</a:t>
            </a:r>
            <a:r>
              <a:rPr lang="es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Gobierno de </a:t>
            </a:r>
            <a:r>
              <a:rPr lang="es-ES" sz="1000" i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Aragón. </a:t>
            </a:r>
            <a:r>
              <a:rPr lang="es-ES" sz="1000" b="1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Editado por </a:t>
            </a:r>
            <a:r>
              <a:rPr lang="es-ES" sz="1000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Francisco Javier Vaca Román ( </a:t>
            </a:r>
            <a:r>
              <a:rPr lang="es-ES" sz="1000" i="1" dirty="0" err="1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es-ES" sz="1000" i="1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ADIMIR)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929346" y="1410789"/>
            <a:ext cx="8804365" cy="3542335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ca-ES" sz="4400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CONOCIMIENTO DEL MEDIO</a:t>
            </a:r>
            <a:endParaRPr lang="es-E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ACTIVIDADES ECONÓMICAS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38711" y="3729928"/>
            <a:ext cx="899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i="1" dirty="0"/>
              <a:t>2. </a:t>
            </a:r>
            <a:r>
              <a:rPr lang="es-ES" sz="2800" i="1" dirty="0"/>
              <a:t>COMUNICATIVO, SANITARIO, EDUCATIVO Y COMERCIO</a:t>
            </a:r>
            <a:r>
              <a:rPr lang="es-ES" sz="2800" dirty="0"/>
              <a:t>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57381" y="5160234"/>
            <a:ext cx="7534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i="1" dirty="0"/>
              <a:t>A</a:t>
            </a:r>
            <a:r>
              <a:rPr lang="ca-ES" sz="2800" i="1" dirty="0"/>
              <a:t>GRICULTURA, GANADERÍA, PESCA Y MINERÍA.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057381" y="2534785"/>
            <a:ext cx="8387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A</a:t>
            </a:r>
            <a:r>
              <a:rPr lang="ca-ES" sz="2800" i="1" dirty="0"/>
              <a:t>GRICULTURA, GANADERÍA, PESCA Y MINERÍA</a:t>
            </a:r>
            <a:r>
              <a:rPr lang="es-ES" sz="2800" dirty="0"/>
              <a:t> </a:t>
            </a:r>
            <a:r>
              <a:rPr lang="ca-ES" sz="2800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94345" y="4123056"/>
            <a:ext cx="5775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1" dirty="0"/>
              <a:t>COMUNICATIVO, SANITARIO, EDUCATIVO Y COMERCIO</a:t>
            </a:r>
            <a:r>
              <a:rPr lang="es-ES" sz="2800" dirty="0"/>
              <a:t>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SECTOR TERCIARIO</a:t>
            </a:r>
            <a:r>
              <a:rPr lang="es-ES" dirty="0"/>
              <a:t>….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2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240" y="1234291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588" y="1348057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http://www.arasaac.org/classes/img/thumbnail.php?i=c2l6ZT0zMDAmcnV0YT0uLi8uLi9yZXBvc2l0b3Jpby9vcmlnaW5hbGVzLzMwODI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193" y="2829928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www.arasaac.org/classes/img/thumbnail.php?i=c2l6ZT0zMDAmcnV0YT0uLi8uLi9yZXBvc2l0b3Jpby9vcmlnaW5hbGVzLzEyMzQ3LnBuZw==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940" y="2829928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9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5793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/>
              <a:t>DOS TIPOS: PASTO Y ESTABULADA 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4117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UN TIPO: ESTABULADA</a:t>
            </a:r>
            <a:r>
              <a:rPr lang="ca-ES" sz="2800" b="1" i="1" dirty="0"/>
              <a:t>.</a:t>
            </a:r>
            <a:endParaRPr lang="ca-ES" sz="2800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371223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UN TIPO: DE PASTO </a:t>
            </a:r>
            <a:r>
              <a:rPr lang="ca-ES" sz="2800" b="1" i="1" dirty="0"/>
              <a:t>.</a:t>
            </a:r>
            <a:endParaRPr lang="ca-ES" sz="2800" i="1" dirty="0"/>
          </a:p>
          <a:p>
            <a:pPr marL="174625"/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458075" y="4155188"/>
            <a:ext cx="4822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i="1" dirty="0"/>
              <a:t>DOS TIPOS</a:t>
            </a:r>
          </a:p>
          <a:p>
            <a:pPr marL="174625" algn="ctr"/>
            <a:r>
              <a:rPr lang="es-ES" sz="2800" i="1" dirty="0"/>
              <a:t>PASTO Y ESTABULADA</a:t>
            </a:r>
            <a:endParaRPr lang="es-ES" sz="2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396651" y="161244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EN LA GANADERÍA HAY </a:t>
            </a:r>
            <a:r>
              <a:rPr lang="es-ES" i="1" dirty="0"/>
              <a:t>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13" name="Picture 4" descr="http://www.arasaac.org/classes/img/thumbnail.php?i=c2l6ZT0zMDAmcnV0YT0uLi8uLi9yZXBvc2l0b3Jpby9vcmlnaW5hbGVzLzI2ODQwLnBuZw==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55"/>
          <a:stretch/>
        </p:blipFill>
        <p:spPr bwMode="auto">
          <a:xfrm>
            <a:off x="9400206" y="2562335"/>
            <a:ext cx="2540019" cy="144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upo 13"/>
          <p:cNvGrpSpPr/>
          <p:nvPr/>
        </p:nvGrpSpPr>
        <p:grpSpPr>
          <a:xfrm>
            <a:off x="7703817" y="2420058"/>
            <a:ext cx="1551492" cy="1612471"/>
            <a:chOff x="4060581" y="2439766"/>
            <a:chExt cx="2857500" cy="2857500"/>
          </a:xfrm>
        </p:grpSpPr>
        <p:pic>
          <p:nvPicPr>
            <p:cNvPr id="15" name="Picture 6" descr="http://www.arasaac.org/classes/img/thumbnail.php?i=c2l6ZT0zMDAmcnV0YT0uLi8uLi9yZXBvc2l0b3Jpby9vcmlnaW5hbGVzLzI2ODMucG5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581" y="2439766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9934" y="3619500"/>
              <a:ext cx="428774" cy="428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5576" y="3757626"/>
              <a:ext cx="428774" cy="428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46952" y="4352721"/>
              <a:ext cx="886079" cy="716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" name="Imagen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8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5504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ca-ES" sz="2800" i="1" dirty="0"/>
              <a:t>DOS TIPOS: REGADÍO Y SECANO </a:t>
            </a:r>
            <a:r>
              <a:rPr lang="es-ES" sz="2800" b="1" i="1" dirty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5960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i="1" dirty="0"/>
              <a:t>DOS TIPOS: PASTO Y ESTABULADA </a:t>
            </a:r>
            <a:r>
              <a:rPr lang="ca-ES" sz="2800" b="1" i="1" dirty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3562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i="1" dirty="0"/>
              <a:t>UN TIPU: REGADÍO</a:t>
            </a:r>
            <a:r>
              <a:rPr lang="ca-ES" sz="2800" b="1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i="1" dirty="0"/>
              <a:t>DOS TIPOS: REGADÍO Y SECANO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98628" y="149982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LA AGRICULTURA HAY…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6" name="Picture 2" descr="http://www.arasaac.org/classes/img/thumbnail.php?i=c2l6ZT0zMDAmcnV0YT0uLi8uLi9yZXBvc2l0b3Jpby9vcmlnaW5hbGVzLzIyMDgyLnBuZw=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375" y="2936954"/>
            <a:ext cx="1344780" cy="134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arasaac.org/classes/img/thumbnail.php?i=c2l6ZT0zMDAmcnV0YT0uLi8uLi9yZXBvc2l0b3Jpby9vcmlnaW5hbGVzLzIyMDgyLnBuZw=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579" y="2951055"/>
            <a:ext cx="1344780" cy="134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uadroTexto 27"/>
          <p:cNvSpPr txBox="1"/>
          <p:nvPr/>
        </p:nvSpPr>
        <p:spPr>
          <a:xfrm>
            <a:off x="9717579" y="3144544"/>
            <a:ext cx="9488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>
                <a:solidFill>
                  <a:srgbClr val="FF0000"/>
                </a:solidFill>
              </a:rPr>
              <a:t>X</a:t>
            </a: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6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46845" y="2961704"/>
            <a:ext cx="10146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i="1" dirty="0"/>
              <a:t>1. </a:t>
            </a:r>
            <a:r>
              <a:rPr lang="es-ES" sz="2800" dirty="0"/>
              <a:t>FABRICAN PRODUCTOS QUE LAS PERSONAS PUEDEN COMPRAR.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14411" y="4660432"/>
            <a:ext cx="8785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i="1" dirty="0"/>
              <a:t>2. </a:t>
            </a:r>
            <a:r>
              <a:rPr lang="es-ES" sz="2800" dirty="0"/>
              <a:t>FABRICAN PRODUCTOS  PARA ATRAS INDUSTRIAS</a:t>
            </a:r>
            <a:r>
              <a:rPr lang="ca-ES" sz="2800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27075" y="3553501"/>
            <a:ext cx="5775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FABRICAN PRODUCTOS QUE LAS PERSONAS PUEDEN COMPRAR.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 smtClean="0"/>
              <a:t>LAS </a:t>
            </a:r>
            <a:r>
              <a:rPr lang="es-ES" b="1" i="1" dirty="0"/>
              <a:t>INDUTRIAS DE </a:t>
            </a:r>
            <a:r>
              <a:rPr lang="es-ES" b="1" i="1" u="sng" dirty="0"/>
              <a:t>CONSUMO</a:t>
            </a:r>
            <a:r>
              <a:rPr lang="es-ES" dirty="0"/>
              <a:t>….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0" name="Picture 4" descr="http://www.arasaac.org/classes/img/thumbnail.php?i=c2l6ZT0zMDAmcnV0YT0uLi8uLi9yZXBvc2l0b3Jpby9vcmlnaW5hbGVzLzcyMzM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264" y="1406457"/>
            <a:ext cx="1511633" cy="151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www.arasaac.org/classes/img/thumbnail.php?i=c2l6ZT0zMDAmcnV0YT0uLi8uLi9yZXBvc2l0b3Jpby9vcmlnaW5hbGVzLzMyNjAyLnBuZw=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928" y="1352575"/>
            <a:ext cx="1360470" cy="136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69775" y="2667407"/>
            <a:ext cx="8949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dirty="0"/>
              <a:t>FABRICAN PRODUCTOS  PARA OTRAS INDUSTRIAS</a:t>
            </a:r>
            <a:r>
              <a:rPr lang="ca-ES" sz="2800" i="1" dirty="0"/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646" y="4234002"/>
            <a:ext cx="106647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dirty="0"/>
              <a:t>FABRICAN PRODUCTOS QUE LAS </a:t>
            </a:r>
          </a:p>
          <a:p>
            <a:pPr marL="174625"/>
            <a:r>
              <a:rPr lang="es-ES" sz="2800" dirty="0"/>
              <a:t>      PERSONAS PUEDEN COMPRAR.</a:t>
            </a:r>
            <a:endParaRPr lang="es-ES" sz="2800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3597896"/>
            <a:ext cx="57444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FABRICAN PRODUCTOS  PARA OTRAS INDUSTRIAS</a:t>
            </a:r>
          </a:p>
          <a:p>
            <a:pPr algn="ctr"/>
            <a:r>
              <a:rPr lang="es-ES" sz="2800" i="1" dirty="0"/>
              <a:t>POR EJEMPLO, LA INDUSTRIA QUÍMICA.</a:t>
            </a:r>
          </a:p>
          <a:p>
            <a:pPr algn="ctr"/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98628" y="149982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LAS INDUSTRIAS DE </a:t>
            </a:r>
            <a:r>
              <a:rPr lang="es-ES" b="1" i="1" u="sng" dirty="0"/>
              <a:t>BASE</a:t>
            </a:r>
            <a:r>
              <a:rPr lang="es-ES" b="1" i="1" dirty="0"/>
              <a:t> 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3" name="Picture 10" descr="http://www.arasaac.org/classes/img/thumbnail.php?i=c2l6ZT0zMDAmcnV0YT0uLi8uLi9yZXBvc2l0b3Jpby9vcmlnaW5hbGVzLzgxODY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448" y="1583399"/>
            <a:ext cx="902080" cy="90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758" y="1499820"/>
            <a:ext cx="985659" cy="98565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69775" y="2667407"/>
            <a:ext cx="8949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dirty="0"/>
              <a:t>FABRICACIÓN DE VIVIENDAS Y</a:t>
            </a:r>
            <a:r>
              <a:rPr lang="ca-ES" sz="2800" i="1" dirty="0"/>
              <a:t> </a:t>
            </a:r>
            <a:r>
              <a:rPr lang="es-ES" sz="2800" dirty="0"/>
              <a:t>OBRAS PÚBLICAS.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646" y="4234002"/>
            <a:ext cx="106647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dirty="0"/>
              <a:t>FABRICACIÓN DE VIVIENDAS.</a:t>
            </a:r>
            <a:r>
              <a:rPr lang="ca-ES" sz="2800" i="1" dirty="0"/>
              <a:t> </a:t>
            </a:r>
            <a:endParaRPr lang="es-ES" sz="2800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FABRICACIÓN DE VIVIENDAS</a:t>
            </a:r>
            <a:r>
              <a:rPr lang="ca-ES" sz="2800" i="1" dirty="0"/>
              <a:t> </a:t>
            </a:r>
          </a:p>
          <a:p>
            <a:pPr algn="ctr"/>
            <a:r>
              <a:rPr lang="ca-ES" sz="2800" dirty="0"/>
              <a:t>Y</a:t>
            </a:r>
            <a:endParaRPr lang="ca-ES" sz="2800" i="1" dirty="0"/>
          </a:p>
          <a:p>
            <a:pPr algn="ctr"/>
            <a:r>
              <a:rPr lang="es-ES" sz="2800" dirty="0"/>
              <a:t>OBRAS PÚBLICAS.</a:t>
            </a:r>
            <a:endParaRPr lang="es-ES" sz="2800" i="1" dirty="0"/>
          </a:p>
          <a:p>
            <a:pPr algn="ctr"/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98628" y="149982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LA CONSTRUCCIÓN PUEDE SER 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Picture 14" descr="http://www.arasaac.org/classes/img/thumbnail.php?i=c2l6ZT0zMDAmcnV0YT0uLi8uLi9yZXBvc2l0b3Jpby9vcmlnaW5hbGVzLzIzMTc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923" y="2333059"/>
            <a:ext cx="670734" cy="71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http://www.arasaac.org/classes/img/thumbnail.php?i=c2l6ZT0zMDAmcnV0YT0uLi8uLi9yZXBvc2l0b3Jpby9vcmlnaW5hbGVzLzU5NDY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192" y="3392746"/>
            <a:ext cx="809397" cy="80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657" y="3378793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5" y="5023441"/>
            <a:ext cx="6272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dirty="0"/>
              <a:t>COMPRAMOS LO QUE NECESITEMOS.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769799"/>
            <a:ext cx="4959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</a:t>
            </a:r>
            <a:r>
              <a:rPr lang="es-ES" sz="2800" dirty="0"/>
              <a:t>CUIDAN DE NUESTRA SALUD</a:t>
            </a:r>
            <a:r>
              <a:rPr lang="ca-ES" sz="2800" i="1" dirty="0"/>
              <a:t>.</a:t>
            </a:r>
            <a:endParaRPr lang="es-ES" sz="2800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709891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dirty="0"/>
              <a:t>EDUCAN Y FORMAN A LA POBLACIÓN</a:t>
            </a:r>
            <a:r>
              <a:rPr lang="ca-ES" sz="2800" b="1" i="1" dirty="0"/>
              <a:t>.</a:t>
            </a:r>
            <a:endParaRPr lang="ca-ES" sz="2800" i="1" dirty="0"/>
          </a:p>
          <a:p>
            <a:pPr marL="174625"/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784848" y="4155188"/>
            <a:ext cx="549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dirty="0"/>
              <a:t>COMPREM EL QUE NECESSITEM</a:t>
            </a:r>
          </a:p>
          <a:p>
            <a:pPr marL="174625" algn="ctr"/>
            <a:endParaRPr lang="es-ES" sz="2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COMERCIO</a:t>
            </a:r>
            <a:r>
              <a:rPr lang="es-ES" i="1" dirty="0"/>
              <a:t>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3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875" y="2310067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60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4968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dirty="0"/>
              <a:t>CUIDAN DE NUESTRA SALUD</a:t>
            </a:r>
            <a:r>
              <a:rPr lang="es-ES" sz="2800" b="1" i="1" dirty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76802"/>
            <a:ext cx="6291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dirty="0"/>
              <a:t>EDUCAN Y FORMAN A LA POBLACIÓN</a:t>
            </a:r>
            <a:r>
              <a:rPr lang="ca-ES" sz="2800" b="1" i="1" dirty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39465"/>
            <a:ext cx="6197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dirty="0"/>
              <a:t>COMPRAMOS LO QUE NECESITEMOS</a:t>
            </a:r>
            <a:r>
              <a:rPr lang="ca-ES" sz="2800" b="1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CUIDAN DE NUSETRA SALUD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389515" y="1337108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 </a:t>
            </a:r>
            <a:r>
              <a:rPr lang="es-ES" sz="3300" b="1" i="1" dirty="0"/>
              <a:t>SERVICIOS SANITARIOS…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4" name="Picture 10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755" y="2427835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29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38711" y="3857944"/>
            <a:ext cx="899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i="1" dirty="0"/>
              <a:t>2. </a:t>
            </a:r>
            <a:r>
              <a:rPr lang="es-ES" sz="2800" dirty="0"/>
              <a:t>EDUCAN Y FORMAN A LA POBLACIÓN.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20805" y="5160234"/>
            <a:ext cx="6198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dirty="0"/>
              <a:t>COMPRAMOS LO QUE NECESITAMOS</a:t>
            </a:r>
            <a:r>
              <a:rPr lang="ca-ES" sz="2800" i="1" dirty="0"/>
              <a:t>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002517" y="2534785"/>
            <a:ext cx="838706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dirty="0"/>
              <a:t>CUIDAN DE NUESTRA SALUD</a:t>
            </a:r>
            <a:r>
              <a:rPr lang="es-ES" b="1" i="1" dirty="0"/>
              <a:t>.</a:t>
            </a:r>
            <a:endParaRPr lang="es-ES" b="1" i="1" dirty="0">
              <a:solidFill>
                <a:srgbClr val="00B0F0"/>
              </a:solidFill>
            </a:endParaRPr>
          </a:p>
          <a:p>
            <a:pPr marL="174625"/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94346" y="4381164"/>
            <a:ext cx="5775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EDUCAN Y FORMAN A LA POBLACIÓN.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SERVICIOS EDUCATIVOS…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8" name="Picture 12" descr="http://www.arasaac.org/classes/img/thumbnail.php?i=c2l6ZT0zMDAmcnV0YT0uLi8uLi9yZXBvc2l0b3Jpby9vcmlnaW5hbGVzLzMwODI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008" y="2376909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6" descr="http://www.arasaac.org/classes/img/thumbnail.php?i=c2l6ZT0zMDAmcnV0YT0uLi8uLi9yZXBvc2l0b3Jpby9vcmlnaW5hbGVzLzExNjc5LnBuZw==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2" r="9243"/>
          <a:stretch/>
        </p:blipFill>
        <p:spPr bwMode="auto">
          <a:xfrm>
            <a:off x="9548603" y="1791838"/>
            <a:ext cx="878640" cy="861616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44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55502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dirty="0"/>
              <a:t>NOS MANTIENEN INFORMADOS</a:t>
            </a:r>
            <a:r>
              <a:rPr lang="es-ES" sz="2800" b="1" i="1" dirty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76802"/>
            <a:ext cx="6291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dirty="0"/>
              <a:t>EDUCAN Y FORMAN A LA POBLACIÓN</a:t>
            </a:r>
            <a:r>
              <a:rPr lang="ca-ES" sz="2800" b="1" i="1" dirty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39465"/>
            <a:ext cx="6203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dirty="0"/>
              <a:t>COMPRAMOS LO QUE NECESITAMOS</a:t>
            </a:r>
            <a:r>
              <a:rPr lang="ca-ES" sz="2800" b="1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NOS MANTIENEN INFORMADOS.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389515" y="1337108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 </a:t>
            </a:r>
            <a:r>
              <a:rPr lang="es-ES" sz="3300" b="1" i="1" dirty="0"/>
              <a:t>MEDIOS DE COMUNICACIÓN…</a:t>
            </a:r>
            <a:endParaRPr lang="es-ES" sz="2900" b="1" i="1" dirty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1" name="Picture 14" descr="http://www.arasaac.org/classes/img/thumbnail.php?i=c2l6ZT0zMDAmcnV0YT0uLi8uLi9yZXBvc2l0b3Jpby9vcmlnaW5hbGVzLzEyMzQ3LnBuZw=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755" y="2389909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21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asaac.org/classes/img/thumbnail.php?i=c2l6ZT0zMDAmcnV0YT0uLi8uLi9yZXBvc2l0b3Jpby9vcmlnaW5hbGVzLzMzNjcucG5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131" y="1112422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rasaac.org/classes/img/thumbnail.php?i=c2l6ZT0zMDAmcnV0YT0uLi8uLi9yZXBvc2l0b3Jpby9vcmlnaW5hbGVzLzg1ODE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349" y="3275683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400" y="5474768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97738" y="3223474"/>
            <a:ext cx="257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HAY 3 TIPOS DE TRABAJOS</a:t>
            </a:r>
            <a:endParaRPr lang="es-ES" sz="1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181064" y="544351"/>
            <a:ext cx="390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/>
              <a:t>LOS </a:t>
            </a:r>
            <a:r>
              <a:rPr lang="es-ES" sz="1600" dirty="0"/>
              <a:t>QUE OBTIENEN PRODUCTOS</a:t>
            </a:r>
            <a:r>
              <a:rPr lang="es-ES" dirty="0"/>
              <a:t>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366307" y="2806767"/>
            <a:ext cx="3775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 LOS QUE ELABORAN PRODUCTOS.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209990" y="5030515"/>
            <a:ext cx="3842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LOS QUE VENDEN PRODUCTOS.</a:t>
            </a:r>
          </a:p>
        </p:txBody>
      </p:sp>
      <p:pic>
        <p:nvPicPr>
          <p:cNvPr id="2050" name="Picture 2" descr="http://www.arasaac.org/classes/img/thumbnail.php?i=c2l6ZT0zMDAmcnV0YT0uLi8uLi9yZXBvc2l0b3Jpby9vcmlnaW5hbGVzLzMzMzc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064" y="1073416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asaac.org/classes/img/thumbnail.php?i=c2l6ZT0zMDAmcnV0YT0uLi8uLi9yZXBvc2l0b3Jpby9vcmlnaW5hbGVzLzg2MzEucG5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926" y="1103705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rasaac.org/classes/img/thumbnail.php?i=c2l6ZT0zMDAmcnV0YT0uLi8uLi9yZXBvc2l0b3Jpby9vcmlnaW5hbGVzLzExMTY1LnBuZw==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199" y="1086774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315410" y="2045380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AGRICULTURA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971155" y="2010641"/>
            <a:ext cx="1227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GANADERÍA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6672178" y="2015072"/>
            <a:ext cx="1041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MINERÍA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8279051" y="2033360"/>
            <a:ext cx="895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PESCA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25169" y="574855"/>
            <a:ext cx="1961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SECTOR PRIMARIO: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484221" y="2802236"/>
            <a:ext cx="212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SECTOR SECUNDARIO: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470570" y="5032942"/>
            <a:ext cx="212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SECTOR TERCIARIO:</a:t>
            </a:r>
          </a:p>
        </p:txBody>
      </p:sp>
      <p:sp>
        <p:nvSpPr>
          <p:cNvPr id="8" name="Abrir llave 7"/>
          <p:cNvSpPr/>
          <p:nvPr/>
        </p:nvSpPr>
        <p:spPr>
          <a:xfrm>
            <a:off x="2899133" y="547404"/>
            <a:ext cx="203517" cy="57542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6" name="Picture 8" descr="http://www.arasaac.org/classes/img/thumbnail.php?i=c2l6ZT0zMDAmcnV0YT0uLi8uLi9yZXBvc2l0b3Jpby9vcmlnaW5hbGVzLzI3MTMucG5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247" y="3260303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3606052" y="4204818"/>
            <a:ext cx="1174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INDUSTRIA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311852" y="4207850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CONSTRUCCIÓN</a:t>
            </a:r>
          </a:p>
        </p:txBody>
      </p:sp>
      <p:pic>
        <p:nvPicPr>
          <p:cNvPr id="2058" name="Picture 10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216" y="5447472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arasaac.org/classes/img/thumbnail.php?i=c2l6ZT0zMDAmcnV0YT0uLi8uLi9yZXBvc2l0b3Jpby9vcmlnaW5hbGVzLzMwODIucG5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735" y="5483547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arasaac.org/classes/img/thumbnail.php?i=c2l6ZT0zMDAmcnV0YT0uLi8uLi9yZXBvc2l0b3Jpby9vcmlnaW5hbGVzLzEyMzQ3LnBuZw==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571" y="5411041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uadroTexto 27"/>
          <p:cNvSpPr txBox="1"/>
          <p:nvPr/>
        </p:nvSpPr>
        <p:spPr>
          <a:xfrm>
            <a:off x="3513233" y="6365633"/>
            <a:ext cx="1146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COMERCIO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5165547" y="6388416"/>
            <a:ext cx="1892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SERVICIOS SANITARIOS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139621" y="6377363"/>
            <a:ext cx="2034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SERVICIOS EDUCATIVOS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9223036" y="6356480"/>
            <a:ext cx="271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MEDIOS DE COMUNICACIÓN</a:t>
            </a:r>
          </a:p>
        </p:txBody>
      </p:sp>
      <p:pic>
        <p:nvPicPr>
          <p:cNvPr id="2064" name="Picture 16" descr="http://www.arasaac.org/classes/img/thumbnail.php?i=c2l6ZT0zMDAmcnV0YT0uLi8uLi9yZXBvc2l0b3Jpby9vcmlnaW5hbGVzLzIyNzY5LnBuZw==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11" y="3335915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uadroTexto 36"/>
          <p:cNvSpPr txBox="1"/>
          <p:nvPr/>
        </p:nvSpPr>
        <p:spPr>
          <a:xfrm>
            <a:off x="7122646" y="4217654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ARTESANÍA</a:t>
            </a: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sp>
        <p:nvSpPr>
          <p:cNvPr id="39" name="CuadroTexto 38"/>
          <p:cNvSpPr txBox="1"/>
          <p:nvPr/>
        </p:nvSpPr>
        <p:spPr>
          <a:xfrm>
            <a:off x="3321596" y="574581"/>
            <a:ext cx="448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1-</a:t>
            </a:r>
            <a:endParaRPr lang="es-ES" dirty="0"/>
          </a:p>
        </p:txBody>
      </p:sp>
      <p:sp>
        <p:nvSpPr>
          <p:cNvPr id="40" name="CuadroTexto 39"/>
          <p:cNvSpPr txBox="1"/>
          <p:nvPr/>
        </p:nvSpPr>
        <p:spPr>
          <a:xfrm>
            <a:off x="3257345" y="2808255"/>
            <a:ext cx="448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2-</a:t>
            </a:r>
            <a:endParaRPr lang="es-ES" dirty="0"/>
          </a:p>
        </p:txBody>
      </p:sp>
      <p:sp>
        <p:nvSpPr>
          <p:cNvPr id="41" name="CuadroTexto 40"/>
          <p:cNvSpPr txBox="1"/>
          <p:nvPr/>
        </p:nvSpPr>
        <p:spPr>
          <a:xfrm>
            <a:off x="3253356" y="5020210"/>
            <a:ext cx="448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3-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665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6" grpId="0"/>
      <p:bldP spid="15" grpId="0"/>
      <p:bldP spid="16" grpId="0"/>
      <p:bldP spid="17" grpId="0"/>
      <p:bldP spid="7" grpId="0"/>
      <p:bldP spid="19" grpId="0"/>
      <p:bldP spid="20" grpId="0"/>
      <p:bldP spid="8" grpId="0" animBg="1"/>
      <p:bldP spid="23" grpId="0"/>
      <p:bldP spid="24" grpId="0"/>
      <p:bldP spid="28" grpId="0"/>
      <p:bldP spid="29" grpId="0"/>
      <p:bldP spid="30" grpId="0"/>
      <p:bldP spid="31" grpId="0"/>
      <p:bldP spid="37" grpId="0"/>
      <p:bldP spid="39" grpId="0"/>
      <p:bldP spid="40" grpId="0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4189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dirty="0"/>
              <a:t>GESTIONAN EL DINERO</a:t>
            </a:r>
            <a:r>
              <a:rPr lang="es-ES" sz="2800" b="1" i="1" dirty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76802"/>
            <a:ext cx="6291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dirty="0"/>
              <a:t>EDUCAN Y FORMAN A LA POBLACIÓN</a:t>
            </a:r>
            <a:r>
              <a:rPr lang="ca-ES" sz="2800" b="1" i="1" dirty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39465"/>
            <a:ext cx="6203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dirty="0"/>
              <a:t>COMPRAMOS LO QUE NECESITAMOS</a:t>
            </a:r>
            <a:r>
              <a:rPr lang="ca-ES" sz="2800" b="1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0" y="4458133"/>
            <a:ext cx="574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GESTIONAN EL DINERO.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389515" y="1337108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 </a:t>
            </a:r>
            <a:r>
              <a:rPr lang="es-ES" sz="3300" b="1" i="1" dirty="0"/>
              <a:t>SERVICIOS FINANCIEROS O BANCOS…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1" name="Picture 8" descr="http://www.arasaac.org/classes/img/thumbnail.php?i=c2l6ZT0zMDAmcnV0YT0uLi8uLi9yZXBvc2l0b3Jpby9vcmlnaW5hbGVzLzMwNjI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755" y="2505232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http://www.arasaac.org/classes/img/thumbnail.php?i=c2l6ZT0zMDAmcnV0YT0uLi8uLi9yZXBvc2l0b3Jpby9vcmlnaW5hbGVzLzE3MzEyLnBuZw=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810" y="1969539"/>
            <a:ext cx="859968" cy="859968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4" descr="http://www.arasaac.org/classes/img/thumbnail.php?i=c2l6ZT0zMDAmcnV0YT0uLi8uLi9yZXBvc2l0b3Jpby9vcmlnaW5hbGVzLzQ2MzAucG5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127" y="1973983"/>
            <a:ext cx="802873" cy="820568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06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38711" y="3857944"/>
            <a:ext cx="899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i="1" dirty="0"/>
              <a:t>2. </a:t>
            </a:r>
            <a:r>
              <a:rPr lang="es-ES" sz="2800" dirty="0"/>
              <a:t>ENTRETIENEN A LA GENTE.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20805" y="5160234"/>
            <a:ext cx="6198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dirty="0"/>
              <a:t>COMPRAMOS LO QUE NECESITAMOS</a:t>
            </a:r>
            <a:r>
              <a:rPr lang="ca-ES" sz="2800" i="1" dirty="0"/>
              <a:t>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002517" y="2534785"/>
            <a:ext cx="838706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dirty="0"/>
              <a:t>GESTIONAN EL DINERO</a:t>
            </a:r>
            <a:r>
              <a:rPr lang="es-ES" b="1" i="1" dirty="0"/>
              <a:t>.</a:t>
            </a:r>
            <a:endParaRPr lang="es-ES" b="1" i="1" dirty="0">
              <a:solidFill>
                <a:srgbClr val="00B0F0"/>
              </a:solidFill>
            </a:endParaRPr>
          </a:p>
          <a:p>
            <a:pPr marL="174625"/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94345" y="4123056"/>
            <a:ext cx="57753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ENTRETIENEN A LA GENTE </a:t>
            </a:r>
          </a:p>
          <a:p>
            <a:pPr algn="ctr"/>
            <a:r>
              <a:rPr lang="es-ES" sz="2800" dirty="0"/>
              <a:t>(CINE, TEATRO, ESPLAI…)</a:t>
            </a:r>
          </a:p>
          <a:p>
            <a:pPr algn="ctr"/>
            <a:r>
              <a:rPr lang="es-ES" sz="2800" dirty="0"/>
              <a:t>.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SERVICIOS CULTURALES Y DE OCIO…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2" name="Picture 10" descr="http://www.arasaac.org/classes/img/thumbnail.php?i=c2l6ZT0zMDAmcnV0YT0uLi8uLi9yZXBvc2l0b3Jpby9vcmlnaW5hbGVzLzExMzE5LnBuZw=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008" y="2166773"/>
            <a:ext cx="1728000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04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5" y="5023441"/>
            <a:ext cx="103850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dirty="0"/>
              <a:t>HACEN QUE LA GENTE SE PUEDA MOVER POR LA CIUDAD Y POR EL MUNDO.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769799"/>
            <a:ext cx="4634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</a:t>
            </a:r>
            <a:r>
              <a:rPr lang="es-ES" sz="2800" dirty="0"/>
              <a:t>ENTRETIENEN A LA GENTE.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709891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dirty="0"/>
              <a:t>GESTIONAN EL DINERO</a:t>
            </a:r>
            <a:r>
              <a:rPr lang="ca-ES" sz="2800" b="1" i="1" dirty="0"/>
              <a:t>.</a:t>
            </a:r>
            <a:endParaRPr lang="ca-ES" sz="2800" i="1" dirty="0"/>
          </a:p>
          <a:p>
            <a:pPr marL="174625"/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888797" y="4115500"/>
            <a:ext cx="63914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dirty="0"/>
              <a:t>HACEN QUE LA GENTE SE PUEDA MOVER POR LA CIUDAD Y POR EL MUNDO.</a:t>
            </a:r>
          </a:p>
          <a:p>
            <a:pPr marL="174625" algn="ctr"/>
            <a:endParaRPr lang="es-ES" sz="2800" dirty="0"/>
          </a:p>
          <a:p>
            <a:pPr marL="174625" algn="ctr"/>
            <a:endParaRPr lang="es-ES" sz="2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TURISMO Y TRANSPORTE….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11" name="Picture 14" descr="http://www.arasaac.org/classes/img/thumbnail.php?i=c2l6ZT0zMDAmcnV0YT0uLi8uLi9yZXBvc2l0b3Jpby9vcmlnaW5hbGVzLzIyNjM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958" y="2234494"/>
            <a:ext cx="1753128" cy="1728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25" y="1404929"/>
            <a:ext cx="1137541" cy="1137541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086" y="1404929"/>
            <a:ext cx="1121451" cy="1121451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1350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7947" y="3138358"/>
            <a:ext cx="196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SECTOR PRIMARIO</a:t>
            </a:r>
          </a:p>
        </p:txBody>
      </p:sp>
      <p:sp>
        <p:nvSpPr>
          <p:cNvPr id="3" name="Abrir llave 2"/>
          <p:cNvSpPr/>
          <p:nvPr/>
        </p:nvSpPr>
        <p:spPr>
          <a:xfrm>
            <a:off x="2147546" y="268486"/>
            <a:ext cx="201841" cy="60817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6" descr="http://www.arasaac.org/classes/img/thumbnail.php?i=c2l6ZT0zMDAmcnV0YT0uLi8uLi9yZXBvc2l0b3Jpby9vcmlnaW5hbGVzLzExMTY1LnBuZw==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955" y="332225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160290" y="1133068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DE REGADÍO</a:t>
            </a:r>
          </a:p>
        </p:txBody>
      </p:sp>
      <p:sp>
        <p:nvSpPr>
          <p:cNvPr id="6" name="Abrir llave 5"/>
          <p:cNvSpPr/>
          <p:nvPr/>
        </p:nvSpPr>
        <p:spPr>
          <a:xfrm>
            <a:off x="4921563" y="210367"/>
            <a:ext cx="218328" cy="136208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5160290" y="226563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DE SECANO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688657" y="1236985"/>
            <a:ext cx="1267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AGRICULTURA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066115" y="722133"/>
            <a:ext cx="855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 TIPOS</a:t>
            </a:r>
          </a:p>
        </p:txBody>
      </p:sp>
      <p:pic>
        <p:nvPicPr>
          <p:cNvPr id="3074" name="Picture 2" descr="http://www.arasaac.org/classes/img/thumbnail.php?i=c2l6ZT0zMDAmcnV0YT0uLi8uLi9yZXBvc2l0b3Jpby9vcmlnaW5hbGVzLzIyMDgyLnBuZw=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484" y="972901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7250546" y="1133068"/>
            <a:ext cx="3457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HAY QUE REGAR. NECESITAN MÁS AGUA</a:t>
            </a:r>
            <a:r>
              <a:rPr lang="es-ES" sz="1600" dirty="0"/>
              <a:t>.</a:t>
            </a:r>
          </a:p>
        </p:txBody>
      </p:sp>
      <p:pic>
        <p:nvPicPr>
          <p:cNvPr id="12" name="Picture 2" descr="http://www.arasaac.org/classes/img/thumbnail.php?i=c2l6ZT0zMDAmcnV0YT0uLi8uLi9yZXBvc2l0b3Jpby9vcmlnaW5hbGVzLzIyMDgyLnBuZw=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783" y="5939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6805664" y="210367"/>
            <a:ext cx="1903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FF0000"/>
                </a:solidFill>
              </a:rPr>
              <a:t>NO </a:t>
            </a:r>
            <a:r>
              <a:rPr lang="es-ES" sz="1400" dirty="0"/>
              <a:t>HAY QUE REGAR</a:t>
            </a:r>
            <a:r>
              <a:rPr lang="es-ES" sz="1600" dirty="0"/>
              <a:t>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089992" y="-262752"/>
            <a:ext cx="50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>
                <a:solidFill>
                  <a:srgbClr val="FF0000"/>
                </a:solidFill>
              </a:rPr>
              <a:t>X</a:t>
            </a:r>
          </a:p>
        </p:txBody>
      </p:sp>
      <p:pic>
        <p:nvPicPr>
          <p:cNvPr id="15" name="Picture 2" descr="http://www.arasaac.org/classes/img/thumbnail.php?i=c2l6ZT0zMDAmcnV0YT0uLi8uLi9yZXBvc2l0b3Jpby9vcmlnaW5hbGVzLzMzMzc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858" y="2254776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2751316" y="3213818"/>
            <a:ext cx="1086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GANADERÍA</a:t>
            </a:r>
          </a:p>
        </p:txBody>
      </p:sp>
      <p:sp>
        <p:nvSpPr>
          <p:cNvPr id="17" name="Abrir llave 16"/>
          <p:cNvSpPr/>
          <p:nvPr/>
        </p:nvSpPr>
        <p:spPr>
          <a:xfrm>
            <a:off x="4921563" y="2198973"/>
            <a:ext cx="218328" cy="136208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>
            <a:off x="4066115" y="2710739"/>
            <a:ext cx="855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 TIPOS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160290" y="2297657"/>
            <a:ext cx="1322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DE PASTO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138646" y="3200835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ESTABULADA</a:t>
            </a:r>
          </a:p>
        </p:txBody>
      </p:sp>
      <p:pic>
        <p:nvPicPr>
          <p:cNvPr id="3076" name="Picture 4" descr="http://www.arasaac.org/classes/img/thumbnail.php?i=c2l6ZT0zMDAmcnV0YT0uLi8uLi9yZXBvc2l0b3Jpby9vcmlnaW5hbGVzLzI2ODQwLnBuZw==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55"/>
          <a:stretch/>
        </p:blipFill>
        <p:spPr bwMode="auto">
          <a:xfrm>
            <a:off x="6482484" y="3147990"/>
            <a:ext cx="936000" cy="53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21"/>
          <p:cNvSpPr txBox="1"/>
          <p:nvPr/>
        </p:nvSpPr>
        <p:spPr>
          <a:xfrm>
            <a:off x="7459812" y="3183041"/>
            <a:ext cx="3773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LOS ANIMALES VIVEN ENCERRADOS</a:t>
            </a:r>
            <a:r>
              <a:rPr lang="es-ES" sz="1600" dirty="0"/>
              <a:t>.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6374484" y="2069900"/>
            <a:ext cx="828000" cy="720000"/>
            <a:chOff x="4060581" y="2439766"/>
            <a:chExt cx="2857500" cy="2857500"/>
          </a:xfrm>
        </p:grpSpPr>
        <p:pic>
          <p:nvPicPr>
            <p:cNvPr id="3078" name="Picture 6" descr="http://www.arasaac.org/classes/img/thumbnail.php?i=c2l6ZT0zMDAmcnV0YT0uLi8uLi9yZXBvc2l0b3Jpby9vcmlnaW5hbGVzLzI2ODMucG5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581" y="2439766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9934" y="3619500"/>
              <a:ext cx="428774" cy="428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5576" y="3757626"/>
              <a:ext cx="428774" cy="428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8" descr="http://www.arasaac.org/classes/img/thumbnail.php?i=c2l6ZT0zMDAmcnV0YT0uLi8uLi9yZXBvc2l0b3Jpby9vcmlnaW5hbGVzLzIyOTQucG5n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>
                          <a14:foregroundMark x1="6000" y1="27667" x2="13333" y2="17333"/>
                          <a14:foregroundMark x1="16000" y1="25333" x2="38667" y2="35333"/>
                          <a14:foregroundMark x1="46333" y1="57667" x2="68333" y2="52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46952" y="4352721"/>
              <a:ext cx="886079" cy="716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CuadroTexto 27"/>
          <p:cNvSpPr txBox="1"/>
          <p:nvPr/>
        </p:nvSpPr>
        <p:spPr>
          <a:xfrm>
            <a:off x="7250546" y="2297657"/>
            <a:ext cx="2193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CRIANZA EN LIBERTAD. </a:t>
            </a:r>
            <a:endParaRPr lang="es-ES" sz="1600" dirty="0"/>
          </a:p>
        </p:txBody>
      </p:sp>
      <p:pic>
        <p:nvPicPr>
          <p:cNvPr id="29" name="Picture 4" descr="http://www.arasaac.org/classes/img/thumbnail.php?i=c2l6ZT0zMDAmcnV0YT0uLi8uLi9yZXBvc2l0b3Jpby9vcmlnaW5hbGVzLzg2MzEucG5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806" y="5453688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uadroTexto 29"/>
          <p:cNvSpPr txBox="1"/>
          <p:nvPr/>
        </p:nvSpPr>
        <p:spPr>
          <a:xfrm>
            <a:off x="2866321" y="6420466"/>
            <a:ext cx="88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MINERÍA</a:t>
            </a:r>
          </a:p>
        </p:txBody>
      </p:sp>
      <p:pic>
        <p:nvPicPr>
          <p:cNvPr id="31" name="Picture 2" descr="http://www.arasaac.org/classes/img/thumbnail.php?i=c2l6ZT0zMDAmcnV0YT0uLi8uLi9yZXBvc2l0b3Jpby9vcmlnaW5hbGVzLzMzNjcucG5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089" y="3951782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uadroTexto 31"/>
          <p:cNvSpPr txBox="1"/>
          <p:nvPr/>
        </p:nvSpPr>
        <p:spPr>
          <a:xfrm>
            <a:off x="2883428" y="4912678"/>
            <a:ext cx="810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PESCA</a:t>
            </a:r>
          </a:p>
        </p:txBody>
      </p:sp>
      <p:cxnSp>
        <p:nvCxnSpPr>
          <p:cNvPr id="33" name="Conector recto de flecha 32"/>
          <p:cNvCxnSpPr/>
          <p:nvPr/>
        </p:nvCxnSpPr>
        <p:spPr>
          <a:xfrm>
            <a:off x="3874368" y="4530616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4323557" y="4919427"/>
            <a:ext cx="1422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EN LOS PUERTOS</a:t>
            </a:r>
          </a:p>
        </p:txBody>
      </p:sp>
      <p:pic>
        <p:nvPicPr>
          <p:cNvPr id="3082" name="Picture 10" descr="http://www.arasaac.org/classes/img/thumbnail.php?i=c2l6ZT0zMDAmcnV0YT0uLi8uLi9yZXBvc2l0b3Jpby9vcmlnaW5hbGVzLzMxNDUucG5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294" y="4026739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Conector recto de flecha 35"/>
          <p:cNvCxnSpPr/>
          <p:nvPr/>
        </p:nvCxnSpPr>
        <p:spPr>
          <a:xfrm>
            <a:off x="3874368" y="6077707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4" name="Picture 12" descr="http://www.arasaac.org/classes/img/thumbnail.php?i=c2l6ZT0zMDAmcnV0YT0uLi8uLi9yZXBvc2l0b3Jpby9vcmlnaW5hbGVzLzI5MDkucG5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160" y="5414829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uadroTexto 37"/>
          <p:cNvSpPr txBox="1"/>
          <p:nvPr/>
        </p:nvSpPr>
        <p:spPr>
          <a:xfrm>
            <a:off x="4210661" y="6385812"/>
            <a:ext cx="153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EN LAS CANTERAS</a:t>
            </a: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32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 animBg="1"/>
      <p:bldP spid="7" grpId="0"/>
      <p:bldP spid="8" grpId="0"/>
      <p:bldP spid="9" grpId="0"/>
      <p:bldP spid="11" grpId="0"/>
      <p:bldP spid="13" grpId="0"/>
      <p:bldP spid="10" grpId="0"/>
      <p:bldP spid="16" grpId="0"/>
      <p:bldP spid="17" grpId="0" animBg="1"/>
      <p:bldP spid="18" grpId="0"/>
      <p:bldP spid="19" grpId="0"/>
      <p:bldP spid="20" grpId="0"/>
      <p:bldP spid="22" grpId="0"/>
      <p:bldP spid="28" grpId="0"/>
      <p:bldP spid="30" grpId="0"/>
      <p:bldP spid="32" grpId="0"/>
      <p:bldP spid="3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3024" y="3331350"/>
            <a:ext cx="2147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SECTOR SECUNDARIO</a:t>
            </a:r>
          </a:p>
        </p:txBody>
      </p:sp>
      <p:sp>
        <p:nvSpPr>
          <p:cNvPr id="3" name="Abrir llave 2"/>
          <p:cNvSpPr/>
          <p:nvPr/>
        </p:nvSpPr>
        <p:spPr>
          <a:xfrm>
            <a:off x="2147546" y="431182"/>
            <a:ext cx="254736" cy="61985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4" descr="http://www.arasaac.org/classes/img/thumbnail.php?i=c2l6ZT0zMDAmcnV0YT0uLi8uLi9yZXBvc2l0b3Jpby9vcmlnaW5hbGVzLzg1ODEucG5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157" y="654860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474829" y="1573592"/>
            <a:ext cx="1182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INDUSTRIAS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345166" y="1820503"/>
            <a:ext cx="124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PUEDEN</a:t>
            </a:r>
            <a:r>
              <a:rPr lang="es-ES" dirty="0"/>
              <a:t> </a:t>
            </a:r>
            <a:r>
              <a:rPr lang="es-ES" sz="1400" dirty="0"/>
              <a:t>SER</a:t>
            </a:r>
          </a:p>
        </p:txBody>
      </p:sp>
      <p:pic>
        <p:nvPicPr>
          <p:cNvPr id="4100" name="Picture 4" descr="http://www.arasaac.org/classes/img/thumbnail.php?i=c2l6ZT0zMDAmcnV0YT0uLi8uLi9yZXBvc2l0b3Jpby9vcmlnaW5hbGVzLzcyMzM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217" y="160418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8866878" y="2365425"/>
            <a:ext cx="912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TEXTILES</a:t>
            </a:r>
          </a:p>
        </p:txBody>
      </p:sp>
      <p:pic>
        <p:nvPicPr>
          <p:cNvPr id="4102" name="Picture 6" descr="http://www.arasaac.org/classes/img/thumbnail.php?i=c2l6ZT0zMDAmcnV0YT0uLi8uLi9yZXBvc2l0b3Jpby9vcmlnaW5hbGVzLzMyNjAyLnBuZw=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296" y="1668760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9779860" y="2359725"/>
            <a:ext cx="1323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ALIMENTACIÓN</a:t>
            </a:r>
          </a:p>
        </p:txBody>
      </p:sp>
      <p:pic>
        <p:nvPicPr>
          <p:cNvPr id="14" name="Picture 8" descr="http://www.arasaac.org/classes/img/thumbnail.php?i=c2l6ZT0zMDAmcnV0YT0uLi8uLi9yZXBvc2l0b3Jpby9vcmlnaW5hbGVzLzI3MTM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746" y="4995249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2320484" y="5973127"/>
            <a:ext cx="145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CONSTRUCCIÓN</a:t>
            </a:r>
          </a:p>
        </p:txBody>
      </p:sp>
      <p:sp>
        <p:nvSpPr>
          <p:cNvPr id="8" name="Abrir llave 7"/>
          <p:cNvSpPr/>
          <p:nvPr/>
        </p:nvSpPr>
        <p:spPr>
          <a:xfrm>
            <a:off x="3638906" y="417900"/>
            <a:ext cx="289845" cy="20140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3869632" y="431182"/>
            <a:ext cx="1033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DE BASE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3836797" y="1877655"/>
            <a:ext cx="1106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DE CONSUMO</a:t>
            </a:r>
            <a:endParaRPr lang="es-ES" sz="1600" dirty="0"/>
          </a:p>
        </p:txBody>
      </p:sp>
      <p:cxnSp>
        <p:nvCxnSpPr>
          <p:cNvPr id="19" name="Conector recto de flecha 18"/>
          <p:cNvCxnSpPr/>
          <p:nvPr/>
        </p:nvCxnSpPr>
        <p:spPr>
          <a:xfrm>
            <a:off x="4924716" y="2031543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4629991" y="585070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4884592" y="332041"/>
            <a:ext cx="228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FABRICAN PRODUCTOS</a:t>
            </a:r>
          </a:p>
          <a:p>
            <a:pPr algn="ctr"/>
            <a:r>
              <a:rPr lang="es-ES" sz="1400" dirty="0"/>
              <a:t> PARA OTRAS INDUSTRIAS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047089" y="1654932"/>
            <a:ext cx="2289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FABRICAN PRODUCTOS</a:t>
            </a:r>
          </a:p>
          <a:p>
            <a:pPr algn="ctr"/>
            <a:r>
              <a:rPr lang="es-ES" sz="1400" dirty="0"/>
              <a:t>QUE LAS PERSONAS</a:t>
            </a:r>
          </a:p>
          <a:p>
            <a:pPr algn="ctr"/>
            <a:r>
              <a:rPr lang="es-ES" sz="1400" dirty="0"/>
              <a:t> PUEDEN COMPRAR</a:t>
            </a:r>
          </a:p>
        </p:txBody>
      </p:sp>
      <p:pic>
        <p:nvPicPr>
          <p:cNvPr id="4104" name="Picture 8" descr="http://www.arasaac.org/classes/img/thumbnail.php?i=c2l6ZT0zMDAmcnV0YT0uLi8uLi9yZXBvc2l0b3Jpby9vcmlnaW5hbGVzLzI1NjUyLnBuZw==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750" y="161309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uadroTexto 23"/>
          <p:cNvSpPr txBox="1"/>
          <p:nvPr/>
        </p:nvSpPr>
        <p:spPr>
          <a:xfrm>
            <a:off x="7469617" y="2362309"/>
            <a:ext cx="1306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MAQUINARIA</a:t>
            </a:r>
          </a:p>
        </p:txBody>
      </p:sp>
      <p:pic>
        <p:nvPicPr>
          <p:cNvPr id="4106" name="Picture 10" descr="http://www.arasaac.org/classes/img/thumbnail.php?i=c2l6ZT0zMDAmcnV0YT0uLi8uLi9yZXBvc2l0b3Jpby9vcmlnaW5hbGVzLzgxODYucG5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35" y="669887"/>
            <a:ext cx="520962" cy="52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uadroTexto 25"/>
          <p:cNvSpPr txBox="1"/>
          <p:nvPr/>
        </p:nvSpPr>
        <p:spPr>
          <a:xfrm>
            <a:off x="5030887" y="890277"/>
            <a:ext cx="3026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POR EJEMPLO, LA INDUSTRIA QUÍMICA</a:t>
            </a:r>
          </a:p>
        </p:txBody>
      </p:sp>
      <p:sp>
        <p:nvSpPr>
          <p:cNvPr id="17" name="Abrir llave 16"/>
          <p:cNvSpPr/>
          <p:nvPr/>
        </p:nvSpPr>
        <p:spPr>
          <a:xfrm rot="16200000">
            <a:off x="8147248" y="-957836"/>
            <a:ext cx="275540" cy="7625476"/>
          </a:xfrm>
          <a:prstGeom prst="leftBrace">
            <a:avLst>
              <a:gd name="adj1" fmla="val 32013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5058480" y="3105829"/>
            <a:ext cx="6705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LAS FABRICAS TRANSFORMAN EL PAISAGE Y SE AGRUPAN EN </a:t>
            </a:r>
            <a:r>
              <a:rPr lang="es-ES" sz="1400" b="1" i="1" u="sng" dirty="0"/>
              <a:t>POLÍGONOS INDUSTRIALES</a:t>
            </a:r>
          </a:p>
        </p:txBody>
      </p:sp>
      <p:pic>
        <p:nvPicPr>
          <p:cNvPr id="4108" name="Picture 12" descr="http://www.arasaac.org/classes/img/thumbnail.php?i=c2l6ZT0zMDAmcnV0YT0uLi8uLi9yZXBvc2l0b3Jpby9vcmlnaW5hbGVzLzM2MjQzLnBuZw==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912" y="3555575"/>
            <a:ext cx="760211" cy="71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Abrir llave 30"/>
          <p:cNvSpPr/>
          <p:nvPr/>
        </p:nvSpPr>
        <p:spPr>
          <a:xfrm>
            <a:off x="3797026" y="4615683"/>
            <a:ext cx="289845" cy="20140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/>
          <p:cNvSpPr txBox="1"/>
          <p:nvPr/>
        </p:nvSpPr>
        <p:spPr>
          <a:xfrm>
            <a:off x="4034380" y="4641781"/>
            <a:ext cx="2526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FABRICACIÓN DE VIVIENDA</a:t>
            </a:r>
          </a:p>
        </p:txBody>
      </p:sp>
      <p:pic>
        <p:nvPicPr>
          <p:cNvPr id="4110" name="Picture 14" descr="http://www.arasaac.org/classes/img/thumbnail.php?i=c2l6ZT0zMDAmcnV0YT0uLi8uLi9yZXBvc2l0b3Jpby9vcmlnaW5hbGVzLzIzMTcucG5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059" y="4428325"/>
            <a:ext cx="670734" cy="71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www.arasaac.org/classes/img/thumbnail.php?i=c2l6ZT0zMDAmcnV0YT0uLi8uLi9yZXBvc2l0b3Jpby9vcmlnaW5hbGVzLzM1NjU1LnBuZw==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8494" y="9673350"/>
            <a:ext cx="248897" cy="24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uadroTexto 35"/>
          <p:cNvSpPr txBox="1"/>
          <p:nvPr/>
        </p:nvSpPr>
        <p:spPr>
          <a:xfrm>
            <a:off x="4038500" y="6127016"/>
            <a:ext cx="195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OBRAS PÚBLICAS</a:t>
            </a:r>
          </a:p>
        </p:txBody>
      </p:sp>
      <p:pic>
        <p:nvPicPr>
          <p:cNvPr id="4116" name="Picture 20" descr="http://www.arasaac.org/classes/img/thumbnail.php?i=c2l6ZT0zMDAmcnV0YT0uLi8uLi9yZXBvc2l0b3Jpby9vcmlnaW5hbGVzLzU1NTcucG5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793" y="5762548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http://www.arasaac.org/classes/img/thumbnail.php?i=c2l6ZT0zMDAmcnV0YT0uLi8uLi9yZXBvc2l0b3Jpby9vcmlnaW5hbGVzLzU5NDYucG5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704" y="5780500"/>
            <a:ext cx="809397" cy="80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169" y="5691108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sp>
        <p:nvSpPr>
          <p:cNvPr id="38" name="CuadroTexto 37"/>
          <p:cNvSpPr txBox="1"/>
          <p:nvPr/>
        </p:nvSpPr>
        <p:spPr>
          <a:xfrm>
            <a:off x="2402282" y="6247882"/>
            <a:ext cx="1249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PUEDE SER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829" y="621619"/>
            <a:ext cx="569230" cy="56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6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7" grpId="0"/>
      <p:bldP spid="11" grpId="0"/>
      <p:bldP spid="13" grpId="0"/>
      <p:bldP spid="15" grpId="0"/>
      <p:bldP spid="8" grpId="0" animBg="1"/>
      <p:bldP spid="10" grpId="0"/>
      <p:bldP spid="18" grpId="0"/>
      <p:bldP spid="12" grpId="0"/>
      <p:bldP spid="22" grpId="0"/>
      <p:bldP spid="24" grpId="0"/>
      <p:bldP spid="26" grpId="0"/>
      <p:bldP spid="17" grpId="0" animBg="1"/>
      <p:bldP spid="21" grpId="0"/>
      <p:bldP spid="31" grpId="0" animBg="1"/>
      <p:bldP spid="32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1600" y="3288486"/>
            <a:ext cx="2147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SECTOR TERCIARIO</a:t>
            </a:r>
          </a:p>
        </p:txBody>
      </p:sp>
      <p:sp>
        <p:nvSpPr>
          <p:cNvPr id="6" name="Abrir llave 5"/>
          <p:cNvSpPr/>
          <p:nvPr/>
        </p:nvSpPr>
        <p:spPr>
          <a:xfrm>
            <a:off x="1925877" y="264462"/>
            <a:ext cx="171857" cy="64363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175491" y="3692812"/>
            <a:ext cx="1597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DA SERVICIOS Y ATIENDE A LAS PERSONAS</a:t>
            </a:r>
          </a:p>
        </p:txBody>
      </p:sp>
      <p:pic>
        <p:nvPicPr>
          <p:cNvPr id="8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03" y="433991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3008534" y="643162"/>
            <a:ext cx="1459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COMERCIO</a:t>
            </a:r>
          </a:p>
        </p:txBody>
      </p:sp>
      <p:pic>
        <p:nvPicPr>
          <p:cNvPr id="10" name="Picture 10" descr="http://www.arasaac.org/classes/img/thumbnail.php?i=c2l6ZT0zMDAmcnV0YT0uLi8uLi9yZXBvc2l0b3Jpby9vcmlnaW5hbGVzLzMxMTY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107" y="1293684"/>
            <a:ext cx="740700" cy="7407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2815039" y="1529729"/>
            <a:ext cx="1939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SERVICIOS SANITARIOS</a:t>
            </a:r>
          </a:p>
        </p:txBody>
      </p:sp>
      <p:pic>
        <p:nvPicPr>
          <p:cNvPr id="12" name="Picture 12" descr="http://www.arasaac.org/classes/img/thumbnail.php?i=c2l6ZT0zMDAmcnV0YT0uLi8uLi9yZXBvc2l0b3Jpby9vcmlnaW5hbGVzLzMwODI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24" y="2141862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2661626" y="2361134"/>
            <a:ext cx="236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SERVICIOS EDUCATIVOS</a:t>
            </a:r>
          </a:p>
        </p:txBody>
      </p:sp>
      <p:pic>
        <p:nvPicPr>
          <p:cNvPr id="14" name="Picture 14" descr="http://www.arasaac.org/classes/img/thumbnail.php?i=c2l6ZT0zMDAmcnV0YT0uLi8uLi9yZXBvc2l0b3Jpby9vcmlnaW5hbGVzLzEyMzQ3LnBuZw=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85" y="3029747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3019753" y="3245029"/>
            <a:ext cx="2254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MEDIOS DE COMUNICACIÓN</a:t>
            </a:r>
          </a:p>
        </p:txBody>
      </p:sp>
      <p:pic>
        <p:nvPicPr>
          <p:cNvPr id="5128" name="Picture 8" descr="http://www.arasaac.org/classes/img/thumbnail.php?i=c2l6ZT0zMDAmcnV0YT0uLi8uLi9yZXBvc2l0b3Jpby9vcmlnaW5hbGVzLzMwNjIucG5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05" y="3990362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3044335" y="4207609"/>
            <a:ext cx="2433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SERVICIOS FINANCIEROS O BANCOS</a:t>
            </a:r>
          </a:p>
        </p:txBody>
      </p:sp>
      <p:pic>
        <p:nvPicPr>
          <p:cNvPr id="5130" name="Picture 10" descr="http://www.arasaac.org/classes/img/thumbnail.php?i=c2l6ZT0zMDAmcnV0YT0uLi8uLi9yZXBvc2l0b3Jpby9vcmlnaW5hbGVzLzExMzE5LnBuZw==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56" y="4955047"/>
            <a:ext cx="720000" cy="72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3063119" y="5150023"/>
            <a:ext cx="2573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SERVICIOS CULTURALS Y DE OCIO</a:t>
            </a:r>
          </a:p>
        </p:txBody>
      </p:sp>
      <p:pic>
        <p:nvPicPr>
          <p:cNvPr id="5134" name="Picture 14" descr="http://www.arasaac.org/classes/img/thumbnail.php?i=c2l6ZT0zMDAmcnV0YT0uLi8uLi9yZXBvc2l0b3Jpby9vcmlnaW5hbGVzLzIyNjMucG5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03" y="5835719"/>
            <a:ext cx="781933" cy="761198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3074275" y="6047754"/>
            <a:ext cx="1847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TURISMO Y TRANSPORTE</a:t>
            </a:r>
          </a:p>
        </p:txBody>
      </p:sp>
      <p:cxnSp>
        <p:nvCxnSpPr>
          <p:cNvPr id="24" name="Conector recto de flecha 23"/>
          <p:cNvCxnSpPr/>
          <p:nvPr/>
        </p:nvCxnSpPr>
        <p:spPr>
          <a:xfrm>
            <a:off x="3789393" y="795725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4145011" y="630098"/>
            <a:ext cx="256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COMPRAMOS LO QUE NECESITAMOS</a:t>
            </a:r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4537862" y="1683617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4899010" y="1521681"/>
            <a:ext cx="2778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CUIDAN DE NUESTRA SALUD</a:t>
            </a:r>
          </a:p>
        </p:txBody>
      </p:sp>
      <p:cxnSp>
        <p:nvCxnSpPr>
          <p:cNvPr id="28" name="Conector recto de flecha 27"/>
          <p:cNvCxnSpPr/>
          <p:nvPr/>
        </p:nvCxnSpPr>
        <p:spPr>
          <a:xfrm>
            <a:off x="4674598" y="2507831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5083022" y="2342333"/>
            <a:ext cx="3056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EDUCAN Y FORMAN A LA POBLACIÓN</a:t>
            </a:r>
          </a:p>
        </p:txBody>
      </p:sp>
      <p:cxnSp>
        <p:nvCxnSpPr>
          <p:cNvPr id="32" name="Conector recto de flecha 31"/>
          <p:cNvCxnSpPr/>
          <p:nvPr/>
        </p:nvCxnSpPr>
        <p:spPr>
          <a:xfrm>
            <a:off x="5192988" y="3382664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5599180" y="3238514"/>
            <a:ext cx="2420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NOS MANTIENEN INFORMADOS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>
            <a:off x="5356941" y="4360036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5882079" y="4216618"/>
            <a:ext cx="2208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GESTIONAN EL DINERO</a:t>
            </a:r>
          </a:p>
        </p:txBody>
      </p:sp>
      <p:cxnSp>
        <p:nvCxnSpPr>
          <p:cNvPr id="36" name="Conector recto de flecha 35"/>
          <p:cNvCxnSpPr/>
          <p:nvPr/>
        </p:nvCxnSpPr>
        <p:spPr>
          <a:xfrm>
            <a:off x="5586454" y="5318039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5941522" y="5149862"/>
            <a:ext cx="4846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ENTRETIENEN A LA GENTE (EL CINE, EL TEATRO, EL ESPLAI…)</a:t>
            </a:r>
          </a:p>
        </p:txBody>
      </p:sp>
      <p:cxnSp>
        <p:nvCxnSpPr>
          <p:cNvPr id="38" name="Conector recto de flecha 37"/>
          <p:cNvCxnSpPr/>
          <p:nvPr/>
        </p:nvCxnSpPr>
        <p:spPr>
          <a:xfrm>
            <a:off x="4913308" y="6193111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5321692" y="6033519"/>
            <a:ext cx="5695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HACEN QUE LA GENTE SE PUEDA  MOVER POR LA CIUTAT Y POR EL MUNDO </a:t>
            </a:r>
          </a:p>
        </p:txBody>
      </p:sp>
      <p:sp>
        <p:nvSpPr>
          <p:cNvPr id="7" name="Abrir llave 6"/>
          <p:cNvSpPr/>
          <p:nvPr/>
        </p:nvSpPr>
        <p:spPr>
          <a:xfrm>
            <a:off x="7838360" y="168925"/>
            <a:ext cx="101084" cy="13232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1" name="Conector recto de flecha 40"/>
          <p:cNvCxnSpPr/>
          <p:nvPr/>
        </p:nvCxnSpPr>
        <p:spPr>
          <a:xfrm>
            <a:off x="6640724" y="797840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7062167" y="656111"/>
            <a:ext cx="914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PUEDE SER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8003862" y="215975"/>
            <a:ext cx="3105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INTERIOR  (EL MISMO PAÍS</a:t>
            </a:r>
            <a:r>
              <a:rPr lang="es-ES" sz="1600" dirty="0"/>
              <a:t>)</a:t>
            </a:r>
          </a:p>
        </p:txBody>
      </p:sp>
      <p:sp>
        <p:nvSpPr>
          <p:cNvPr id="44" name="CuadroTexto 43"/>
          <p:cNvSpPr txBox="1"/>
          <p:nvPr/>
        </p:nvSpPr>
        <p:spPr>
          <a:xfrm>
            <a:off x="8019538" y="1061626"/>
            <a:ext cx="3290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EXTERIOR (ENTRE PAÍSES DIFERENTES</a:t>
            </a:r>
            <a:r>
              <a:rPr lang="es-ES" sz="1600" dirty="0"/>
              <a:t>)</a:t>
            </a:r>
          </a:p>
        </p:txBody>
      </p:sp>
      <p:pic>
        <p:nvPicPr>
          <p:cNvPr id="5136" name="Picture 16" descr="http://www.arasaac.org/classes/img/thumbnail.php?i=c2l6ZT0zMDAmcnV0YT0uLi8uLi9yZXBvc2l0b3Jpby9vcmlnaW5hbGVzLzM1NDMxLnBuZw==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533" y="560617"/>
            <a:ext cx="363926" cy="36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://www.arasaac.org/classes/img/thumbnail.php?i=c2l6ZT0zMDAmcnV0YT0uLi8uLi9yZXBvc2l0b3Jpby9vcmlnaW5hbGVzLzMwMDE1LnBuZw==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570" y="1394446"/>
            <a:ext cx="407675" cy="40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http://www.arasaac.org/classes/img/thumbnail.php?i=c2l6ZT0zMDAmcnV0YT0uLi8uLi9yZXBvc2l0b3Jpby9vcmlnaW5hbGVzLzMyMTIzLnBuZw==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389" y="4802997"/>
            <a:ext cx="856482" cy="85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 descr="http://www.arasaac.org/classes/img/thumbnail.php?i=c2l6ZT0zMDAmcnV0YT0uLi8uLi9yZXBvc2l0b3Jpby9vcmlnaW5hbGVzLzE3MzEyLnBuZw==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854" y="3914054"/>
            <a:ext cx="859968" cy="859968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Picture 24" descr="http://www.arasaac.org/classes/img/thumbnail.php?i=c2l6ZT0zMDAmcnV0YT0uLi8uLi9yZXBvc2l0b3Jpby9vcmlnaW5hbGVzLzQ2MzAucG5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906" y="4044856"/>
            <a:ext cx="637255" cy="6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6" name="Picture 26" descr="http://www.arasaac.org/classes/img/thumbnail.php?i=c2l6ZT0zMDAmcnV0YT0uLi8uLi9yZXBvc2l0b3Jpby9vcmlnaW5hbGVzLzExNjc5LnBuZw==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2" r="9243"/>
          <a:stretch/>
        </p:blipFill>
        <p:spPr bwMode="auto">
          <a:xfrm>
            <a:off x="7936176" y="2138137"/>
            <a:ext cx="720000" cy="70605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Conector recto de flecha 50"/>
          <p:cNvCxnSpPr/>
          <p:nvPr/>
        </p:nvCxnSpPr>
        <p:spPr>
          <a:xfrm>
            <a:off x="7850771" y="3368376"/>
            <a:ext cx="3834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48" name="Picture 28" descr="http://www.arasaac.org/classes/img/thumbnail.php?i=c2l6ZT0zMDAmcnV0YT0uLi8uLi9yZXBvc2l0b3Jpby9vcmlnaW5hbGVzLzI1MjY5LnBuZw==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262" y="3119897"/>
            <a:ext cx="629288" cy="6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CuadroTexto 53"/>
          <p:cNvSpPr txBox="1"/>
          <p:nvPr/>
        </p:nvSpPr>
        <p:spPr>
          <a:xfrm>
            <a:off x="8173206" y="3246128"/>
            <a:ext cx="330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INTERNET Y LAS NUEVAS TECNOLOGÍAS HAN CAMBIADO LOS MEDIOS</a:t>
            </a:r>
          </a:p>
        </p:txBody>
      </p:sp>
      <p:pic>
        <p:nvPicPr>
          <p:cNvPr id="49" name="Imagen 4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0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" grpId="0"/>
      <p:bldP spid="9" grpId="0"/>
      <p:bldP spid="11" grpId="0"/>
      <p:bldP spid="13" grpId="0"/>
      <p:bldP spid="15" grpId="0"/>
      <p:bldP spid="17" grpId="0"/>
      <p:bldP spid="19" grpId="0"/>
      <p:bldP spid="23" grpId="0"/>
      <p:bldP spid="4" grpId="0"/>
      <p:bldP spid="27" grpId="0"/>
      <p:bldP spid="29" grpId="0"/>
      <p:bldP spid="33" grpId="0"/>
      <p:bldP spid="35" grpId="0"/>
      <p:bldP spid="37" grpId="0"/>
      <p:bldP spid="39" grpId="0"/>
      <p:bldP spid="7" grpId="0" animBg="1"/>
      <p:bldP spid="16" grpId="0"/>
      <p:bldP spid="43" grpId="0"/>
      <p:bldP spid="44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215640" y="2628265"/>
            <a:ext cx="6454140" cy="8539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8000" dirty="0">
                <a:solidFill>
                  <a:srgbClr val="002060"/>
                </a:solidFill>
              </a:rPr>
              <a:t>CUESTIONARIO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2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19555" y="3655680"/>
            <a:ext cx="109064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dirty="0"/>
              <a:t>TRES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2359" y="4939332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DOS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156985" y="2532157"/>
            <a:ext cx="8387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/>
              <a:t>1. UNO</a:t>
            </a:r>
            <a:r>
              <a:rPr lang="es-ES" sz="2800" dirty="0"/>
              <a:t> 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870511" y="3577393"/>
            <a:ext cx="2756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dirty="0"/>
              <a:t>TRES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66928" y="1570624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¿CUNTOS TRABAJOS HAY?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2" name="Picture 4" descr="http://www.arasaac.org/classes/img/thumbnail.php?i=c2l6ZT0zMDAmcnV0YT0uLi8uLi9yZXBvc2l0b3Jpby9vcmlnaW5hbGVzLzg1ODE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347" y="4915534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www.arasaac.org/classes/img/thumbnail.php?i=c2l6ZT0zMDAmcnV0YT0uLi8uLi9yZXBvc2l0b3Jpby9vcmlnaW5hbGVzLzQ4ODU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1" y="3348673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www.arasaac.org/classes/img/thumbnail.php?i=c2l6ZT0zMDAmcnV0YT0uLi8uLi9yZXBvc2l0b3Jpby9vcmlnaW5hbGVzLzExMTY1LnBuZw=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907" y="1807360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uadroTexto 24"/>
          <p:cNvSpPr txBox="1"/>
          <p:nvPr/>
        </p:nvSpPr>
        <p:spPr>
          <a:xfrm>
            <a:off x="8417506" y="2194210"/>
            <a:ext cx="2824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SECTOR PRIMARIO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472370" y="3665972"/>
            <a:ext cx="3049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SECTOR SECUNDARIO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8454082" y="5300099"/>
            <a:ext cx="2628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SECTOR TERCIARIO</a:t>
            </a:r>
          </a:p>
        </p:txBody>
      </p:sp>
      <p:sp>
        <p:nvSpPr>
          <p:cNvPr id="28" name="Abrir llave 27"/>
          <p:cNvSpPr/>
          <p:nvPr/>
        </p:nvSpPr>
        <p:spPr>
          <a:xfrm>
            <a:off x="7038797" y="1791305"/>
            <a:ext cx="271344" cy="42109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25" grpId="0"/>
      <p:bldP spid="26" grpId="0"/>
      <p:bldP spid="27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7541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ca-ES" sz="2800" i="1" dirty="0"/>
              <a:t>AGRICULTURA, </a:t>
            </a:r>
            <a:r>
              <a:rPr lang="es-ES" sz="2800" i="1" dirty="0"/>
              <a:t>GANADERIA</a:t>
            </a:r>
            <a:r>
              <a:rPr lang="ca-ES" sz="2800" i="1" dirty="0"/>
              <a:t>, PESCA Y MINERIA</a:t>
            </a:r>
            <a:r>
              <a:rPr lang="es-ES" sz="2800" b="1" i="1" dirty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6903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i="1" dirty="0"/>
              <a:t>CONSTRUCCIÓN, INDUSTRIA, ARTESANÍA  </a:t>
            </a:r>
            <a:r>
              <a:rPr lang="ca-ES" sz="2800" b="1" i="1" dirty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7609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i="1" dirty="0"/>
              <a:t>COMUNICATIU, SANITARI, EDUCATIU I COMERÇ</a:t>
            </a:r>
            <a:r>
              <a:rPr lang="ca-ES" sz="2800" b="1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10392"/>
            <a:ext cx="57444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i="1" dirty="0"/>
              <a:t>AGRICULTURA, GANADERÍA, PESCA Y MINERIA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98628" y="1499820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SECTOR PRIMARIO…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0" name="Picture 2" descr="http://www.arasaac.org/classes/img/thumbnail.php?i=c2l6ZT0zMDAmcnV0YT0uLi8uLi9yZXBvc2l0b3Jpby9vcmlnaW5hbGVzLzMzNjc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824" y="2414266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arasaac.org/classes/img/thumbnail.php?i=c2l6ZT0zMDAmcnV0YT0uLi8uLi9yZXBvc2l0b3Jpby9vcmlnaW5hbGVzLzMzMzc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616" y="2372065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arasaac.org/classes/img/thumbnail.php?i=c2l6ZT0zMDAmcnV0YT0uLi8uLi9yZXBvc2l0b3Jpby9vcmlnaW5hbGVzLzg2MzEucG5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517" y="3210753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www.arasaac.org/classes/img/thumbnail.php?i=c2l6ZT0zMDAmcnV0YT0uLi8uLi9yZXBvc2l0b3Jpby9vcmlnaW5hbGVzLzExMTY1LnBuZw==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517" y="1472840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0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6990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/>
              <a:t>CONSTRUCCIÓN, INDUSTRÍA Y ARTESANIA 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CUESTIONARIO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7536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A</a:t>
            </a:r>
            <a:r>
              <a:rPr lang="ca-ES" sz="2800" i="1" dirty="0"/>
              <a:t>GRICULTURA, GANADERIA, PESCA Y MINERÍA</a:t>
            </a:r>
            <a:r>
              <a:rPr lang="ca-ES" sz="2800" b="1" i="1" dirty="0"/>
              <a:t>.</a:t>
            </a:r>
            <a:endParaRPr lang="ca-ES" sz="2800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868891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COMUNICATIVO, SANITARIO, EDUCATIVO Y COMERCIO</a:t>
            </a:r>
            <a:r>
              <a:rPr lang="ca-ES" sz="2800" b="1" i="1" dirty="0"/>
              <a:t>.</a:t>
            </a:r>
            <a:endParaRPr lang="ca-ES" sz="2800" i="1" dirty="0"/>
          </a:p>
          <a:p>
            <a:pPr marL="174625"/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458075" y="4155188"/>
            <a:ext cx="4822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i="1" dirty="0"/>
              <a:t>CONSTRUCCIÓ, INDUSTRÍA Y ARTESANIA</a:t>
            </a:r>
            <a:endParaRPr lang="es-ES" sz="2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451515" y="1577387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/>
            <a:r>
              <a:rPr lang="es-ES" b="1" i="1" dirty="0"/>
              <a:t>SECTOR SECUNDARIO </a:t>
            </a:r>
            <a:r>
              <a:rPr lang="es-ES" i="1" dirty="0"/>
              <a:t>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22" name="Picture 4" descr="http://www.arasaac.org/classes/img/thumbnail.php?i=c2l6ZT0zMDAmcnV0YT0uLi8uLi9yZXBvc2l0b3Jpby9vcmlnaW5hbGVzLzg1ODEucG5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588" y="3180378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www.arasaac.org/classes/img/thumbnail.php?i=c2l6ZT0zMDAmcnV0YT0uLi8uLi9yZXBvc2l0b3Jpby9vcmlnaW5hbGVzLzI3MTM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654" y="2101951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http://www.arasaac.org/classes/img/thumbnail.php?i=c2l6ZT0zMDAmcnV0YT0uLi8uLi9yZXBvc2l0b3Jpby9vcmlnaW5hbGVzLzIyNzY5LnBuZw==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385" y="2101951"/>
            <a:ext cx="900000" cy="9000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68486"/>
            <a:ext cx="1131177" cy="60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888</Words>
  <Application>Microsoft Office PowerPoint</Application>
  <PresentationFormat>Panorámica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  <vt:lpstr>CUESTIONARIO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ACTIVITATS ECONÒMIQUES</dc:title>
  <dc:creator>Carlos Martínez</dc:creator>
  <cp:lastModifiedBy>FRANCISCO JAVIER VACA ROMAN</cp:lastModifiedBy>
  <cp:revision>59</cp:revision>
  <dcterms:created xsi:type="dcterms:W3CDTF">2020-03-17T10:10:44Z</dcterms:created>
  <dcterms:modified xsi:type="dcterms:W3CDTF">2021-01-11T17:24:38Z</dcterms:modified>
</cp:coreProperties>
</file>