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56" r:id="rId3"/>
    <p:sldId id="257" r:id="rId4"/>
    <p:sldId id="258" r:id="rId5"/>
    <p:sldId id="259" r:id="rId6"/>
    <p:sldId id="262" r:id="rId7"/>
    <p:sldId id="266" r:id="rId8"/>
    <p:sldId id="265" r:id="rId9"/>
    <p:sldId id="263" r:id="rId10"/>
    <p:sldId id="264" r:id="rId11"/>
    <p:sldId id="260" r:id="rId12"/>
    <p:sldId id="284" r:id="rId13"/>
    <p:sldId id="268" r:id="rId14"/>
    <p:sldId id="269" r:id="rId15"/>
    <p:sldId id="271" r:id="rId16"/>
    <p:sldId id="273" r:id="rId17"/>
    <p:sldId id="272" r:id="rId18"/>
    <p:sldId id="281" r:id="rId19"/>
    <p:sldId id="274" r:id="rId20"/>
    <p:sldId id="275" r:id="rId21"/>
    <p:sldId id="276" r:id="rId22"/>
    <p:sldId id="277" r:id="rId23"/>
    <p:sldId id="278" r:id="rId24"/>
    <p:sldId id="282" r:id="rId25"/>
    <p:sldId id="280" r:id="rId2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9mfcALVfpYNUw/c2m6sjLQ==" hashData="uMcU3unzU1azlrJhKxKyT913BqOlVjMHfYgdO1E6I+Tuv1P5mulTaIxx4C4RB3GJJzuMCTrKPSPhbJ6AlxcgPA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2" autoAdjust="0"/>
    <p:restoredTop sz="94660"/>
  </p:normalViewPr>
  <p:slideViewPr>
    <p:cSldViewPr snapToGrid="0">
      <p:cViewPr>
        <p:scale>
          <a:sx n="80" d="100"/>
          <a:sy n="80" d="100"/>
        </p:scale>
        <p:origin x="480" y="8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3DC67-A615-4DFA-BDCE-41C4ABF865BC}" type="datetimeFigureOut">
              <a:rPr lang="es-ES" smtClean="0"/>
              <a:t>14/02/2022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18E4-48D1-433B-A00F-85C26BB807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8362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3DC67-A615-4DFA-BDCE-41C4ABF865BC}" type="datetimeFigureOut">
              <a:rPr lang="es-ES" smtClean="0"/>
              <a:t>14/02/2022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18E4-48D1-433B-A00F-85C26BB807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8646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3DC67-A615-4DFA-BDCE-41C4ABF865BC}" type="datetimeFigureOut">
              <a:rPr lang="es-ES" smtClean="0"/>
              <a:t>14/02/2022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18E4-48D1-433B-A00F-85C26BB807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6184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3DC67-A615-4DFA-BDCE-41C4ABF865BC}" type="datetimeFigureOut">
              <a:rPr lang="es-ES" smtClean="0"/>
              <a:t>14/02/2022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18E4-48D1-433B-A00F-85C26BB807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1445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3DC67-A615-4DFA-BDCE-41C4ABF865BC}" type="datetimeFigureOut">
              <a:rPr lang="es-ES" smtClean="0"/>
              <a:t>14/02/2022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18E4-48D1-433B-A00F-85C26BB807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4959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3DC67-A615-4DFA-BDCE-41C4ABF865BC}" type="datetimeFigureOut">
              <a:rPr lang="es-ES" smtClean="0"/>
              <a:t>14/02/2022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18E4-48D1-433B-A00F-85C26BB807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9364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3DC67-A615-4DFA-BDCE-41C4ABF865BC}" type="datetimeFigureOut">
              <a:rPr lang="es-ES" smtClean="0"/>
              <a:t>14/02/2022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18E4-48D1-433B-A00F-85C26BB807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3849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3DC67-A615-4DFA-BDCE-41C4ABF865BC}" type="datetimeFigureOut">
              <a:rPr lang="es-ES" smtClean="0"/>
              <a:t>14/02/2022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18E4-48D1-433B-A00F-85C26BB807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8617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3DC67-A615-4DFA-BDCE-41C4ABF865BC}" type="datetimeFigureOut">
              <a:rPr lang="es-ES" smtClean="0"/>
              <a:t>14/02/2022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18E4-48D1-433B-A00F-85C26BB807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8418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3DC67-A615-4DFA-BDCE-41C4ABF865BC}" type="datetimeFigureOut">
              <a:rPr lang="es-ES" smtClean="0"/>
              <a:t>14/02/2022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18E4-48D1-433B-A00F-85C26BB807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9049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3DC67-A615-4DFA-BDCE-41C4ABF865BC}" type="datetimeFigureOut">
              <a:rPr lang="es-ES" smtClean="0"/>
              <a:t>14/02/2022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18E4-48D1-433B-A00F-85C26BB807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780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3DC67-A615-4DFA-BDCE-41C4ABF865BC}" type="datetimeFigureOut">
              <a:rPr lang="es-ES" smtClean="0"/>
              <a:t>14/02/2022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718E4-48D1-433B-A00F-85C26BB807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188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microsoft.com/office/2007/relationships/hdphoto" Target="../media/hdphoto1.wdp"/><Relationship Id="rId7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microsoft.com/office/2007/relationships/hdphoto" Target="../media/hdphoto5.wdp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microsoft.com/office/2007/relationships/hdphoto" Target="../media/hdphoto2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microsoft.com/office/2007/relationships/hdphoto" Target="../media/hdphoto3.wdp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microsoft.com/office/2007/relationships/hdphoto" Target="../media/hdphoto2.wdp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microsoft.com/office/2007/relationships/hdphoto" Target="../media/hdphoto2.wdp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microsoft.com/office/2007/relationships/hdphoto" Target="../media/hdphoto1.wdp"/><Relationship Id="rId7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1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1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microsoft.com/office/2007/relationships/hdphoto" Target="../media/hdphoto8.wdp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microsoft.com/office/2007/relationships/hdphoto" Target="../media/hdphoto7.wdp"/><Relationship Id="rId4" Type="http://schemas.openxmlformats.org/officeDocument/2006/relationships/image" Target="../media/image28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image" Target="../media/image6.jpe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microsoft.com/office/2007/relationships/hdphoto" Target="../media/hdphoto8.wdp"/><Relationship Id="rId5" Type="http://schemas.openxmlformats.org/officeDocument/2006/relationships/image" Target="../media/image29.png"/><Relationship Id="rId4" Type="http://schemas.microsoft.com/office/2007/relationships/hdphoto" Target="../media/hdphoto7.wdp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microsoft.com/office/2007/relationships/hdphoto" Target="../media/hdphoto1.wdp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microsoft.com/office/2007/relationships/hdphoto" Target="../media/hdphoto2.wdp"/><Relationship Id="rId10" Type="http://schemas.openxmlformats.org/officeDocument/2006/relationships/image" Target="../media/image6.jpeg"/><Relationship Id="rId4" Type="http://schemas.openxmlformats.org/officeDocument/2006/relationships/image" Target="../media/image4.png"/><Relationship Id="rId9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1.png"/><Relationship Id="rId7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microsoft.com/office/2007/relationships/hdphoto" Target="../media/hdphoto4.wdp"/><Relationship Id="rId11" Type="http://schemas.openxmlformats.org/officeDocument/2006/relationships/image" Target="../media/image6.jpeg"/><Relationship Id="rId5" Type="http://schemas.openxmlformats.org/officeDocument/2006/relationships/image" Target="../media/image12.png"/><Relationship Id="rId10" Type="http://schemas.openxmlformats.org/officeDocument/2006/relationships/image" Target="../media/image1.png"/><Relationship Id="rId4" Type="http://schemas.microsoft.com/office/2007/relationships/hdphoto" Target="../media/hdphoto3.wdp"/><Relationship Id="rId9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microsoft.com/office/2007/relationships/hdphoto" Target="../media/hdphoto1.wdp"/><Relationship Id="rId7" Type="http://schemas.openxmlformats.org/officeDocument/2006/relationships/image" Target="../media/image1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microsoft.com/office/2007/relationships/hdphoto" Target="../media/hdphoto1.wdp"/><Relationship Id="rId7" Type="http://schemas.openxmlformats.org/officeDocument/2006/relationships/image" Target="../media/image21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11" Type="http://schemas.openxmlformats.org/officeDocument/2006/relationships/image" Target="../media/image6.jpeg"/><Relationship Id="rId5" Type="http://schemas.microsoft.com/office/2007/relationships/hdphoto" Target="../media/hdphoto2.wdp"/><Relationship Id="rId10" Type="http://schemas.openxmlformats.org/officeDocument/2006/relationships/image" Target="../media/image1.png"/><Relationship Id="rId4" Type="http://schemas.openxmlformats.org/officeDocument/2006/relationships/image" Target="../media/image4.png"/><Relationship Id="rId9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DAC63158-185F-419A-ABDC-C7BE18F36946}"/>
              </a:ext>
            </a:extLst>
          </p:cNvPr>
          <p:cNvSpPr/>
          <p:nvPr/>
        </p:nvSpPr>
        <p:spPr>
          <a:xfrm>
            <a:off x="1693813" y="1228065"/>
            <a:ext cx="8804365" cy="3542335"/>
          </a:xfrm>
          <a:prstGeom prst="roundRect">
            <a:avLst/>
          </a:prstGeom>
          <a:solidFill>
            <a:srgbClr val="92D05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7000"/>
              </a:lnSpc>
              <a:spcBef>
                <a:spcPts val="1800"/>
              </a:spcBef>
              <a:spcAft>
                <a:spcPts val="800"/>
              </a:spcAft>
            </a:pPr>
            <a:r>
              <a:rPr lang="ca-ES" sz="4400" i="1" dirty="0" smtClean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TERRA, EL SOL I LA LLUNA</a:t>
            </a:r>
            <a:endParaRPr lang="es-ES" sz="12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uadro de texto 273">
            <a:extLst>
              <a:ext uri="{FF2B5EF4-FFF2-40B4-BE49-F238E27FC236}">
                <a16:creationId xmlns:a16="http://schemas.microsoft.com/office/drawing/2014/main" xmlns="" id="{011DD49D-10BE-4E7E-A351-E625E399EF04}"/>
              </a:ext>
            </a:extLst>
          </p:cNvPr>
          <p:cNvSpPr txBox="1"/>
          <p:nvPr/>
        </p:nvSpPr>
        <p:spPr>
          <a:xfrm>
            <a:off x="2947984" y="5937437"/>
            <a:ext cx="6296025" cy="409575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ES" sz="1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Autor </a:t>
            </a:r>
            <a:r>
              <a:rPr lang="es-ES" sz="1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pictogrames</a:t>
            </a:r>
            <a:r>
              <a:rPr lang="es-E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 Sergio Palao </a:t>
            </a:r>
            <a:r>
              <a:rPr lang="es-ES" sz="1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Procedència</a:t>
            </a:r>
            <a:r>
              <a:rPr lang="es-ES" sz="1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es-E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ARASAAC (http://arasaac.org)</a:t>
            </a:r>
            <a:r>
              <a:rPr lang="es-ES" sz="1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1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Llicència</a:t>
            </a:r>
            <a:r>
              <a:rPr lang="es-E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CC (BY-NC-SA)</a:t>
            </a:r>
            <a:br>
              <a:rPr lang="es-E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s-ES" sz="1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Propietat</a:t>
            </a:r>
            <a:r>
              <a:rPr lang="es-E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s-ES" sz="1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Govern</a:t>
            </a:r>
            <a:r>
              <a:rPr lang="es-E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1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d'Aragó</a:t>
            </a:r>
            <a:r>
              <a:rPr lang="es-E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1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Editat</a:t>
            </a:r>
            <a:r>
              <a:rPr lang="es-E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s-ES" sz="1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Fundació</a:t>
            </a:r>
            <a:r>
              <a:rPr lang="es-E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ADIMIR.</a:t>
            </a:r>
            <a:r>
              <a:rPr lang="ca-ES" sz="1000" i="1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endParaRPr lang="es-ES" sz="10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96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lecha a la derecha con bandas 10"/>
          <p:cNvSpPr/>
          <p:nvPr/>
        </p:nvSpPr>
        <p:spPr>
          <a:xfrm>
            <a:off x="1660706" y="3693026"/>
            <a:ext cx="611803" cy="422592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CuadroTexto 1"/>
          <p:cNvSpPr txBox="1"/>
          <p:nvPr/>
        </p:nvSpPr>
        <p:spPr>
          <a:xfrm>
            <a:off x="485191" y="677206"/>
            <a:ext cx="83415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b="1" dirty="0"/>
              <a:t>EL SOL IL·LUMINA LA TERRA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485190" y="1863958"/>
            <a:ext cx="111220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i="1" dirty="0"/>
              <a:t>QUAN LA LLUM D’UN RAIG DE SOL TOPA AMB UN </a:t>
            </a:r>
            <a:r>
              <a:rPr lang="es-ES" sz="2400" i="1" dirty="0" smtClean="0"/>
              <a:t>COS </a:t>
            </a:r>
            <a:r>
              <a:rPr lang="es-ES" sz="2400" i="1" dirty="0"/>
              <a:t>ES REFLECTEIX I EL COS PROJECTA UNA OMBRA</a:t>
            </a:r>
            <a:r>
              <a:rPr lang="es-ES" sz="2400" i="1" dirty="0">
                <a:solidFill>
                  <a:schemeClr val="bg1"/>
                </a:solidFill>
              </a:rPr>
              <a:t>)</a:t>
            </a:r>
          </a:p>
        </p:txBody>
      </p:sp>
      <p:pic>
        <p:nvPicPr>
          <p:cNvPr id="20" name="Imagen 19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995" b="94823" l="7084" r="9318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000" t="4803" r="9999" b="7697"/>
          <a:stretch/>
        </p:blipFill>
        <p:spPr>
          <a:xfrm>
            <a:off x="1040726" y="2861584"/>
            <a:ext cx="1851764" cy="2025365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86" t="28835"/>
          <a:stretch/>
        </p:blipFill>
        <p:spPr>
          <a:xfrm>
            <a:off x="4803708" y="4166125"/>
            <a:ext cx="1306289" cy="1084557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9537" r="8964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3972" y="3127786"/>
            <a:ext cx="1524003" cy="1524003"/>
          </a:xfrm>
          <a:prstGeom prst="rect">
            <a:avLst/>
          </a:prstGeom>
        </p:spPr>
      </p:pic>
      <p:cxnSp>
        <p:nvCxnSpPr>
          <p:cNvPr id="10" name="Conector recto 9"/>
          <p:cNvCxnSpPr/>
          <p:nvPr/>
        </p:nvCxnSpPr>
        <p:spPr>
          <a:xfrm>
            <a:off x="4803708" y="3184401"/>
            <a:ext cx="1242527" cy="981724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uadroTexto 21"/>
          <p:cNvSpPr txBox="1"/>
          <p:nvPr/>
        </p:nvSpPr>
        <p:spPr>
          <a:xfrm>
            <a:off x="2732312" y="5633513"/>
            <a:ext cx="9154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i="1" dirty="0">
                <a:ln w="0"/>
              </a:rPr>
              <a:t>L’OMBRA ÉS LA </a:t>
            </a:r>
            <a:r>
              <a:rPr lang="es-ES" sz="2400" i="1" u="sng" dirty="0">
                <a:ln w="0"/>
              </a:rPr>
              <a:t>REGIÓ FOSCA</a:t>
            </a:r>
            <a:r>
              <a:rPr lang="es-ES" sz="2400" i="1" dirty="0">
                <a:ln w="0"/>
              </a:rPr>
              <a:t> QUE MOSTRA LA SILUETA D’UN </a:t>
            </a:r>
            <a:r>
              <a:rPr lang="es-ES" sz="2400" i="1" dirty="0" smtClean="0">
                <a:ln w="0"/>
              </a:rPr>
              <a:t>OBJECTE </a:t>
            </a:r>
            <a:endParaRPr lang="es-ES" sz="2400" i="1" dirty="0">
              <a:ln w="0"/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37" y="6254951"/>
            <a:ext cx="1345826" cy="310575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" t="8504" r="4445" b="7923"/>
          <a:stretch/>
        </p:blipFill>
        <p:spPr>
          <a:xfrm>
            <a:off x="10771003" y="251540"/>
            <a:ext cx="1158771" cy="580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0481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2.96296E-6 L 0.22057 -0.00602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29" y="-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1" grpId="2" animBg="1"/>
      <p:bldP spid="2" grpId="0"/>
      <p:bldP spid="16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85191" y="506313"/>
            <a:ext cx="92559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b="1" dirty="0" smtClean="0"/>
              <a:t>L’OMBRA, </a:t>
            </a:r>
            <a:r>
              <a:rPr lang="es-ES" sz="4400" b="1" dirty="0"/>
              <a:t>LES HORES I L’ORIENTACIÓ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995" b="94823" l="7084" r="9318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000" t="4803" r="9999" b="7697"/>
          <a:stretch/>
        </p:blipFill>
        <p:spPr>
          <a:xfrm>
            <a:off x="3026273" y="3276532"/>
            <a:ext cx="1080561" cy="1181862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485191" y="1472772"/>
            <a:ext cx="114579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i="1" dirty="0"/>
              <a:t>LA INCLINACIÓ DELS RAJOS SOLARS VARIA AL LLARG DEL DIA SEGONS LA POSICIÓ DEL SOL.</a:t>
            </a:r>
            <a:r>
              <a:rPr lang="es-ES" sz="2400" i="1" dirty="0">
                <a:solidFill>
                  <a:schemeClr val="bg1"/>
                </a:solidFill>
              </a:rPr>
              <a:t>)</a:t>
            </a:r>
          </a:p>
        </p:txBody>
      </p:sp>
      <p:cxnSp>
        <p:nvCxnSpPr>
          <p:cNvPr id="5" name="Conector recto 4"/>
          <p:cNvCxnSpPr/>
          <p:nvPr/>
        </p:nvCxnSpPr>
        <p:spPr>
          <a:xfrm>
            <a:off x="6019818" y="4079633"/>
            <a:ext cx="18662" cy="1343609"/>
          </a:xfrm>
          <a:prstGeom prst="line">
            <a:avLst/>
          </a:prstGeom>
          <a:ln w="762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/>
          <p:cNvCxnSpPr/>
          <p:nvPr/>
        </p:nvCxnSpPr>
        <p:spPr>
          <a:xfrm flipH="1">
            <a:off x="6008909" y="5452830"/>
            <a:ext cx="2239347" cy="22409"/>
          </a:xfrm>
          <a:prstGeom prst="line">
            <a:avLst/>
          </a:prstGeom>
          <a:ln w="762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995" b="94823" l="7084" r="9318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000" t="4803" r="9999" b="7697"/>
          <a:stretch/>
        </p:blipFill>
        <p:spPr>
          <a:xfrm>
            <a:off x="5479537" y="2422227"/>
            <a:ext cx="1080561" cy="1181862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995" b="94823" l="7084" r="9318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000" t="4803" r="9999" b="7697"/>
          <a:stretch/>
        </p:blipFill>
        <p:spPr>
          <a:xfrm>
            <a:off x="7850618" y="3231908"/>
            <a:ext cx="1080561" cy="1181862"/>
          </a:xfrm>
          <a:prstGeom prst="rect">
            <a:avLst/>
          </a:prstGeom>
        </p:spPr>
      </p:pic>
      <p:sp>
        <p:nvSpPr>
          <p:cNvPr id="11" name="CuadroTexto 10"/>
          <p:cNvSpPr txBox="1"/>
          <p:nvPr/>
        </p:nvSpPr>
        <p:spPr>
          <a:xfrm>
            <a:off x="3108668" y="2957744"/>
            <a:ext cx="915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i="1" dirty="0"/>
              <a:t>EST</a:t>
            </a:r>
            <a:r>
              <a:rPr lang="es-ES" sz="2400" i="1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015409" y="2858798"/>
            <a:ext cx="915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i="1" dirty="0"/>
              <a:t>OEST</a:t>
            </a:r>
            <a:r>
              <a:rPr lang="es-ES" sz="2400" i="1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651261" y="4813399"/>
            <a:ext cx="33935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i="1" dirty="0"/>
              <a:t>L’OMBRA S’INCLINA </a:t>
            </a:r>
          </a:p>
          <a:p>
            <a:pPr algn="ctr"/>
            <a:r>
              <a:rPr lang="es-ES" sz="2400" b="1" i="1" dirty="0"/>
              <a:t>CAP A L’OEST</a:t>
            </a:r>
            <a:r>
              <a:rPr lang="es-ES" sz="2400" i="1" dirty="0">
                <a:solidFill>
                  <a:schemeClr val="bg1"/>
                </a:solidFill>
              </a:rPr>
              <a:t>)</a:t>
            </a:r>
          </a:p>
        </p:txBody>
      </p:sp>
      <p:cxnSp>
        <p:nvCxnSpPr>
          <p:cNvPr id="14" name="Conector recto 13"/>
          <p:cNvCxnSpPr/>
          <p:nvPr/>
        </p:nvCxnSpPr>
        <p:spPr>
          <a:xfrm flipV="1">
            <a:off x="6038479" y="5438198"/>
            <a:ext cx="0" cy="755082"/>
          </a:xfrm>
          <a:prstGeom prst="line">
            <a:avLst/>
          </a:prstGeom>
          <a:ln w="762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adroTexto 16"/>
          <p:cNvSpPr txBox="1"/>
          <p:nvPr/>
        </p:nvSpPr>
        <p:spPr>
          <a:xfrm>
            <a:off x="3566553" y="6265474"/>
            <a:ext cx="54381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i="1" dirty="0"/>
              <a:t>L’OMBRA S’INCLINA CAP AL NORD</a:t>
            </a:r>
            <a:r>
              <a:rPr lang="es-ES" sz="2400" i="1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485191" y="4868186"/>
            <a:ext cx="31423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i="1" dirty="0"/>
              <a:t>L’OMBRA </a:t>
            </a:r>
            <a:r>
              <a:rPr lang="es-ES" sz="2400" b="1" i="1" dirty="0" smtClean="0"/>
              <a:t>S’INCLINA </a:t>
            </a:r>
            <a:endParaRPr lang="es-ES" sz="2400" b="1" i="1" dirty="0"/>
          </a:p>
          <a:p>
            <a:pPr algn="ctr"/>
            <a:r>
              <a:rPr lang="es-ES" sz="2400" b="1" i="1" dirty="0"/>
              <a:t>CAP L’EST</a:t>
            </a:r>
            <a:r>
              <a:rPr lang="es-ES" sz="2400" i="1" dirty="0">
                <a:solidFill>
                  <a:schemeClr val="bg1"/>
                </a:solidFill>
              </a:rPr>
              <a:t>)</a:t>
            </a:r>
          </a:p>
        </p:txBody>
      </p:sp>
      <p:cxnSp>
        <p:nvCxnSpPr>
          <p:cNvPr id="21" name="Conector recto 20"/>
          <p:cNvCxnSpPr/>
          <p:nvPr/>
        </p:nvCxnSpPr>
        <p:spPr>
          <a:xfrm flipH="1">
            <a:off x="3790485" y="5473027"/>
            <a:ext cx="2239347" cy="22409"/>
          </a:xfrm>
          <a:prstGeom prst="line">
            <a:avLst/>
          </a:prstGeom>
          <a:ln w="762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uadroTexto 21"/>
          <p:cNvSpPr txBox="1"/>
          <p:nvPr/>
        </p:nvSpPr>
        <p:spPr>
          <a:xfrm>
            <a:off x="5567596" y="2053184"/>
            <a:ext cx="915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i="1" dirty="0"/>
              <a:t>SUD</a:t>
            </a:r>
            <a:r>
              <a:rPr lang="es-ES" sz="2400" i="1" dirty="0">
                <a:solidFill>
                  <a:schemeClr val="bg1"/>
                </a:solidFill>
              </a:rPr>
              <a:t>)</a:t>
            </a:r>
          </a:p>
        </p:txBody>
      </p:sp>
      <p:cxnSp>
        <p:nvCxnSpPr>
          <p:cNvPr id="24" name="Conector recto 23"/>
          <p:cNvCxnSpPr/>
          <p:nvPr/>
        </p:nvCxnSpPr>
        <p:spPr>
          <a:xfrm>
            <a:off x="6074028" y="4091879"/>
            <a:ext cx="1941381" cy="1297714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25"/>
          <p:cNvCxnSpPr/>
          <p:nvPr/>
        </p:nvCxnSpPr>
        <p:spPr>
          <a:xfrm flipV="1">
            <a:off x="4092636" y="4067246"/>
            <a:ext cx="1927181" cy="1343923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de flecha 28"/>
          <p:cNvCxnSpPr>
            <a:stCxn id="3" idx="3"/>
          </p:cNvCxnSpPr>
          <p:nvPr/>
        </p:nvCxnSpPr>
        <p:spPr>
          <a:xfrm>
            <a:off x="4106834" y="3867463"/>
            <a:ext cx="1902075" cy="797843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de flecha 31"/>
          <p:cNvCxnSpPr>
            <a:stCxn id="10" idx="1"/>
          </p:cNvCxnSpPr>
          <p:nvPr/>
        </p:nvCxnSpPr>
        <p:spPr>
          <a:xfrm flipH="1">
            <a:off x="5982490" y="3822839"/>
            <a:ext cx="1868128" cy="833145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cto de flecha 36"/>
          <p:cNvCxnSpPr/>
          <p:nvPr/>
        </p:nvCxnSpPr>
        <p:spPr>
          <a:xfrm>
            <a:off x="6029832" y="3473562"/>
            <a:ext cx="8647" cy="696818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Imagen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37" y="6254951"/>
            <a:ext cx="1345826" cy="310575"/>
          </a:xfrm>
          <a:prstGeom prst="rect">
            <a:avLst/>
          </a:prstGeom>
        </p:spPr>
      </p:pic>
      <p:pic>
        <p:nvPicPr>
          <p:cNvPr id="27" name="Imagen 2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" t="8504" r="4445" b="7923"/>
          <a:stretch/>
        </p:blipFill>
        <p:spPr>
          <a:xfrm>
            <a:off x="10771003" y="251540"/>
            <a:ext cx="1158771" cy="580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559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11" grpId="0"/>
      <p:bldP spid="11" grpId="1"/>
      <p:bldP spid="12" grpId="0"/>
      <p:bldP spid="13" grpId="0"/>
      <p:bldP spid="13" grpId="1"/>
      <p:bldP spid="17" grpId="0"/>
      <p:bldP spid="17" grpId="1"/>
      <p:bldP spid="18" grpId="0"/>
      <p:bldP spid="22" grpId="0"/>
      <p:bldP spid="22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DAC63158-185F-419A-ABDC-C7BE18F36946}"/>
              </a:ext>
            </a:extLst>
          </p:cNvPr>
          <p:cNvSpPr/>
          <p:nvPr/>
        </p:nvSpPr>
        <p:spPr>
          <a:xfrm>
            <a:off x="1693813" y="1228065"/>
            <a:ext cx="8804365" cy="3542335"/>
          </a:xfrm>
          <a:prstGeom prst="roundRect">
            <a:avLst/>
          </a:prstGeom>
          <a:solidFill>
            <a:srgbClr val="92D05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7000"/>
              </a:lnSpc>
              <a:spcBef>
                <a:spcPts val="1800"/>
              </a:spcBef>
              <a:spcAft>
                <a:spcPts val="800"/>
              </a:spcAft>
            </a:pPr>
            <a:r>
              <a:rPr lang="ca-ES" sz="6600" i="1" dirty="0" smtClean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ACTIVITATS</a:t>
            </a:r>
            <a:endParaRPr lang="es-ES" sz="20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uadro de texto 273">
            <a:extLst>
              <a:ext uri="{FF2B5EF4-FFF2-40B4-BE49-F238E27FC236}">
                <a16:creationId xmlns:a16="http://schemas.microsoft.com/office/drawing/2014/main" xmlns="" id="{011DD49D-10BE-4E7E-A351-E625E399EF04}"/>
              </a:ext>
            </a:extLst>
          </p:cNvPr>
          <p:cNvSpPr txBox="1"/>
          <p:nvPr/>
        </p:nvSpPr>
        <p:spPr>
          <a:xfrm>
            <a:off x="2947984" y="5937437"/>
            <a:ext cx="6296025" cy="409575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ES" sz="1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Autor </a:t>
            </a:r>
            <a:r>
              <a:rPr lang="es-ES" sz="1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pictogrames</a:t>
            </a:r>
            <a:r>
              <a:rPr lang="es-E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 Sergio Palao </a:t>
            </a:r>
            <a:r>
              <a:rPr lang="es-ES" sz="1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Procedència</a:t>
            </a:r>
            <a:r>
              <a:rPr lang="es-ES" sz="1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es-E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ARASAAC (http://arasaac.org)</a:t>
            </a:r>
            <a:r>
              <a:rPr lang="es-ES" sz="1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1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Llicència</a:t>
            </a:r>
            <a:r>
              <a:rPr lang="es-E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CC (BY-NC-SA)</a:t>
            </a:r>
            <a:br>
              <a:rPr lang="es-E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s-ES" sz="1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Propietat</a:t>
            </a:r>
            <a:r>
              <a:rPr lang="es-E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s-E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Govern</a:t>
            </a:r>
            <a:r>
              <a:rPr lang="es-E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d'Aragó</a:t>
            </a:r>
            <a:r>
              <a:rPr lang="es-E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1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Editat</a:t>
            </a:r>
            <a:r>
              <a:rPr lang="es-E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s-E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Fundació</a:t>
            </a:r>
            <a:r>
              <a:rPr lang="es-E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ADIMIR. </a:t>
            </a:r>
            <a:r>
              <a:rPr lang="ca-ES" sz="11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98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156986" y="5030522"/>
            <a:ext cx="17812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3. </a:t>
            </a:r>
            <a:r>
              <a:rPr lang="es-ES" sz="2800" i="1" dirty="0"/>
              <a:t>EL SOL</a:t>
            </a:r>
            <a:r>
              <a:rPr lang="es-ES" sz="2800" b="1" i="1" dirty="0"/>
              <a:t>.</a:t>
            </a:r>
            <a:endParaRPr lang="ca-ES" sz="2800" i="1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6546" y="644611"/>
            <a:ext cx="10515600" cy="760318"/>
          </a:xfrm>
        </p:spPr>
        <p:txBody>
          <a:bodyPr>
            <a:normAutofit fontScale="90000"/>
          </a:bodyPr>
          <a:lstStyle/>
          <a:p>
            <a:r>
              <a:rPr lang="ca-ES" dirty="0">
                <a:solidFill>
                  <a:srgbClr val="002060"/>
                </a:solidFill>
              </a:rPr>
              <a:t>QÜESTIONARI.</a:t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156986" y="3777799"/>
            <a:ext cx="16886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2. </a:t>
            </a:r>
            <a:r>
              <a:rPr lang="es-ES" sz="2800" i="1" dirty="0"/>
              <a:t>MART</a:t>
            </a:r>
            <a:r>
              <a:rPr lang="es-ES" sz="2800" b="1" i="1" dirty="0"/>
              <a:t>.</a:t>
            </a:r>
            <a:endParaRPr lang="ca-ES" i="1" dirty="0"/>
          </a:p>
        </p:txBody>
      </p:sp>
      <p:sp>
        <p:nvSpPr>
          <p:cNvPr id="9" name="Rectángulo 8"/>
          <p:cNvSpPr/>
          <p:nvPr/>
        </p:nvSpPr>
        <p:spPr>
          <a:xfrm>
            <a:off x="1156986" y="2569479"/>
            <a:ext cx="22466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1. LA LLUNA</a:t>
            </a:r>
            <a:r>
              <a:rPr lang="ca-ES" sz="2800" b="1" i="1" dirty="0"/>
              <a:t>.</a:t>
            </a:r>
            <a:endParaRPr lang="ca-ES" i="1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6027075" y="5200229"/>
            <a:ext cx="46109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i="1" dirty="0"/>
              <a:t>EL SOL</a:t>
            </a:r>
            <a:endParaRPr lang="es-ES" sz="4800" dirty="0"/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769275" y="1573505"/>
            <a:ext cx="10515600" cy="7603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54063" indent="-571500">
              <a:buFont typeface="Arial" panose="020B0604020202020204" pitchFamily="34" charset="0"/>
              <a:buChar char="•"/>
            </a:pPr>
            <a:r>
              <a:rPr lang="es-ES" i="1" dirty="0"/>
              <a:t>QUINA ÉS L’ESTRELLA MÉS PROPERA A LA TERRA</a:t>
            </a:r>
            <a:r>
              <a:rPr lang="ca-ES" dirty="0"/>
              <a:t>?</a:t>
            </a:r>
            <a:r>
              <a:rPr lang="ca-ES" dirty="0">
                <a:solidFill>
                  <a:srgbClr val="002060"/>
                </a:solidFill>
              </a:rPr>
              <a:t/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995" b="94823" l="7084" r="9318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000" t="4803" r="9999" b="7697"/>
          <a:stretch/>
        </p:blipFill>
        <p:spPr>
          <a:xfrm>
            <a:off x="7029209" y="2355257"/>
            <a:ext cx="2601222" cy="2845084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" t="8504" r="4445" b="7923"/>
          <a:stretch/>
        </p:blipFill>
        <p:spPr>
          <a:xfrm>
            <a:off x="10771003" y="251540"/>
            <a:ext cx="1158771" cy="580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956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4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  <p:bldP spid="7" grpId="0"/>
      <p:bldP spid="7" grpId="1"/>
      <p:bldP spid="7" grpId="2"/>
      <p:bldP spid="7" grpId="3"/>
      <p:bldP spid="9" grpId="0"/>
      <p:bldP spid="9" grpId="1"/>
      <p:bldP spid="9" grpId="2"/>
      <p:bldP spid="9" grpId="3"/>
      <p:bldP spid="5" grpId="0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156986" y="5023441"/>
            <a:ext cx="50585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3</a:t>
            </a:r>
            <a:r>
              <a:rPr lang="ca-ES" sz="2800" b="1" i="1" dirty="0"/>
              <a:t>. </a:t>
            </a:r>
            <a:r>
              <a:rPr lang="es-ES" sz="2800" i="1" dirty="0"/>
              <a:t>LA VIDA AL NOSTRE PLANETA</a:t>
            </a:r>
            <a:r>
              <a:rPr lang="es-ES" sz="2800" b="1" i="1" dirty="0"/>
              <a:t>.</a:t>
            </a:r>
            <a:endParaRPr lang="es-ES" sz="5400" b="1" i="1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6546" y="644611"/>
            <a:ext cx="10515600" cy="760318"/>
          </a:xfrm>
        </p:spPr>
        <p:txBody>
          <a:bodyPr>
            <a:normAutofit fontScale="90000"/>
          </a:bodyPr>
          <a:lstStyle/>
          <a:p>
            <a:r>
              <a:rPr lang="ca-ES" dirty="0">
                <a:solidFill>
                  <a:srgbClr val="002060"/>
                </a:solidFill>
              </a:rPr>
              <a:t>QÜESTIONARI.</a:t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156986" y="3777799"/>
            <a:ext cx="44240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2. LA VIDA DE LES PLANTES</a:t>
            </a:r>
            <a:r>
              <a:rPr lang="ca-ES" b="1" i="1" dirty="0"/>
              <a:t>.</a:t>
            </a:r>
          </a:p>
        </p:txBody>
      </p:sp>
      <p:sp>
        <p:nvSpPr>
          <p:cNvPr id="9" name="Rectángulo 8"/>
          <p:cNvSpPr/>
          <p:nvPr/>
        </p:nvSpPr>
        <p:spPr>
          <a:xfrm>
            <a:off x="1156986" y="2569479"/>
            <a:ext cx="18703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1. L’ESTIU</a:t>
            </a:r>
            <a:r>
              <a:rPr lang="ca-ES" sz="2800" b="1" i="1" dirty="0"/>
              <a:t>.</a:t>
            </a:r>
            <a:endParaRPr lang="ca-ES" i="1" dirty="0">
              <a:solidFill>
                <a:srgbClr val="00B0F0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6844398" y="4213991"/>
            <a:ext cx="46386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/>
            <a:r>
              <a:rPr lang="es-ES" sz="2800" i="1" dirty="0"/>
              <a:t>LA VIDA AL NOSTRE PLANETA</a:t>
            </a:r>
            <a:endParaRPr lang="es-ES" sz="8800" i="1" dirty="0"/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769275" y="1573505"/>
            <a:ext cx="10515600" cy="7603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54063" indent="-571500">
              <a:buFont typeface="Arial" panose="020B0604020202020204" pitchFamily="34" charset="0"/>
              <a:buChar char="•"/>
            </a:pPr>
            <a:r>
              <a:rPr lang="es-ES" i="1" dirty="0"/>
              <a:t>LA LLUM I CALOR FA POSSIBLE…</a:t>
            </a:r>
            <a:r>
              <a:rPr lang="ca-ES" b="1" dirty="0">
                <a:solidFill>
                  <a:srgbClr val="002060"/>
                </a:solidFill>
              </a:rPr>
              <a:t/>
            </a:r>
            <a:br>
              <a:rPr lang="ca-ES" b="1" dirty="0">
                <a:solidFill>
                  <a:srgbClr val="002060"/>
                </a:solidFill>
              </a:rPr>
            </a:br>
            <a:endParaRPr lang="ca-ES" b="1" dirty="0">
              <a:solidFill>
                <a:srgbClr val="002060"/>
              </a:solidFill>
            </a:endParaRPr>
          </a:p>
        </p:txBody>
      </p:sp>
      <p:pic>
        <p:nvPicPr>
          <p:cNvPr id="27" name="Imagen 26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4169" b="78747" l="15531" r="8038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499" t="7303" r="11250" b="21447"/>
          <a:stretch/>
        </p:blipFill>
        <p:spPr>
          <a:xfrm>
            <a:off x="7831216" y="1897631"/>
            <a:ext cx="2641463" cy="231636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" t="8504" r="4445" b="7923"/>
          <a:stretch/>
        </p:blipFill>
        <p:spPr>
          <a:xfrm>
            <a:off x="10771003" y="251540"/>
            <a:ext cx="1158771" cy="580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74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"/>
                            </p:stCondLst>
                            <p:childTnLst>
                              <p:par>
                                <p:cTn id="29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6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4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  <p:bldP spid="7" grpId="0"/>
      <p:bldP spid="7" grpId="1"/>
      <p:bldP spid="7" grpId="2"/>
      <p:bldP spid="7" grpId="3"/>
      <p:bldP spid="9" grpId="0"/>
      <p:bldP spid="9" grpId="1"/>
      <p:bldP spid="9" grpId="2"/>
      <p:bldP spid="9" grpId="3"/>
      <p:bldP spid="5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156986" y="4285759"/>
            <a:ext cx="19924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2</a:t>
            </a:r>
            <a:r>
              <a:rPr lang="ca-ES" sz="2800" b="1" i="1" dirty="0"/>
              <a:t>. </a:t>
            </a:r>
            <a:r>
              <a:rPr lang="es-ES" sz="2800" i="1" dirty="0"/>
              <a:t>VERITAT</a:t>
            </a:r>
            <a:r>
              <a:rPr lang="es-ES" sz="2800" b="1" i="1" dirty="0"/>
              <a:t>.</a:t>
            </a:r>
            <a:endParaRPr lang="es-ES" sz="5400" b="1" i="1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6546" y="644611"/>
            <a:ext cx="10515600" cy="760318"/>
          </a:xfrm>
        </p:spPr>
        <p:txBody>
          <a:bodyPr>
            <a:normAutofit fontScale="90000"/>
          </a:bodyPr>
          <a:lstStyle/>
          <a:p>
            <a:r>
              <a:rPr lang="ca-ES" dirty="0">
                <a:solidFill>
                  <a:srgbClr val="002060"/>
                </a:solidFill>
              </a:rPr>
              <a:t>QÜESTIONARI.</a:t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156986" y="2833645"/>
            <a:ext cx="14982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1. FALS</a:t>
            </a:r>
            <a:r>
              <a:rPr lang="ca-ES" sz="2800" b="1" i="1" dirty="0"/>
              <a:t>.</a:t>
            </a:r>
            <a:endParaRPr lang="ca-ES" i="1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6868323" y="3126958"/>
            <a:ext cx="28361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4800" i="1" dirty="0"/>
              <a:t>VERITAT</a:t>
            </a:r>
            <a:endParaRPr lang="es-ES" sz="4800" dirty="0">
              <a:solidFill>
                <a:srgbClr val="00B0F0"/>
              </a:solidFill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769275" y="1573505"/>
            <a:ext cx="10515600" cy="7603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54063" indent="-571500">
              <a:buFont typeface="Arial" panose="020B0604020202020204" pitchFamily="34" charset="0"/>
              <a:buChar char="•"/>
            </a:pPr>
            <a:r>
              <a:rPr lang="es-ES" i="1" dirty="0"/>
              <a:t>LA TERRA ÉS UN PLANETA DEL SISTEMA SOLAR.</a:t>
            </a:r>
            <a:r>
              <a:rPr lang="ca-ES" dirty="0">
                <a:solidFill>
                  <a:srgbClr val="002060"/>
                </a:solidFill>
              </a:rPr>
              <a:t/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3" name="Elipse 2"/>
          <p:cNvSpPr/>
          <p:nvPr/>
        </p:nvSpPr>
        <p:spPr>
          <a:xfrm>
            <a:off x="6445045" y="2610465"/>
            <a:ext cx="3746090" cy="193690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" t="8504" r="4445" b="7923"/>
          <a:stretch/>
        </p:blipFill>
        <p:spPr>
          <a:xfrm>
            <a:off x="10771003" y="251540"/>
            <a:ext cx="1158771" cy="580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029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100"/>
                            </p:stCondLst>
                            <p:childTnLst>
                              <p:par>
                                <p:cTn id="23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6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  <p:bldP spid="9" grpId="0"/>
      <p:bldP spid="9" grpId="1"/>
      <p:bldP spid="9" grpId="2"/>
      <p:bldP spid="9" grpId="3"/>
      <p:bldP spid="5" grpId="0"/>
      <p:bldP spid="17" grpId="0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156986" y="3791807"/>
            <a:ext cx="38784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2. NO TÉ LLUM </a:t>
            </a:r>
            <a:r>
              <a:rPr lang="ca-ES" sz="2800" i="1" dirty="0" smtClean="0"/>
              <a:t>PRÒPIA</a:t>
            </a:r>
            <a:r>
              <a:rPr lang="es-ES" sz="2800" i="1" dirty="0" smtClean="0"/>
              <a:t> </a:t>
            </a:r>
            <a:r>
              <a:rPr lang="es-ES" sz="2800" b="1" i="1" dirty="0"/>
              <a:t>.</a:t>
            </a:r>
            <a:endParaRPr lang="es-ES" sz="5400" b="1" i="1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6546" y="644611"/>
            <a:ext cx="10515600" cy="760318"/>
          </a:xfrm>
        </p:spPr>
        <p:txBody>
          <a:bodyPr>
            <a:normAutofit fontScale="90000"/>
          </a:bodyPr>
          <a:lstStyle/>
          <a:p>
            <a:r>
              <a:rPr lang="ca-ES" dirty="0">
                <a:solidFill>
                  <a:srgbClr val="002060"/>
                </a:solidFill>
              </a:rPr>
              <a:t>QÜESTIONARI.</a:t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138711" y="5116756"/>
            <a:ext cx="43706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3. DÓNA LLUM A LA LLUNA.</a:t>
            </a:r>
            <a:endParaRPr lang="ca-ES" i="1" dirty="0"/>
          </a:p>
        </p:txBody>
      </p:sp>
      <p:sp>
        <p:nvSpPr>
          <p:cNvPr id="9" name="Rectángulo 8"/>
          <p:cNvSpPr/>
          <p:nvPr/>
        </p:nvSpPr>
        <p:spPr>
          <a:xfrm>
            <a:off x="1156986" y="2532157"/>
            <a:ext cx="32458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1. TÉ LLUM </a:t>
            </a:r>
            <a:r>
              <a:rPr lang="ca-ES" sz="2800" i="1" dirty="0" smtClean="0"/>
              <a:t>PRÒPIA</a:t>
            </a:r>
            <a:r>
              <a:rPr lang="ca-ES" sz="2800" i="1" dirty="0"/>
              <a:t>.</a:t>
            </a:r>
            <a:endParaRPr lang="ca-ES" i="1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7446225" y="4447715"/>
            <a:ext cx="34332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2800" i="1" dirty="0"/>
              <a:t>NO TÉ LLUM </a:t>
            </a:r>
            <a:r>
              <a:rPr lang="ca-ES" sz="2800" i="1" dirty="0" smtClean="0"/>
              <a:t>PRÒPIA</a:t>
            </a:r>
            <a:endParaRPr lang="es-ES" sz="2800" dirty="0">
              <a:solidFill>
                <a:srgbClr val="00B0F0"/>
              </a:solidFill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769275" y="1573505"/>
            <a:ext cx="10515600" cy="7603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54063" indent="-571500">
              <a:buFont typeface="Arial" panose="020B0604020202020204" pitchFamily="34" charset="0"/>
              <a:buChar char="•"/>
            </a:pPr>
            <a:r>
              <a:rPr lang="es-ES" i="1" dirty="0"/>
              <a:t>LA TERRA…</a:t>
            </a:r>
            <a:r>
              <a:rPr lang="ca-ES" dirty="0">
                <a:solidFill>
                  <a:srgbClr val="002060"/>
                </a:solidFill>
              </a:rPr>
              <a:t/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pic>
        <p:nvPicPr>
          <p:cNvPr id="29" name="Imagen 28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275" b="47479" l="65286" r="9614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1429" r="-5511" b="47245"/>
          <a:stretch/>
        </p:blipFill>
        <p:spPr>
          <a:xfrm>
            <a:off x="8279026" y="1909377"/>
            <a:ext cx="2058954" cy="2464076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" t="8504" r="4445" b="7923"/>
          <a:stretch/>
        </p:blipFill>
        <p:spPr>
          <a:xfrm>
            <a:off x="10771003" y="251540"/>
            <a:ext cx="1158771" cy="580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773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  <p:bldP spid="7" grpId="0"/>
      <p:bldP spid="7" grpId="1"/>
      <p:bldP spid="7" grpId="2"/>
      <p:bldP spid="7" grpId="3"/>
      <p:bldP spid="9" grpId="0"/>
      <p:bldP spid="9" grpId="1"/>
      <p:bldP spid="9" grpId="2"/>
      <p:bldP spid="9" grpId="3"/>
      <p:bldP spid="5" grpId="0"/>
      <p:bldP spid="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545766" y="2427835"/>
            <a:ext cx="59355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1</a:t>
            </a:r>
            <a:r>
              <a:rPr lang="ca-ES" sz="2800" b="1" i="1" dirty="0"/>
              <a:t>. </a:t>
            </a:r>
            <a:r>
              <a:rPr lang="es-ES" sz="2800" i="1" dirty="0"/>
              <a:t>LA TERRA GIRA SOBRE SI MATEIXA</a:t>
            </a:r>
            <a:r>
              <a:rPr lang="es-ES" sz="2800" b="1" i="1" dirty="0"/>
              <a:t>.</a:t>
            </a:r>
            <a:endParaRPr lang="es-ES" sz="2800" b="1" i="1" dirty="0">
              <a:solidFill>
                <a:srgbClr val="00B0F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6546" y="644611"/>
            <a:ext cx="10515600" cy="760318"/>
          </a:xfrm>
        </p:spPr>
        <p:txBody>
          <a:bodyPr>
            <a:normAutofit fontScale="90000"/>
          </a:bodyPr>
          <a:lstStyle/>
          <a:p>
            <a:r>
              <a:rPr lang="ca-ES" dirty="0">
                <a:solidFill>
                  <a:srgbClr val="002060"/>
                </a:solidFill>
              </a:rPr>
              <a:t>QÜESTIONARI.</a:t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545766" y="3758514"/>
            <a:ext cx="51421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2. </a:t>
            </a:r>
            <a:r>
              <a:rPr lang="es-ES" sz="2800" i="1" dirty="0"/>
              <a:t>EL SOL GIRA SOBRE SI </a:t>
            </a:r>
            <a:r>
              <a:rPr lang="es-ES" sz="2800" i="1" dirty="0" smtClean="0"/>
              <a:t>MATEIX</a:t>
            </a:r>
            <a:r>
              <a:rPr lang="ca-ES" sz="2800" b="1" i="1" dirty="0" smtClean="0"/>
              <a:t>.</a:t>
            </a:r>
            <a:endParaRPr lang="ca-ES" b="1" i="1" dirty="0"/>
          </a:p>
        </p:txBody>
      </p:sp>
      <p:sp>
        <p:nvSpPr>
          <p:cNvPr id="9" name="Rectángulo 8"/>
          <p:cNvSpPr/>
          <p:nvPr/>
        </p:nvSpPr>
        <p:spPr>
          <a:xfrm>
            <a:off x="545766" y="5102889"/>
            <a:ext cx="52661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3.</a:t>
            </a:r>
            <a:r>
              <a:rPr lang="es-ES" sz="2800" b="1" i="1" dirty="0"/>
              <a:t> </a:t>
            </a:r>
            <a:r>
              <a:rPr lang="es-ES" sz="2800" i="1" dirty="0"/>
              <a:t>LA TERRA GIRA SOBRE EL </a:t>
            </a:r>
            <a:r>
              <a:rPr lang="es-ES" sz="2800" i="1" dirty="0" smtClean="0"/>
              <a:t>SOL</a:t>
            </a:r>
            <a:r>
              <a:rPr lang="ca-ES" sz="2800" b="1" i="1" dirty="0" smtClean="0"/>
              <a:t>.</a:t>
            </a:r>
            <a:endParaRPr lang="ca-ES" i="1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6447511" y="4430994"/>
            <a:ext cx="5264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4800" i="1" dirty="0"/>
              <a:t> </a:t>
            </a:r>
            <a:r>
              <a:rPr lang="es-ES" sz="2800" i="1" dirty="0"/>
              <a:t>LA TERRA GIRA SOBRE SI MATEIXA</a:t>
            </a:r>
            <a:endParaRPr lang="es-ES" sz="2800" dirty="0">
              <a:solidFill>
                <a:srgbClr val="00B0F0"/>
              </a:solidFill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769275" y="1573505"/>
            <a:ext cx="10515600" cy="7603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54063" indent="-571500">
              <a:buFont typeface="Arial" panose="020B0604020202020204" pitchFamily="34" charset="0"/>
              <a:buChar char="•"/>
            </a:pPr>
            <a:r>
              <a:rPr lang="es-ES" i="1" dirty="0"/>
              <a:t>MOVIMENT DE </a:t>
            </a:r>
            <a:r>
              <a:rPr lang="es-ES" i="1" u="sng" dirty="0" smtClean="0"/>
              <a:t>ROTACIÓ</a:t>
            </a:r>
            <a:r>
              <a:rPr lang="es-ES" b="1" i="1" dirty="0" smtClean="0"/>
              <a:t>…</a:t>
            </a:r>
            <a:r>
              <a:rPr lang="ca-ES" dirty="0">
                <a:solidFill>
                  <a:srgbClr val="002060"/>
                </a:solidFill>
              </a:rPr>
              <a:t/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pic>
        <p:nvPicPr>
          <p:cNvPr id="26" name="Imagen 2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4169" b="78747" l="15531" r="8038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499" t="7303" r="11250" b="21447"/>
          <a:stretch/>
        </p:blipFill>
        <p:spPr>
          <a:xfrm>
            <a:off x="7831216" y="1897631"/>
            <a:ext cx="2641463" cy="231636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" t="8504" r="4445" b="7923"/>
          <a:stretch/>
        </p:blipFill>
        <p:spPr>
          <a:xfrm>
            <a:off x="10771003" y="251540"/>
            <a:ext cx="1158771" cy="580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551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100"/>
                            </p:stCondLst>
                            <p:childTnLst>
                              <p:par>
                                <p:cTn id="27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100"/>
                            </p:stCondLst>
                            <p:childTnLst>
                              <p:par>
                                <p:cTn id="30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4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4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  <p:bldP spid="7" grpId="0"/>
      <p:bldP spid="7" grpId="1"/>
      <p:bldP spid="7" grpId="2"/>
      <p:bldP spid="7" grpId="3"/>
      <p:bldP spid="9" grpId="0"/>
      <p:bldP spid="9" grpId="1"/>
      <p:bldP spid="9" grpId="2"/>
      <p:bldP spid="9" grpId="3"/>
      <p:bldP spid="5" grpId="0"/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728346" y="5023441"/>
            <a:ext cx="48702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3</a:t>
            </a:r>
            <a:r>
              <a:rPr lang="ca-ES" sz="2800" b="1" i="1" dirty="0"/>
              <a:t>. </a:t>
            </a:r>
            <a:r>
              <a:rPr lang="es-ES" sz="2800" i="1" dirty="0" smtClean="0"/>
              <a:t>DURA </a:t>
            </a:r>
            <a:r>
              <a:rPr lang="es-ES" sz="2800" i="1" dirty="0"/>
              <a:t>UN </a:t>
            </a:r>
            <a:r>
              <a:rPr lang="es-ES" sz="2800" i="1" u="sng" dirty="0"/>
              <a:t>DIA </a:t>
            </a:r>
            <a:r>
              <a:rPr lang="es-ES" sz="2800" i="1" u="sng" dirty="0" smtClean="0"/>
              <a:t>SENCER </a:t>
            </a:r>
            <a:r>
              <a:rPr lang="es-ES" sz="2800" i="1" u="sng" dirty="0"/>
              <a:t>(24h)</a:t>
            </a:r>
            <a:r>
              <a:rPr lang="es-ES" sz="2800" i="1" dirty="0"/>
              <a:t>.</a:t>
            </a:r>
            <a:endParaRPr lang="es-ES" sz="28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6546" y="644611"/>
            <a:ext cx="10515600" cy="760318"/>
          </a:xfrm>
        </p:spPr>
        <p:txBody>
          <a:bodyPr>
            <a:normAutofit fontScale="90000"/>
          </a:bodyPr>
          <a:lstStyle/>
          <a:p>
            <a:r>
              <a:rPr lang="ca-ES" dirty="0">
                <a:solidFill>
                  <a:srgbClr val="002060"/>
                </a:solidFill>
              </a:rPr>
              <a:t>QÜESTIONARI.</a:t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728346" y="3806375"/>
            <a:ext cx="30200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2.</a:t>
            </a:r>
            <a:r>
              <a:rPr lang="es-ES" sz="2800" i="1" dirty="0"/>
              <a:t> </a:t>
            </a:r>
            <a:r>
              <a:rPr lang="es-ES" sz="2800" i="1" dirty="0" smtClean="0"/>
              <a:t>DURA </a:t>
            </a:r>
            <a:r>
              <a:rPr lang="es-ES" sz="2800" i="1" u="sng" dirty="0"/>
              <a:t>365 </a:t>
            </a:r>
            <a:r>
              <a:rPr lang="es-ES" sz="2800" i="1" u="sng" dirty="0" smtClean="0"/>
              <a:t>DIES</a:t>
            </a:r>
            <a:r>
              <a:rPr lang="ca-ES" sz="2800" i="1" dirty="0" smtClean="0"/>
              <a:t>.</a:t>
            </a:r>
            <a:endParaRPr lang="ca-ES" b="1" i="1" dirty="0"/>
          </a:p>
        </p:txBody>
      </p:sp>
      <p:sp>
        <p:nvSpPr>
          <p:cNvPr id="9" name="Rectángulo 8"/>
          <p:cNvSpPr/>
          <p:nvPr/>
        </p:nvSpPr>
        <p:spPr>
          <a:xfrm>
            <a:off x="728346" y="2569479"/>
            <a:ext cx="58698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1. </a:t>
            </a:r>
            <a:r>
              <a:rPr lang="es-ES" sz="2800" dirty="0" smtClean="0"/>
              <a:t>PROVOCA </a:t>
            </a:r>
            <a:r>
              <a:rPr lang="es-ES" sz="2800" u="sng" dirty="0"/>
              <a:t>LES QUATRE </a:t>
            </a:r>
            <a:r>
              <a:rPr lang="es-ES" sz="2800" u="sng" dirty="0" smtClean="0"/>
              <a:t>ESTACIONS</a:t>
            </a:r>
            <a:r>
              <a:rPr lang="es-ES" sz="2800" dirty="0" smtClean="0"/>
              <a:t>.</a:t>
            </a:r>
            <a:endParaRPr lang="ca-ES" i="1" dirty="0">
              <a:solidFill>
                <a:srgbClr val="00B0F0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6834909" y="4500221"/>
            <a:ext cx="46481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/>
            <a:r>
              <a:rPr lang="es-ES" sz="2800" i="1" dirty="0" smtClean="0"/>
              <a:t>DURA </a:t>
            </a:r>
            <a:r>
              <a:rPr lang="es-ES" sz="2800" i="1" dirty="0"/>
              <a:t>UN </a:t>
            </a:r>
            <a:r>
              <a:rPr lang="es-ES" sz="2800" i="1" u="sng" dirty="0"/>
              <a:t>DIA </a:t>
            </a:r>
            <a:r>
              <a:rPr lang="es-ES" sz="2800" i="1" u="sng" dirty="0" smtClean="0"/>
              <a:t>SENCER </a:t>
            </a:r>
            <a:r>
              <a:rPr lang="es-ES" sz="2800" i="1" u="sng" dirty="0"/>
              <a:t>(24h</a:t>
            </a:r>
            <a:r>
              <a:rPr lang="es-ES" sz="2800" i="1" u="sng" dirty="0" smtClean="0"/>
              <a:t>)</a:t>
            </a:r>
            <a:r>
              <a:rPr lang="es-ES" sz="2800" i="1" dirty="0" smtClean="0"/>
              <a:t>.</a:t>
            </a:r>
            <a:endParaRPr lang="es-ES" sz="2800" i="1" dirty="0"/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597819" y="1573505"/>
            <a:ext cx="10515600" cy="7603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54063" indent="-571500">
              <a:buFont typeface="Arial" panose="020B0604020202020204" pitchFamily="34" charset="0"/>
              <a:buChar char="•"/>
            </a:pPr>
            <a:r>
              <a:rPr lang="es-ES" sz="4100" i="1" u="sng" dirty="0"/>
              <a:t>MOVIMENT DE ROTACIÓ</a:t>
            </a:r>
            <a:r>
              <a:rPr lang="es-ES" sz="4100" i="1" dirty="0"/>
              <a:t> ….</a:t>
            </a:r>
            <a:r>
              <a:rPr lang="ca-ES" b="1" dirty="0">
                <a:solidFill>
                  <a:srgbClr val="002060"/>
                </a:solidFill>
              </a:rPr>
              <a:t/>
            </a:r>
            <a:br>
              <a:rPr lang="ca-ES" b="1" dirty="0">
                <a:solidFill>
                  <a:srgbClr val="002060"/>
                </a:solidFill>
              </a:rPr>
            </a:br>
            <a:endParaRPr lang="ca-ES" b="1" dirty="0">
              <a:solidFill>
                <a:srgbClr val="002060"/>
              </a:solidFill>
            </a:endParaRPr>
          </a:p>
        </p:txBody>
      </p:sp>
      <p:pic>
        <p:nvPicPr>
          <p:cNvPr id="19" name="Imagen 18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4169" b="78747" l="15531" r="8038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499" t="7303" r="11250" b="21447"/>
          <a:stretch/>
        </p:blipFill>
        <p:spPr>
          <a:xfrm>
            <a:off x="8007293" y="2013235"/>
            <a:ext cx="2641463" cy="231636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" t="8504" r="4445" b="7923"/>
          <a:stretch/>
        </p:blipFill>
        <p:spPr>
          <a:xfrm>
            <a:off x="10771003" y="251540"/>
            <a:ext cx="1158771" cy="580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49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4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  <p:bldP spid="7" grpId="0"/>
      <p:bldP spid="7" grpId="1"/>
      <p:bldP spid="7" grpId="2"/>
      <p:bldP spid="7" grpId="3"/>
      <p:bldP spid="9" grpId="0"/>
      <p:bldP spid="9" grpId="1"/>
      <p:bldP spid="9" grpId="2"/>
      <p:bldP spid="9" grpId="3"/>
      <p:bldP spid="5" grpId="0"/>
      <p:bldP spid="1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156986" y="5023441"/>
            <a:ext cx="29585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3</a:t>
            </a:r>
            <a:r>
              <a:rPr lang="ca-ES" sz="2800" b="1" i="1" dirty="0"/>
              <a:t>.</a:t>
            </a:r>
            <a:r>
              <a:rPr lang="ca-ES" sz="2800" i="1" dirty="0"/>
              <a:t> </a:t>
            </a:r>
            <a:r>
              <a:rPr lang="es-ES" sz="2800" i="1" dirty="0"/>
              <a:t>EL DIA I LA NIT</a:t>
            </a:r>
            <a:r>
              <a:rPr lang="es-ES" sz="2800" b="1" i="1" dirty="0"/>
              <a:t>.</a:t>
            </a:r>
            <a:endParaRPr lang="es-ES" sz="5400" b="1" i="1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6546" y="644611"/>
            <a:ext cx="10515600" cy="760318"/>
          </a:xfrm>
        </p:spPr>
        <p:txBody>
          <a:bodyPr>
            <a:normAutofit fontScale="90000"/>
          </a:bodyPr>
          <a:lstStyle/>
          <a:p>
            <a:r>
              <a:rPr lang="ca-ES" dirty="0">
                <a:solidFill>
                  <a:srgbClr val="002060"/>
                </a:solidFill>
              </a:rPr>
              <a:t>QÜESTIONARI.</a:t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156986" y="3777799"/>
            <a:ext cx="37031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2. LA LLUM I </a:t>
            </a:r>
            <a:r>
              <a:rPr lang="ca-ES" sz="2800" i="1" dirty="0" smtClean="0"/>
              <a:t>LA </a:t>
            </a:r>
            <a:r>
              <a:rPr lang="ca-ES" sz="2800" i="1" dirty="0"/>
              <a:t>CALOR</a:t>
            </a:r>
            <a:r>
              <a:rPr lang="ca-ES" b="1" i="1" dirty="0"/>
              <a:t>.</a:t>
            </a:r>
          </a:p>
        </p:txBody>
      </p:sp>
      <p:sp>
        <p:nvSpPr>
          <p:cNvPr id="9" name="Rectángulo 8"/>
          <p:cNvSpPr/>
          <p:nvPr/>
        </p:nvSpPr>
        <p:spPr>
          <a:xfrm>
            <a:off x="1156986" y="2569479"/>
            <a:ext cx="57915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1. LES QUATRES ESTACIÓNS </a:t>
            </a:r>
            <a:r>
              <a:rPr lang="ca-ES" sz="2800" i="1" dirty="0" smtClean="0"/>
              <a:t>DE L’ANY</a:t>
            </a:r>
            <a:r>
              <a:rPr lang="ca-ES" sz="2800" b="1" i="1" dirty="0"/>
              <a:t>.</a:t>
            </a:r>
            <a:endParaRPr lang="ca-ES" i="1" dirty="0">
              <a:solidFill>
                <a:srgbClr val="00B0F0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7883831" y="4761831"/>
            <a:ext cx="24717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algn="ctr"/>
            <a:r>
              <a:rPr lang="es-ES" sz="2800" i="1" dirty="0"/>
              <a:t>EL DIA I LA NIT</a:t>
            </a: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769275" y="1573505"/>
            <a:ext cx="10515600" cy="7603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54063" indent="-571500">
              <a:buFont typeface="Arial" panose="020B0604020202020204" pitchFamily="34" charset="0"/>
              <a:buChar char="•"/>
            </a:pPr>
            <a:r>
              <a:rPr lang="es-ES" i="1" dirty="0"/>
              <a:t>EL MOVIMENT DE </a:t>
            </a:r>
            <a:r>
              <a:rPr lang="es-ES" i="1" u="sng" dirty="0"/>
              <a:t>ROTACIÓ</a:t>
            </a:r>
            <a:r>
              <a:rPr lang="es-ES" i="1" dirty="0"/>
              <a:t> FA POSSIBLE…</a:t>
            </a:r>
            <a:r>
              <a:rPr lang="ca-ES" b="1" dirty="0">
                <a:solidFill>
                  <a:srgbClr val="002060"/>
                </a:solidFill>
              </a:rPr>
              <a:t/>
            </a:r>
            <a:br>
              <a:rPr lang="ca-ES" b="1" dirty="0">
                <a:solidFill>
                  <a:srgbClr val="002060"/>
                </a:solidFill>
              </a:rPr>
            </a:br>
            <a:endParaRPr lang="ca-ES" b="1" dirty="0">
              <a:solidFill>
                <a:srgbClr val="002060"/>
              </a:solidFill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7981" y="2502399"/>
            <a:ext cx="2099385" cy="2099385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" t="8504" r="4445" b="7923"/>
          <a:stretch/>
        </p:blipFill>
        <p:spPr>
          <a:xfrm>
            <a:off x="10771003" y="251540"/>
            <a:ext cx="1158771" cy="580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"/>
                            </p:stCondLst>
                            <p:childTnLst>
                              <p:par>
                                <p:cTn id="29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6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4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  <p:bldP spid="7" grpId="0"/>
      <p:bldP spid="7" grpId="1"/>
      <p:bldP spid="7" grpId="2"/>
      <p:bldP spid="7" grpId="3"/>
      <p:bldP spid="9" grpId="0"/>
      <p:bldP spid="9" grpId="1"/>
      <p:bldP spid="9" grpId="2"/>
      <p:bldP spid="9" grpId="3"/>
      <p:bldP spid="5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925089" y="890851"/>
            <a:ext cx="10287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b="1" dirty="0"/>
              <a:t>EL SOL,  LA TERRA  I  LA LLUNA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995" b="94823" l="7084" r="9318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000" t="4803" r="9999" b="7697"/>
          <a:stretch/>
        </p:blipFill>
        <p:spPr>
          <a:xfrm>
            <a:off x="1485899" y="2438400"/>
            <a:ext cx="2152651" cy="235446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4169" b="78747" l="15531" r="8038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499" t="7303" r="11250" b="21447"/>
          <a:stretch/>
        </p:blipFill>
        <p:spPr>
          <a:xfrm>
            <a:off x="4747858" y="2541459"/>
            <a:ext cx="2641463" cy="2316360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3193" y="2686489"/>
            <a:ext cx="2026301" cy="2026301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37" y="6254951"/>
            <a:ext cx="1345826" cy="310575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" t="8504" r="4445" b="7923"/>
          <a:stretch/>
        </p:blipFill>
        <p:spPr>
          <a:xfrm>
            <a:off x="10771003" y="251540"/>
            <a:ext cx="1158771" cy="580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4359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728346" y="5023441"/>
            <a:ext cx="58854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3</a:t>
            </a:r>
            <a:r>
              <a:rPr lang="ca-ES" sz="2800" b="1" i="1" dirty="0"/>
              <a:t>. </a:t>
            </a:r>
            <a:r>
              <a:rPr lang="es-ES" sz="2800" i="1" dirty="0"/>
              <a:t>ES VA IL·LUMINANT PER LA DRETA</a:t>
            </a:r>
            <a:r>
              <a:rPr lang="es-ES" sz="2800" b="1" i="1" dirty="0"/>
              <a:t>.</a:t>
            </a:r>
            <a:endParaRPr lang="es-ES" sz="5400" b="1" i="1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6546" y="644611"/>
            <a:ext cx="10515600" cy="760318"/>
          </a:xfrm>
        </p:spPr>
        <p:txBody>
          <a:bodyPr>
            <a:normAutofit fontScale="90000"/>
          </a:bodyPr>
          <a:lstStyle/>
          <a:p>
            <a:r>
              <a:rPr lang="ca-ES" dirty="0">
                <a:solidFill>
                  <a:srgbClr val="002060"/>
                </a:solidFill>
              </a:rPr>
              <a:t>QÜESTIONARI.</a:t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728346" y="3806375"/>
            <a:ext cx="55379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/>
              <a:t>2.</a:t>
            </a:r>
            <a:r>
              <a:rPr lang="es-ES" sz="2800" i="1" dirty="0"/>
              <a:t> </a:t>
            </a:r>
            <a:r>
              <a:rPr lang="es-ES" sz="2800" i="1" dirty="0" smtClean="0"/>
              <a:t>VA </a:t>
            </a:r>
            <a:r>
              <a:rPr lang="es-ES" sz="2800" i="1" dirty="0"/>
              <a:t>ENFOSQUINT PER LA </a:t>
            </a:r>
            <a:r>
              <a:rPr lang="es-ES" sz="2800" i="1" dirty="0" smtClean="0"/>
              <a:t>DRETA.</a:t>
            </a:r>
            <a:endParaRPr lang="ca-ES" b="1" i="1" dirty="0"/>
          </a:p>
        </p:txBody>
      </p:sp>
      <p:sp>
        <p:nvSpPr>
          <p:cNvPr id="9" name="Rectángulo 8"/>
          <p:cNvSpPr/>
          <p:nvPr/>
        </p:nvSpPr>
        <p:spPr>
          <a:xfrm>
            <a:off x="728346" y="2569479"/>
            <a:ext cx="56923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1. </a:t>
            </a:r>
            <a:r>
              <a:rPr lang="es-ES" sz="2800" i="1" dirty="0"/>
              <a:t>LA LLUNA </a:t>
            </a:r>
            <a:r>
              <a:rPr lang="es-ES" sz="2800" i="1" u="sng" dirty="0"/>
              <a:t>NO</a:t>
            </a:r>
            <a:r>
              <a:rPr lang="es-ES" sz="2800" i="1" dirty="0"/>
              <a:t> ESTÀ IL·LUMINADA</a:t>
            </a:r>
            <a:r>
              <a:rPr lang="ca-ES" sz="2800" b="1" i="1" dirty="0"/>
              <a:t>.</a:t>
            </a:r>
            <a:endParaRPr lang="ca-ES" i="1" dirty="0">
              <a:solidFill>
                <a:srgbClr val="00B0F0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6674786" y="4155188"/>
            <a:ext cx="56054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/>
            <a:r>
              <a:rPr lang="es-ES" sz="2800" i="1" dirty="0"/>
              <a:t>ES VA IL·LUMINANT PER LA DRETA</a:t>
            </a: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597819" y="1573505"/>
            <a:ext cx="10515600" cy="7603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54063" indent="-571500">
              <a:buFont typeface="Arial" panose="020B0604020202020204" pitchFamily="34" charset="0"/>
              <a:buChar char="•"/>
            </a:pPr>
            <a:r>
              <a:rPr lang="es-ES" i="1" dirty="0" smtClean="0"/>
              <a:t> QUART </a:t>
            </a:r>
            <a:r>
              <a:rPr lang="es-ES" i="1" dirty="0"/>
              <a:t>CREIXENT….</a:t>
            </a:r>
            <a:r>
              <a:rPr lang="ca-ES" b="1" dirty="0">
                <a:solidFill>
                  <a:srgbClr val="002060"/>
                </a:solidFill>
              </a:rPr>
              <a:t/>
            </a:r>
            <a:br>
              <a:rPr lang="ca-ES" b="1" dirty="0">
                <a:solidFill>
                  <a:srgbClr val="002060"/>
                </a:solidFill>
              </a:rPr>
            </a:br>
            <a:endParaRPr lang="ca-ES" b="1" dirty="0">
              <a:solidFill>
                <a:srgbClr val="002060"/>
              </a:solidFill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8527397" y="1953664"/>
            <a:ext cx="1900237" cy="1914524"/>
            <a:chOff x="9954293" y="2665801"/>
            <a:chExt cx="985849" cy="934864"/>
          </a:xfrm>
        </p:grpSpPr>
        <p:pic>
          <p:nvPicPr>
            <p:cNvPr id="12" name="Imagen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87621" y="2665802"/>
              <a:ext cx="952521" cy="934863"/>
            </a:xfrm>
            <a:prstGeom prst="rect">
              <a:avLst/>
            </a:prstGeom>
          </p:spPr>
        </p:pic>
        <p:pic>
          <p:nvPicPr>
            <p:cNvPr id="13" name="Imagen 12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9843"/>
            <a:stretch/>
          </p:blipFill>
          <p:spPr>
            <a:xfrm>
              <a:off x="9954293" y="2665801"/>
              <a:ext cx="469469" cy="934863"/>
            </a:xfrm>
            <a:prstGeom prst="rect">
              <a:avLst/>
            </a:prstGeom>
          </p:spPr>
        </p:pic>
      </p:grpSp>
      <p:sp>
        <p:nvSpPr>
          <p:cNvPr id="3" name="Flecha abajo 2"/>
          <p:cNvSpPr/>
          <p:nvPr/>
        </p:nvSpPr>
        <p:spPr>
          <a:xfrm rot="2864642">
            <a:off x="9957047" y="2012624"/>
            <a:ext cx="317536" cy="5154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" t="8504" r="4445" b="7923"/>
          <a:stretch/>
        </p:blipFill>
        <p:spPr>
          <a:xfrm>
            <a:off x="10771003" y="251540"/>
            <a:ext cx="1158771" cy="580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059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"/>
                            </p:stCondLst>
                            <p:childTnLst>
                              <p:par>
                                <p:cTn id="29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6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4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  <p:bldP spid="7" grpId="0"/>
      <p:bldP spid="7" grpId="1"/>
      <p:bldP spid="7" grpId="2"/>
      <p:bldP spid="7" grpId="3"/>
      <p:bldP spid="9" grpId="0"/>
      <p:bldP spid="9" grpId="1"/>
      <p:bldP spid="9" grpId="2"/>
      <p:bldP spid="9" grpId="3"/>
      <p:bldP spid="5" grpId="0"/>
      <p:bldP spid="17" grpId="0"/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928378" y="2594628"/>
            <a:ext cx="56923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1. </a:t>
            </a:r>
            <a:r>
              <a:rPr lang="es-ES" sz="2800" i="1" dirty="0"/>
              <a:t>LA LLUNA </a:t>
            </a:r>
            <a:r>
              <a:rPr lang="es-ES" sz="2800" i="1" u="sng" dirty="0"/>
              <a:t>NO</a:t>
            </a:r>
            <a:r>
              <a:rPr lang="es-ES" sz="2800" i="1" dirty="0"/>
              <a:t> ESTÀ IL·LUMINADA</a:t>
            </a:r>
            <a:r>
              <a:rPr lang="es-ES" sz="2800" b="1" i="1" dirty="0"/>
              <a:t>.</a:t>
            </a:r>
            <a:endParaRPr lang="ca-ES" sz="2800" i="1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6546" y="644611"/>
            <a:ext cx="10515600" cy="760318"/>
          </a:xfrm>
        </p:spPr>
        <p:txBody>
          <a:bodyPr>
            <a:normAutofit fontScale="90000"/>
          </a:bodyPr>
          <a:lstStyle/>
          <a:p>
            <a:r>
              <a:rPr lang="ca-ES" dirty="0">
                <a:solidFill>
                  <a:srgbClr val="002060"/>
                </a:solidFill>
              </a:rPr>
              <a:t>QÜESTIONARI.</a:t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928378" y="3777799"/>
            <a:ext cx="53301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/>
              <a:t>2.</a:t>
            </a:r>
            <a:r>
              <a:rPr lang="es-ES" sz="2800" b="1" i="1" dirty="0"/>
              <a:t> </a:t>
            </a:r>
            <a:r>
              <a:rPr lang="es-ES" sz="2800" i="1" dirty="0" smtClean="0"/>
              <a:t>VA </a:t>
            </a:r>
            <a:r>
              <a:rPr lang="es-ES" sz="2800" i="1" dirty="0"/>
              <a:t>ENFOSQUINT PER LA DRETA</a:t>
            </a:r>
            <a:r>
              <a:rPr lang="es-ES" sz="2800" b="1" i="1" dirty="0"/>
              <a:t>.</a:t>
            </a:r>
            <a:endParaRPr lang="ca-ES" i="1" dirty="0"/>
          </a:p>
        </p:txBody>
      </p:sp>
      <p:sp>
        <p:nvSpPr>
          <p:cNvPr id="9" name="Rectángulo 8"/>
          <p:cNvSpPr/>
          <p:nvPr/>
        </p:nvSpPr>
        <p:spPr>
          <a:xfrm>
            <a:off x="928378" y="4960970"/>
            <a:ext cx="59597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3.</a:t>
            </a:r>
            <a:r>
              <a:rPr lang="es-ES" sz="2800" b="1" i="1" dirty="0"/>
              <a:t> </a:t>
            </a:r>
            <a:r>
              <a:rPr lang="es-ES" sz="2800" i="1" dirty="0"/>
              <a:t>ES VA IL·LUMINANT PER LA </a:t>
            </a:r>
            <a:r>
              <a:rPr lang="es-ES" sz="2800" i="1" dirty="0" smtClean="0"/>
              <a:t>DRETA</a:t>
            </a:r>
            <a:r>
              <a:rPr lang="ca-ES" sz="2800" b="1" i="1" dirty="0" smtClean="0"/>
              <a:t>.</a:t>
            </a:r>
            <a:endParaRPr lang="ca-ES" i="1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6614981" y="4369384"/>
            <a:ext cx="54716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i="1" dirty="0"/>
              <a:t>LA LLUNA </a:t>
            </a:r>
            <a:r>
              <a:rPr lang="es-ES" sz="2800" i="1" u="sng" dirty="0"/>
              <a:t>NO</a:t>
            </a:r>
            <a:r>
              <a:rPr lang="es-ES" sz="2800" i="1" dirty="0"/>
              <a:t> ESTÀ IL·LUMINADA</a:t>
            </a:r>
            <a:endParaRPr lang="es-ES" sz="2800" dirty="0"/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769275" y="1573505"/>
            <a:ext cx="10515600" cy="7603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47713" indent="-571500">
              <a:buFont typeface="Arial" panose="020B0604020202020204" pitchFamily="34" charset="0"/>
              <a:buChar char="•"/>
            </a:pPr>
            <a:r>
              <a:rPr lang="es-ES" i="1" dirty="0" smtClean="0"/>
              <a:t>LLUNA </a:t>
            </a:r>
            <a:r>
              <a:rPr lang="es-ES" i="1" dirty="0"/>
              <a:t>NOVA…</a:t>
            </a:r>
            <a:r>
              <a:rPr lang="ca-ES" dirty="0">
                <a:solidFill>
                  <a:srgbClr val="002060"/>
                </a:solidFill>
              </a:rPr>
              <a:t/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3437" y="2077579"/>
            <a:ext cx="1899472" cy="1899472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" t="8504" r="4445" b="7923"/>
          <a:stretch/>
        </p:blipFill>
        <p:spPr>
          <a:xfrm>
            <a:off x="10771003" y="251540"/>
            <a:ext cx="1158771" cy="580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110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4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  <p:bldP spid="7" grpId="0"/>
      <p:bldP spid="7" grpId="1"/>
      <p:bldP spid="7" grpId="2"/>
      <p:bldP spid="7" grpId="3"/>
      <p:bldP spid="9" grpId="0"/>
      <p:bldP spid="9" grpId="1"/>
      <p:bldP spid="9" grpId="2"/>
      <p:bldP spid="9" grpId="3"/>
      <p:bldP spid="5" grpId="0"/>
      <p:bldP spid="1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670290" y="3791807"/>
            <a:ext cx="64781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2.</a:t>
            </a:r>
            <a:r>
              <a:rPr lang="es-ES" sz="2800" i="1" dirty="0"/>
              <a:t> TOTA LA LLLUNA ES VEU IL·LUMINADA</a:t>
            </a:r>
            <a:r>
              <a:rPr lang="es-ES" sz="2800" b="1" i="1" dirty="0"/>
              <a:t>.</a:t>
            </a:r>
            <a:endParaRPr lang="es-ES" sz="5400" b="1" i="1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6546" y="644611"/>
            <a:ext cx="10515600" cy="760318"/>
          </a:xfrm>
        </p:spPr>
        <p:txBody>
          <a:bodyPr>
            <a:normAutofit fontScale="90000"/>
          </a:bodyPr>
          <a:lstStyle/>
          <a:p>
            <a:r>
              <a:rPr lang="ca-ES" dirty="0">
                <a:solidFill>
                  <a:srgbClr val="002060"/>
                </a:solidFill>
              </a:rPr>
              <a:t>QÜESTIONARI.</a:t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652015" y="5116756"/>
            <a:ext cx="58956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3. </a:t>
            </a:r>
            <a:r>
              <a:rPr lang="es-ES" sz="2800" i="1" dirty="0"/>
              <a:t>ES VA IL·LUMINANT PER LA </a:t>
            </a:r>
            <a:r>
              <a:rPr lang="es-ES" sz="2800" i="1" dirty="0" smtClean="0"/>
              <a:t>DRETA.</a:t>
            </a:r>
            <a:r>
              <a:rPr lang="ca-ES" i="1" dirty="0" smtClean="0"/>
              <a:t> </a:t>
            </a:r>
            <a:endParaRPr lang="ca-ES" i="1" dirty="0"/>
          </a:p>
        </p:txBody>
      </p:sp>
      <p:sp>
        <p:nvSpPr>
          <p:cNvPr id="9" name="Rectángulo 8"/>
          <p:cNvSpPr/>
          <p:nvPr/>
        </p:nvSpPr>
        <p:spPr>
          <a:xfrm>
            <a:off x="670290" y="2532157"/>
            <a:ext cx="57666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1. </a:t>
            </a:r>
            <a:r>
              <a:rPr lang="es-ES" sz="2800" i="1" dirty="0"/>
              <a:t>LA LLUNA </a:t>
            </a:r>
            <a:r>
              <a:rPr lang="es-ES" sz="2800" i="1" u="sng" dirty="0"/>
              <a:t>NO</a:t>
            </a:r>
            <a:r>
              <a:rPr lang="es-ES" sz="2800" i="1" dirty="0"/>
              <a:t> ESTÀ </a:t>
            </a:r>
            <a:r>
              <a:rPr lang="es-ES" sz="2800" i="1" dirty="0" smtClean="0"/>
              <a:t>IL·LUMINADA</a:t>
            </a:r>
            <a:r>
              <a:rPr lang="ca-ES" sz="2800" i="1" dirty="0" smtClean="0"/>
              <a:t>.</a:t>
            </a:r>
            <a:endParaRPr lang="ca-ES" i="1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7760117" y="4424259"/>
            <a:ext cx="39058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i="1" dirty="0"/>
              <a:t>TOTA LA LLLUNA ES VEU IL·LUMINADA</a:t>
            </a:r>
            <a:endParaRPr lang="es-ES" sz="2800" dirty="0">
              <a:solidFill>
                <a:srgbClr val="00B0F0"/>
              </a:solidFill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423966" y="1583942"/>
            <a:ext cx="10515600" cy="7603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47713" indent="-571500">
              <a:buFont typeface="Arial" panose="020B0604020202020204" pitchFamily="34" charset="0"/>
              <a:buChar char="•"/>
            </a:pPr>
            <a:r>
              <a:rPr lang="es-ES" i="1" dirty="0" smtClean="0"/>
              <a:t> LLUNA </a:t>
            </a:r>
            <a:r>
              <a:rPr lang="es-ES" i="1" dirty="0"/>
              <a:t>PLENA…</a:t>
            </a:r>
            <a:r>
              <a:rPr lang="ca-ES" dirty="0">
                <a:solidFill>
                  <a:srgbClr val="002060"/>
                </a:solidFill>
              </a:rPr>
              <a:t/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1486" y="2066475"/>
            <a:ext cx="2003118" cy="2003118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" t="8504" r="4445" b="7923"/>
          <a:stretch/>
        </p:blipFill>
        <p:spPr>
          <a:xfrm>
            <a:off x="10771003" y="251540"/>
            <a:ext cx="1158771" cy="580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652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  <p:bldP spid="7" grpId="0"/>
      <p:bldP spid="7" grpId="1"/>
      <p:bldP spid="7" grpId="2"/>
      <p:bldP spid="7" grpId="3"/>
      <p:bldP spid="9" grpId="0"/>
      <p:bldP spid="9" grpId="1"/>
      <p:bldP spid="9" grpId="2"/>
      <p:bldP spid="9" grpId="3"/>
      <p:bldP spid="5" grpId="0"/>
      <p:bldP spid="1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728346" y="5023441"/>
            <a:ext cx="54134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3</a:t>
            </a:r>
            <a:r>
              <a:rPr lang="ca-ES" sz="2800" b="1" i="1" dirty="0"/>
              <a:t>. </a:t>
            </a:r>
            <a:r>
              <a:rPr lang="es-ES" sz="2800" i="1" dirty="0" smtClean="0"/>
              <a:t>VA </a:t>
            </a:r>
            <a:r>
              <a:rPr lang="es-ES" sz="2800" i="1" dirty="0"/>
              <a:t>ENFOSQUINT PER LA </a:t>
            </a:r>
            <a:r>
              <a:rPr lang="es-ES" sz="2800" i="1" dirty="0" smtClean="0"/>
              <a:t>DRETA.</a:t>
            </a:r>
            <a:endParaRPr lang="es-ES" sz="28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6546" y="644611"/>
            <a:ext cx="10515600" cy="760318"/>
          </a:xfrm>
        </p:spPr>
        <p:txBody>
          <a:bodyPr>
            <a:normAutofit fontScale="90000"/>
          </a:bodyPr>
          <a:lstStyle/>
          <a:p>
            <a:r>
              <a:rPr lang="ca-ES" dirty="0">
                <a:solidFill>
                  <a:srgbClr val="002060"/>
                </a:solidFill>
              </a:rPr>
              <a:t>QÜESTIONARI.</a:t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728346" y="3806375"/>
            <a:ext cx="59050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2.</a:t>
            </a:r>
            <a:r>
              <a:rPr lang="es-ES" sz="2800" i="1" dirty="0"/>
              <a:t> </a:t>
            </a:r>
            <a:r>
              <a:rPr lang="es-ES" sz="2800" i="1" dirty="0" smtClean="0"/>
              <a:t>VA </a:t>
            </a:r>
            <a:r>
              <a:rPr lang="es-ES" sz="2800" i="1" dirty="0"/>
              <a:t>ENFOSQUINT PER </a:t>
            </a:r>
            <a:r>
              <a:rPr lang="es-ES" sz="2800" i="1" dirty="0" smtClean="0"/>
              <a:t>L’ESQUERRA.</a:t>
            </a:r>
            <a:endParaRPr lang="ca-ES" b="1" i="1" dirty="0"/>
          </a:p>
        </p:txBody>
      </p:sp>
      <p:sp>
        <p:nvSpPr>
          <p:cNvPr id="9" name="Rectángulo 8"/>
          <p:cNvSpPr/>
          <p:nvPr/>
        </p:nvSpPr>
        <p:spPr>
          <a:xfrm>
            <a:off x="728346" y="2569479"/>
            <a:ext cx="56923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1. </a:t>
            </a:r>
            <a:r>
              <a:rPr lang="es-ES" sz="2800" i="1" dirty="0"/>
              <a:t>LA LLUNA </a:t>
            </a:r>
            <a:r>
              <a:rPr lang="es-ES" sz="2800" i="1" u="sng" dirty="0"/>
              <a:t>NO</a:t>
            </a:r>
            <a:r>
              <a:rPr lang="es-ES" sz="2800" i="1" dirty="0"/>
              <a:t> ESTÀ IL·LUMINADA</a:t>
            </a:r>
            <a:r>
              <a:rPr lang="ca-ES" sz="2800" b="1" i="1" dirty="0"/>
              <a:t>.</a:t>
            </a:r>
            <a:endParaRPr lang="ca-ES" i="1" dirty="0">
              <a:solidFill>
                <a:srgbClr val="00B0F0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6569418" y="4414908"/>
            <a:ext cx="5517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/>
            <a:r>
              <a:rPr lang="es-ES" sz="2800" i="1" dirty="0" smtClean="0"/>
              <a:t> </a:t>
            </a:r>
            <a:r>
              <a:rPr lang="es-ES" sz="2800" i="1" dirty="0"/>
              <a:t>VA ENFOSQUINT PER LA DRETA</a:t>
            </a: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597819" y="1573505"/>
            <a:ext cx="10515600" cy="7603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54063" indent="-571500">
              <a:buFont typeface="Arial" panose="020B0604020202020204" pitchFamily="34" charset="0"/>
              <a:buChar char="•"/>
            </a:pPr>
            <a:r>
              <a:rPr lang="es-ES" i="1" dirty="0"/>
              <a:t>QUART MINVANT ….</a:t>
            </a:r>
            <a:r>
              <a:rPr lang="ca-ES" b="1" dirty="0">
                <a:solidFill>
                  <a:srgbClr val="002060"/>
                </a:solidFill>
              </a:rPr>
              <a:t/>
            </a:r>
            <a:br>
              <a:rPr lang="ca-ES" b="1" dirty="0">
                <a:solidFill>
                  <a:srgbClr val="002060"/>
                </a:solidFill>
              </a:rPr>
            </a:br>
            <a:endParaRPr lang="ca-ES" b="1" dirty="0">
              <a:solidFill>
                <a:srgbClr val="002060"/>
              </a:solidFill>
            </a:endParaRPr>
          </a:p>
        </p:txBody>
      </p:sp>
      <p:grpSp>
        <p:nvGrpSpPr>
          <p:cNvPr id="8" name="Grupo 7"/>
          <p:cNvGrpSpPr/>
          <p:nvPr/>
        </p:nvGrpSpPr>
        <p:grpSpPr>
          <a:xfrm>
            <a:off x="8309904" y="2267544"/>
            <a:ext cx="2036241" cy="2062051"/>
            <a:chOff x="8309904" y="2267544"/>
            <a:chExt cx="2036241" cy="2062051"/>
          </a:xfrm>
        </p:grpSpPr>
        <p:grpSp>
          <p:nvGrpSpPr>
            <p:cNvPr id="15" name="Grupo 14"/>
            <p:cNvGrpSpPr/>
            <p:nvPr/>
          </p:nvGrpSpPr>
          <p:grpSpPr>
            <a:xfrm>
              <a:off x="8309904" y="2267544"/>
              <a:ext cx="2036241" cy="2062051"/>
              <a:chOff x="9954293" y="4897128"/>
              <a:chExt cx="945729" cy="936000"/>
            </a:xfrm>
          </p:grpSpPr>
          <p:pic>
            <p:nvPicPr>
              <p:cNvPr id="16" name="Imagen 15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954293" y="4897128"/>
                <a:ext cx="945729" cy="936000"/>
              </a:xfrm>
              <a:prstGeom prst="rect">
                <a:avLst/>
              </a:prstGeom>
            </p:spPr>
          </p:pic>
          <p:pic>
            <p:nvPicPr>
              <p:cNvPr id="18" name="Imagen 1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9801"/>
              <a:stretch/>
            </p:blipFill>
            <p:spPr>
              <a:xfrm>
                <a:off x="10423761" y="4897128"/>
                <a:ext cx="469866" cy="936000"/>
              </a:xfrm>
              <a:prstGeom prst="rect">
                <a:avLst/>
              </a:prstGeom>
            </p:spPr>
          </p:pic>
        </p:grpSp>
        <p:sp>
          <p:nvSpPr>
            <p:cNvPr id="3" name="Flecha abajo 2"/>
            <p:cNvSpPr/>
            <p:nvPr/>
          </p:nvSpPr>
          <p:spPr>
            <a:xfrm rot="18618972">
              <a:off x="8490850" y="2300754"/>
              <a:ext cx="352281" cy="637707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pic>
        <p:nvPicPr>
          <p:cNvPr id="19" name="Imagen 1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" t="8504" r="4445" b="7923"/>
          <a:stretch/>
        </p:blipFill>
        <p:spPr>
          <a:xfrm>
            <a:off x="10771003" y="251540"/>
            <a:ext cx="1158771" cy="580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120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"/>
                            </p:stCondLst>
                            <p:childTnLst>
                              <p:par>
                                <p:cTn id="29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6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4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  <p:bldP spid="7" grpId="0"/>
      <p:bldP spid="7" grpId="1"/>
      <p:bldP spid="7" grpId="2"/>
      <p:bldP spid="7" grpId="3"/>
      <p:bldP spid="9" grpId="0"/>
      <p:bldP spid="9" grpId="1"/>
      <p:bldP spid="9" grpId="2"/>
      <p:bldP spid="9" grpId="3"/>
      <p:bldP spid="5" grpId="0"/>
      <p:bldP spid="1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545766" y="2427835"/>
            <a:ext cx="50914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1</a:t>
            </a:r>
            <a:r>
              <a:rPr lang="ca-ES" sz="2800" b="1" i="1" dirty="0"/>
              <a:t>. </a:t>
            </a:r>
            <a:r>
              <a:rPr lang="es-ES" sz="2800" i="1" dirty="0"/>
              <a:t>LA TERRA GIRA SOBRE EL SOL</a:t>
            </a:r>
            <a:r>
              <a:rPr lang="es-ES" sz="2800" b="1" i="1" dirty="0" smtClean="0"/>
              <a:t>.</a:t>
            </a:r>
            <a:endParaRPr lang="es-ES" sz="2800" b="1" i="1" dirty="0">
              <a:solidFill>
                <a:srgbClr val="00B0F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6546" y="644611"/>
            <a:ext cx="10515600" cy="760318"/>
          </a:xfrm>
        </p:spPr>
        <p:txBody>
          <a:bodyPr>
            <a:normAutofit fontScale="90000"/>
          </a:bodyPr>
          <a:lstStyle/>
          <a:p>
            <a:r>
              <a:rPr lang="ca-ES" dirty="0">
                <a:solidFill>
                  <a:srgbClr val="002060"/>
                </a:solidFill>
              </a:rPr>
              <a:t>QÜESTIONARI.</a:t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545766" y="3758514"/>
            <a:ext cx="51421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2. </a:t>
            </a:r>
            <a:r>
              <a:rPr lang="es-ES" sz="2800" i="1" dirty="0"/>
              <a:t>EL SOL GIRA SOBRE SI </a:t>
            </a:r>
            <a:r>
              <a:rPr lang="es-ES" sz="2800" i="1" dirty="0" smtClean="0"/>
              <a:t>MATEIX</a:t>
            </a:r>
            <a:r>
              <a:rPr lang="ca-ES" sz="2800" b="1" i="1" dirty="0" smtClean="0"/>
              <a:t>.</a:t>
            </a:r>
            <a:endParaRPr lang="ca-ES" b="1" i="1" dirty="0"/>
          </a:p>
        </p:txBody>
      </p:sp>
      <p:sp>
        <p:nvSpPr>
          <p:cNvPr id="9" name="Rectángulo 8"/>
          <p:cNvSpPr/>
          <p:nvPr/>
        </p:nvSpPr>
        <p:spPr>
          <a:xfrm>
            <a:off x="545766" y="5102889"/>
            <a:ext cx="57849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3.</a:t>
            </a:r>
            <a:r>
              <a:rPr lang="es-ES" sz="2800" b="1" i="1" dirty="0"/>
              <a:t> </a:t>
            </a:r>
            <a:r>
              <a:rPr lang="es-ES" sz="2800" i="1" dirty="0"/>
              <a:t>LA TERRA GIRA SOBRE SI MATEIXA</a:t>
            </a:r>
            <a:r>
              <a:rPr lang="ca-ES" sz="2800" b="1" i="1" dirty="0" smtClean="0"/>
              <a:t>.</a:t>
            </a:r>
            <a:endParaRPr lang="ca-ES" i="1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6447511" y="4430994"/>
            <a:ext cx="5264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4800" i="1" dirty="0"/>
              <a:t> </a:t>
            </a:r>
            <a:r>
              <a:rPr lang="es-ES" sz="2800" i="1" dirty="0"/>
              <a:t>LA TERRA GIRA SOBRE EL SOL</a:t>
            </a:r>
            <a:endParaRPr lang="es-ES" sz="2800" dirty="0">
              <a:solidFill>
                <a:srgbClr val="00B0F0"/>
              </a:solidFill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769275" y="1573505"/>
            <a:ext cx="10515600" cy="7603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54063" indent="-571500">
              <a:buFont typeface="Arial" panose="020B0604020202020204" pitchFamily="34" charset="0"/>
              <a:buChar char="•"/>
            </a:pPr>
            <a:r>
              <a:rPr lang="es-ES" i="1" dirty="0"/>
              <a:t>MOVIMENT DE </a:t>
            </a:r>
            <a:r>
              <a:rPr lang="es-ES" i="1" u="sng" dirty="0" smtClean="0"/>
              <a:t>TRANSLACIÓ</a:t>
            </a:r>
            <a:r>
              <a:rPr lang="es-ES" b="1" i="1" dirty="0" smtClean="0"/>
              <a:t>…</a:t>
            </a:r>
            <a:r>
              <a:rPr lang="ca-ES" dirty="0">
                <a:solidFill>
                  <a:srgbClr val="002060"/>
                </a:solidFill>
              </a:rPr>
              <a:t/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" t="8504" r="4445" b="7923"/>
          <a:stretch/>
        </p:blipFill>
        <p:spPr>
          <a:xfrm>
            <a:off x="10771003" y="251540"/>
            <a:ext cx="1158771" cy="580536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995" b="94823" l="7084" r="9318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000" t="4803" r="9999" b="7697"/>
          <a:stretch/>
        </p:blipFill>
        <p:spPr>
          <a:xfrm>
            <a:off x="8458908" y="2558271"/>
            <a:ext cx="956087" cy="1045720"/>
          </a:xfrm>
          <a:prstGeom prst="rect">
            <a:avLst/>
          </a:prstGeom>
        </p:spPr>
      </p:pic>
      <p:sp>
        <p:nvSpPr>
          <p:cNvPr id="13" name="Elipse 12"/>
          <p:cNvSpPr/>
          <p:nvPr/>
        </p:nvSpPr>
        <p:spPr>
          <a:xfrm>
            <a:off x="7237612" y="2217903"/>
            <a:ext cx="3544120" cy="174959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4169" b="78747" l="15531" r="8038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499" t="7303" r="11250" b="21447"/>
          <a:stretch/>
        </p:blipFill>
        <p:spPr>
          <a:xfrm>
            <a:off x="6952124" y="2848087"/>
            <a:ext cx="609777" cy="534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812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4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4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  <p:bldP spid="7" grpId="0"/>
      <p:bldP spid="7" grpId="1"/>
      <p:bldP spid="7" grpId="2"/>
      <p:bldP spid="7" grpId="3"/>
      <p:bldP spid="9" grpId="0"/>
      <p:bldP spid="9" grpId="1"/>
      <p:bldP spid="9" grpId="2"/>
      <p:bldP spid="9" grpId="3"/>
      <p:bldP spid="5" grpId="0"/>
      <p:bldP spid="17" grpId="0"/>
      <p:bldP spid="1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591866" y="5023441"/>
            <a:ext cx="31066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3</a:t>
            </a:r>
            <a:r>
              <a:rPr lang="ca-ES" sz="2800" b="1" i="1" dirty="0"/>
              <a:t>.</a:t>
            </a:r>
            <a:r>
              <a:rPr lang="es-ES" sz="2800" i="1" dirty="0"/>
              <a:t> </a:t>
            </a:r>
            <a:r>
              <a:rPr lang="es-ES" sz="2800" i="1" dirty="0" smtClean="0"/>
              <a:t>DURA </a:t>
            </a:r>
            <a:r>
              <a:rPr lang="es-ES" sz="2800" i="1" u="sng" dirty="0"/>
              <a:t>365 </a:t>
            </a:r>
            <a:r>
              <a:rPr lang="es-ES" sz="2800" i="1" u="sng" dirty="0" smtClean="0"/>
              <a:t>DIES</a:t>
            </a:r>
            <a:r>
              <a:rPr lang="es-ES" sz="2800" i="1" dirty="0" smtClean="0"/>
              <a:t>.</a:t>
            </a:r>
            <a:endParaRPr lang="es-ES" sz="28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6546" y="644611"/>
            <a:ext cx="10515600" cy="760318"/>
          </a:xfrm>
        </p:spPr>
        <p:txBody>
          <a:bodyPr>
            <a:normAutofit fontScale="90000"/>
          </a:bodyPr>
          <a:lstStyle/>
          <a:p>
            <a:r>
              <a:rPr lang="ca-ES" dirty="0">
                <a:solidFill>
                  <a:srgbClr val="002060"/>
                </a:solidFill>
              </a:rPr>
              <a:t>QÜESTIONARI.</a:t>
            </a:r>
            <a:br>
              <a:rPr lang="ca-ES" dirty="0">
                <a:solidFill>
                  <a:srgbClr val="002060"/>
                </a:solidFill>
              </a:rPr>
            </a:b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591866" y="3806375"/>
            <a:ext cx="43943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2.</a:t>
            </a:r>
            <a:r>
              <a:rPr lang="es-ES" dirty="0"/>
              <a:t> </a:t>
            </a:r>
            <a:r>
              <a:rPr lang="es-ES" sz="2800" dirty="0" smtClean="0"/>
              <a:t>PROVOCA </a:t>
            </a:r>
            <a:r>
              <a:rPr lang="es-ES" sz="2800" dirty="0"/>
              <a:t>EL </a:t>
            </a:r>
            <a:r>
              <a:rPr lang="es-ES" sz="2800" u="sng" dirty="0"/>
              <a:t>DIA I LA NIT</a:t>
            </a:r>
            <a:r>
              <a:rPr lang="ca-ES" b="1" i="1" dirty="0"/>
              <a:t>.</a:t>
            </a:r>
          </a:p>
        </p:txBody>
      </p:sp>
      <p:sp>
        <p:nvSpPr>
          <p:cNvPr id="9" name="Rectángulo 8"/>
          <p:cNvSpPr/>
          <p:nvPr/>
        </p:nvSpPr>
        <p:spPr>
          <a:xfrm>
            <a:off x="591866" y="2569479"/>
            <a:ext cx="48654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1.</a:t>
            </a:r>
            <a:r>
              <a:rPr lang="es-ES" sz="2800" i="1" dirty="0"/>
              <a:t> </a:t>
            </a:r>
            <a:r>
              <a:rPr lang="es-ES" sz="2800" i="1" dirty="0" smtClean="0"/>
              <a:t>DURA </a:t>
            </a:r>
            <a:r>
              <a:rPr lang="es-ES" sz="2800" i="1" dirty="0"/>
              <a:t>UN </a:t>
            </a:r>
            <a:r>
              <a:rPr lang="es-ES" sz="2800" i="1" u="sng" dirty="0"/>
              <a:t>DIA SENCER (24h</a:t>
            </a:r>
            <a:r>
              <a:rPr lang="es-ES" sz="2800" i="1" u="sng" dirty="0" smtClean="0"/>
              <a:t>)</a:t>
            </a:r>
            <a:r>
              <a:rPr lang="es-ES" sz="2800" i="1" dirty="0" smtClean="0"/>
              <a:t>.</a:t>
            </a:r>
            <a:endParaRPr lang="es-ES" sz="2800" b="1" i="1" dirty="0">
              <a:solidFill>
                <a:schemeClr val="bg1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7665380" y="4421589"/>
            <a:ext cx="25431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i="1" dirty="0" smtClean="0"/>
              <a:t>DURA </a:t>
            </a:r>
            <a:r>
              <a:rPr lang="es-ES" sz="2800" i="1" u="sng" dirty="0"/>
              <a:t>365 DIES</a:t>
            </a:r>
            <a:endParaRPr lang="es-ES" sz="2800" b="1" i="1" u="sng" dirty="0">
              <a:solidFill>
                <a:schemeClr val="bg1"/>
              </a:solidFill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597819" y="1573505"/>
            <a:ext cx="10515600" cy="7603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54063" indent="-571500">
              <a:buFont typeface="Arial" panose="020B0604020202020204" pitchFamily="34" charset="0"/>
              <a:buChar char="•"/>
            </a:pPr>
            <a:r>
              <a:rPr lang="es-ES" sz="4100" i="1" dirty="0"/>
              <a:t>MOVIMENT DE </a:t>
            </a:r>
            <a:r>
              <a:rPr lang="es-ES" sz="4100" i="1" dirty="0" smtClean="0"/>
              <a:t>TRANSLACIÓ...</a:t>
            </a:r>
            <a:r>
              <a:rPr lang="ca-ES" b="1" dirty="0">
                <a:solidFill>
                  <a:srgbClr val="002060"/>
                </a:solidFill>
              </a:rPr>
              <a:t/>
            </a:r>
            <a:br>
              <a:rPr lang="ca-ES" b="1" dirty="0">
                <a:solidFill>
                  <a:srgbClr val="002060"/>
                </a:solidFill>
              </a:rPr>
            </a:br>
            <a:endParaRPr lang="ca-ES" b="1" dirty="0">
              <a:solidFill>
                <a:srgbClr val="002060"/>
              </a:solidFill>
            </a:endParaRPr>
          </a:p>
        </p:txBody>
      </p:sp>
      <p:pic>
        <p:nvPicPr>
          <p:cNvPr id="19" name="Imagen 18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995" b="94823" l="7084" r="9318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000" t="4803" r="9999" b="7697"/>
          <a:stretch/>
        </p:blipFill>
        <p:spPr>
          <a:xfrm>
            <a:off x="8458908" y="2558271"/>
            <a:ext cx="956087" cy="1045720"/>
          </a:xfrm>
          <a:prstGeom prst="rect">
            <a:avLst/>
          </a:prstGeom>
        </p:spPr>
      </p:pic>
      <p:sp>
        <p:nvSpPr>
          <p:cNvPr id="21" name="Elipse 20"/>
          <p:cNvSpPr/>
          <p:nvPr/>
        </p:nvSpPr>
        <p:spPr>
          <a:xfrm>
            <a:off x="7237612" y="2217903"/>
            <a:ext cx="3544120" cy="174959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2" name="Imagen 21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4169" b="78747" l="15531" r="8038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499" t="7303" r="11250" b="21447"/>
          <a:stretch/>
        </p:blipFill>
        <p:spPr>
          <a:xfrm>
            <a:off x="6952124" y="2848087"/>
            <a:ext cx="609777" cy="534727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" t="8504" r="4445" b="7923"/>
          <a:stretch/>
        </p:blipFill>
        <p:spPr>
          <a:xfrm>
            <a:off x="10771003" y="251540"/>
            <a:ext cx="1158771" cy="580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516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  <p:bldP spid="7" grpId="0"/>
      <p:bldP spid="7" grpId="1"/>
      <p:bldP spid="7" grpId="2"/>
      <p:bldP spid="7" grpId="3"/>
      <p:bldP spid="9" grpId="0"/>
      <p:bldP spid="9" grpId="1"/>
      <p:bldP spid="9" grpId="2"/>
      <p:bldP spid="9" grpId="3"/>
      <p:bldP spid="5" grpId="0"/>
      <p:bldP spid="17" grpId="0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42900" y="476250"/>
            <a:ext cx="37147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b="1" dirty="0"/>
              <a:t>EL SOL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995" b="94823" l="7084" r="9318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000" t="4803" r="9999" b="7697"/>
          <a:stretch/>
        </p:blipFill>
        <p:spPr>
          <a:xfrm>
            <a:off x="4952999" y="2933700"/>
            <a:ext cx="2152651" cy="2354460"/>
          </a:xfrm>
          <a:prstGeom prst="rect">
            <a:avLst/>
          </a:prstGeom>
        </p:spPr>
      </p:pic>
      <p:sp>
        <p:nvSpPr>
          <p:cNvPr id="5" name="Elipse 4"/>
          <p:cNvSpPr/>
          <p:nvPr/>
        </p:nvSpPr>
        <p:spPr>
          <a:xfrm>
            <a:off x="2666999" y="2482513"/>
            <a:ext cx="6724650" cy="355633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/>
          <p:cNvSpPr txBox="1"/>
          <p:nvPr/>
        </p:nvSpPr>
        <p:spPr>
          <a:xfrm>
            <a:off x="304800" y="1533778"/>
            <a:ext cx="11544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i="1" dirty="0"/>
              <a:t>EL SOL ÉS </a:t>
            </a:r>
            <a:r>
              <a:rPr lang="es-ES" sz="2400" i="1" u="sng" dirty="0"/>
              <a:t>L’ESTRELLA MÉS PROPERA A LA TERRA</a:t>
            </a:r>
            <a:r>
              <a:rPr lang="es-ES" sz="2400" i="1" dirty="0"/>
              <a:t>.</a:t>
            </a:r>
            <a:r>
              <a:rPr lang="es-ES" sz="2400" b="1" i="1" dirty="0">
                <a:solidFill>
                  <a:schemeClr val="bg1"/>
                </a:solidFill>
              </a:rPr>
              <a:t>.</a:t>
            </a:r>
          </a:p>
        </p:txBody>
      </p:sp>
      <p:cxnSp>
        <p:nvCxnSpPr>
          <p:cNvPr id="8" name="Conector recto de flecha 7"/>
          <p:cNvCxnSpPr/>
          <p:nvPr/>
        </p:nvCxnSpPr>
        <p:spPr>
          <a:xfrm flipV="1">
            <a:off x="3313078" y="4086808"/>
            <a:ext cx="1464195" cy="24122"/>
          </a:xfrm>
          <a:prstGeom prst="straightConnector1">
            <a:avLst/>
          </a:prstGeom>
          <a:ln w="571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4169" b="78747" l="15531" r="8038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499" t="7303" r="11250" b="21447"/>
          <a:stretch/>
        </p:blipFill>
        <p:spPr>
          <a:xfrm>
            <a:off x="2093526" y="3576203"/>
            <a:ext cx="1219552" cy="1069453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37" y="6254951"/>
            <a:ext cx="1345826" cy="310575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" t="8504" r="4445" b="7923"/>
          <a:stretch/>
        </p:blipFill>
        <p:spPr>
          <a:xfrm>
            <a:off x="10771003" y="251540"/>
            <a:ext cx="1158771" cy="580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861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4.81481E-6 C 0.06563 -0.15879 0.16446 -0.25902 0.27422 -0.25902 C 0.38399 -0.25902 0.48282 -0.15879 0.54857 -4.81481E-6 C 0.48282 0.1588 0.38399 0.2595 0.27422 0.2595 C 0.16446 0.2595 0.06563 0.1588 -4.79167E-6 -4.81481E-6 Z " pathEditMode="relative" rAng="0" ptsTypes="AAAAA">
                                      <p:cBhvr>
                                        <p:cTn id="35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422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echa a la derecha con bandas 5"/>
          <p:cNvSpPr/>
          <p:nvPr/>
        </p:nvSpPr>
        <p:spPr>
          <a:xfrm>
            <a:off x="2167325" y="3995449"/>
            <a:ext cx="978408" cy="372665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CuadroTexto 2"/>
          <p:cNvSpPr txBox="1"/>
          <p:nvPr/>
        </p:nvSpPr>
        <p:spPr>
          <a:xfrm>
            <a:off x="342900" y="476250"/>
            <a:ext cx="37147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b="1" dirty="0"/>
              <a:t>EL SOL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995" b="94823" l="7084" r="9318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000" t="4803" r="9999" b="7697"/>
          <a:stretch/>
        </p:blipFill>
        <p:spPr>
          <a:xfrm>
            <a:off x="964993" y="2145333"/>
            <a:ext cx="3383071" cy="3700231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4169" b="78747" l="15531" r="8038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499" t="7303" r="11250" b="21447"/>
          <a:stretch/>
        </p:blipFill>
        <p:spPr>
          <a:xfrm>
            <a:off x="5942174" y="3023601"/>
            <a:ext cx="2641463" cy="2316360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2673355" y="1669553"/>
            <a:ext cx="5637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i="1" dirty="0"/>
              <a:t>FA POSSIBLE LA </a:t>
            </a:r>
            <a:r>
              <a:rPr lang="es-ES" sz="2400" i="1" u="sng" dirty="0"/>
              <a:t>VIDA</a:t>
            </a:r>
            <a:r>
              <a:rPr lang="es-ES" sz="2400" i="1" dirty="0"/>
              <a:t> AL NOSTRE PLANETA</a:t>
            </a:r>
            <a:r>
              <a:rPr lang="es-ES" sz="2400" b="1" i="1" dirty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3239" y="3402028"/>
            <a:ext cx="1080000" cy="1080000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9313" y="5305564"/>
            <a:ext cx="1080000" cy="108000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3239" y="1498492"/>
            <a:ext cx="1080000" cy="1080000"/>
          </a:xfrm>
          <a:prstGeom prst="rect">
            <a:avLst/>
          </a:prstGeom>
        </p:spPr>
      </p:pic>
      <p:cxnSp>
        <p:nvCxnSpPr>
          <p:cNvPr id="13" name="Conector recto de flecha 12"/>
          <p:cNvCxnSpPr/>
          <p:nvPr/>
        </p:nvCxnSpPr>
        <p:spPr>
          <a:xfrm flipV="1">
            <a:off x="7891879" y="2313992"/>
            <a:ext cx="2331360" cy="104254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ector recto de flecha 13"/>
          <p:cNvCxnSpPr/>
          <p:nvPr/>
        </p:nvCxnSpPr>
        <p:spPr>
          <a:xfrm flipV="1">
            <a:off x="8373189" y="4181781"/>
            <a:ext cx="1629226" cy="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ector recto de flecha 15"/>
          <p:cNvCxnSpPr/>
          <p:nvPr/>
        </p:nvCxnSpPr>
        <p:spPr>
          <a:xfrm>
            <a:off x="7796755" y="4977354"/>
            <a:ext cx="2205660" cy="121026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CuadroTexto 18"/>
          <p:cNvSpPr txBox="1"/>
          <p:nvPr/>
        </p:nvSpPr>
        <p:spPr>
          <a:xfrm>
            <a:off x="342900" y="1657949"/>
            <a:ext cx="2369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i="1" dirty="0"/>
              <a:t>LA </a:t>
            </a:r>
            <a:r>
              <a:rPr lang="es-ES" sz="2400" i="1" u="sng" dirty="0"/>
              <a:t>LLUM I CALOR</a:t>
            </a:r>
            <a:r>
              <a:rPr lang="es-ES" sz="2400" i="1" dirty="0"/>
              <a:t>,</a:t>
            </a:r>
            <a:endParaRPr lang="es-ES" sz="2400" b="1" i="1" dirty="0">
              <a:solidFill>
                <a:schemeClr val="bg1"/>
              </a:solidFill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37" y="6254951"/>
            <a:ext cx="1345826" cy="310575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" t="8504" r="4445" b="7923"/>
          <a:stretch/>
        </p:blipFill>
        <p:spPr>
          <a:xfrm>
            <a:off x="10771003" y="251540"/>
            <a:ext cx="1158771" cy="580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831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3" presetClass="path" presetSubtype="0" repeatCount="1000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2.22222E-6 L 0.38216 -0.00301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02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3" grpId="0"/>
      <p:bldP spid="7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86612" y="3258616"/>
            <a:ext cx="25192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b="1" dirty="0"/>
              <a:t>LA TERRA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3645163" y="949755"/>
            <a:ext cx="6394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i="1" dirty="0"/>
              <a:t>LA </a:t>
            </a:r>
            <a:r>
              <a:rPr lang="es-ES" sz="2400" i="1" u="sng" dirty="0"/>
              <a:t>TERRA</a:t>
            </a:r>
            <a:r>
              <a:rPr lang="es-ES" sz="2400" i="1" dirty="0"/>
              <a:t> ÉS UN </a:t>
            </a:r>
            <a:r>
              <a:rPr lang="es-ES" sz="2400" i="1" u="sng" dirty="0"/>
              <a:t>PLANETA</a:t>
            </a:r>
            <a:r>
              <a:rPr lang="es-ES" sz="2400" i="1" dirty="0"/>
              <a:t> DEL SISTEMA SOLAR.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3645163" y="2064041"/>
            <a:ext cx="6394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i="1" dirty="0"/>
              <a:t>TÉ FORMA D’</a:t>
            </a:r>
            <a:r>
              <a:rPr lang="es-ES" sz="2400" i="1" u="sng" dirty="0"/>
              <a:t>ESFERA</a:t>
            </a:r>
            <a:r>
              <a:rPr lang="es-ES" sz="2400" i="1" dirty="0"/>
              <a:t>.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3645163" y="3181672"/>
            <a:ext cx="6394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i="1" u="sng" dirty="0"/>
              <a:t>NO TÉ LLUM </a:t>
            </a:r>
            <a:r>
              <a:rPr lang="es-ES" sz="2400" i="1" dirty="0" smtClean="0"/>
              <a:t>PRÒPIA.</a:t>
            </a:r>
            <a:r>
              <a:rPr lang="es-ES" sz="2400" b="1" i="1" dirty="0" smtClean="0">
                <a:solidFill>
                  <a:schemeClr val="bg1"/>
                </a:solidFill>
              </a:rPr>
              <a:t>.</a:t>
            </a:r>
            <a:endParaRPr lang="es-ES" sz="2400" b="1" i="1" dirty="0">
              <a:solidFill>
                <a:schemeClr val="bg1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645163" y="4292613"/>
            <a:ext cx="7197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i="1" dirty="0"/>
              <a:t>GIRA SOBRE SI MATEIXA</a:t>
            </a:r>
            <a:r>
              <a:rPr lang="es-ES" sz="2400" b="1" i="1" dirty="0"/>
              <a:t>. </a:t>
            </a:r>
            <a:r>
              <a:rPr lang="es-ES" sz="2400" i="1" dirty="0"/>
              <a:t>ÉS EL </a:t>
            </a:r>
            <a:r>
              <a:rPr lang="es-ES" sz="2400" i="1" u="sng" dirty="0"/>
              <a:t>MOVIMENT DE </a:t>
            </a:r>
            <a:r>
              <a:rPr lang="es-ES" sz="2400" i="1" u="sng" dirty="0" smtClean="0"/>
              <a:t>ROTACIÓ</a:t>
            </a:r>
            <a:r>
              <a:rPr lang="es-ES" sz="2400" i="1" dirty="0" smtClean="0"/>
              <a:t>.</a:t>
            </a:r>
            <a:endParaRPr lang="es-ES" sz="2400" i="1" dirty="0"/>
          </a:p>
        </p:txBody>
      </p:sp>
      <p:sp>
        <p:nvSpPr>
          <p:cNvPr id="7" name="CuadroTexto 6"/>
          <p:cNvSpPr txBox="1"/>
          <p:nvPr/>
        </p:nvSpPr>
        <p:spPr>
          <a:xfrm>
            <a:off x="3645163" y="5403554"/>
            <a:ext cx="7531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i="1" dirty="0"/>
              <a:t> EL MOVIMENT DE </a:t>
            </a:r>
            <a:r>
              <a:rPr lang="es-ES" sz="2400" i="1" u="sng" dirty="0"/>
              <a:t>ROTACIÓ</a:t>
            </a:r>
            <a:r>
              <a:rPr lang="es-ES" sz="2400" i="1" dirty="0"/>
              <a:t> TRIGA </a:t>
            </a:r>
            <a:r>
              <a:rPr lang="es-ES" sz="2400" i="1" u="sng" dirty="0"/>
              <a:t>UN DIA SENCER</a:t>
            </a:r>
            <a:r>
              <a:rPr lang="es-ES" sz="2400" i="1" dirty="0"/>
              <a:t> (24 </a:t>
            </a:r>
            <a:r>
              <a:rPr lang="es-ES" sz="2400" i="1" dirty="0" smtClean="0"/>
              <a:t>h).</a:t>
            </a:r>
            <a:r>
              <a:rPr lang="es-ES" sz="2400" i="1" dirty="0" smtClean="0">
                <a:solidFill>
                  <a:schemeClr val="bg1"/>
                </a:solidFill>
              </a:rPr>
              <a:t>)</a:t>
            </a:r>
            <a:endParaRPr lang="es-ES" sz="2400" i="1" dirty="0">
              <a:solidFill>
                <a:schemeClr val="bg1"/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2534" y="1981556"/>
            <a:ext cx="752665" cy="752665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275" b="47479" l="65286" r="9614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1429" r="-5511" b="47245"/>
          <a:stretch/>
        </p:blipFill>
        <p:spPr>
          <a:xfrm>
            <a:off x="6674499" y="3010509"/>
            <a:ext cx="671805" cy="803990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9537" r="8964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175" y="4086021"/>
            <a:ext cx="668257" cy="668257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9140" y="5279044"/>
            <a:ext cx="710684" cy="710684"/>
          </a:xfrm>
          <a:prstGeom prst="rect">
            <a:avLst/>
          </a:prstGeom>
        </p:spPr>
      </p:pic>
      <p:sp>
        <p:nvSpPr>
          <p:cNvPr id="12" name="Abrir llave 11"/>
          <p:cNvSpPr/>
          <p:nvPr/>
        </p:nvSpPr>
        <p:spPr>
          <a:xfrm>
            <a:off x="2705878" y="949754"/>
            <a:ext cx="883302" cy="5451045"/>
          </a:xfrm>
          <a:prstGeom prst="leftBrac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 rotWithShape="1"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4169" b="78747" l="15531" r="8038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499" t="7303" r="11250" b="21447"/>
          <a:stretch/>
        </p:blipFill>
        <p:spPr>
          <a:xfrm>
            <a:off x="882952" y="2199494"/>
            <a:ext cx="1219552" cy="1069453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37" y="6254951"/>
            <a:ext cx="1345826" cy="310575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" t="8504" r="4445" b="7923"/>
          <a:stretch/>
        </p:blipFill>
        <p:spPr>
          <a:xfrm>
            <a:off x="10771003" y="251540"/>
            <a:ext cx="1158771" cy="580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824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86612" y="3258616"/>
            <a:ext cx="25192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b="1" dirty="0"/>
              <a:t>LA LLUNA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3589180" y="740651"/>
            <a:ext cx="6394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i="1" dirty="0"/>
              <a:t>LA LLUNA ÉS EL </a:t>
            </a:r>
            <a:r>
              <a:rPr lang="es-ES" sz="2400" i="1" u="sng" dirty="0"/>
              <a:t>SATÈL·LIT DE LA TERRA</a:t>
            </a:r>
            <a:r>
              <a:rPr lang="es-ES" sz="2400" i="1" dirty="0" smtClean="0"/>
              <a:t>.</a:t>
            </a:r>
            <a:endParaRPr lang="es-ES" sz="2400" i="1" u="sng" dirty="0"/>
          </a:p>
        </p:txBody>
      </p:sp>
      <p:sp>
        <p:nvSpPr>
          <p:cNvPr id="5" name="CuadroTexto 4"/>
          <p:cNvSpPr txBox="1"/>
          <p:nvPr/>
        </p:nvSpPr>
        <p:spPr>
          <a:xfrm>
            <a:off x="3589180" y="1458895"/>
            <a:ext cx="6394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i="1" dirty="0"/>
              <a:t>ELS </a:t>
            </a:r>
            <a:r>
              <a:rPr lang="es-ES" sz="2400" i="1" u="sng" dirty="0"/>
              <a:t>SATÈL·LITS GIREN</a:t>
            </a:r>
            <a:r>
              <a:rPr lang="es-ES" sz="2400" i="1" dirty="0"/>
              <a:t> AL VOLTANT D’UN </a:t>
            </a:r>
            <a:r>
              <a:rPr lang="es-ES" sz="2400" i="1" u="sng" dirty="0"/>
              <a:t>PLANETA</a:t>
            </a:r>
            <a:r>
              <a:rPr lang="es-ES" sz="2400" i="1" dirty="0" smtClean="0"/>
              <a:t>.</a:t>
            </a:r>
            <a:endParaRPr lang="es-ES" sz="2400" i="1" u="sng" dirty="0"/>
          </a:p>
        </p:txBody>
      </p:sp>
      <p:sp>
        <p:nvSpPr>
          <p:cNvPr id="6" name="CuadroTexto 5"/>
          <p:cNvSpPr txBox="1"/>
          <p:nvPr/>
        </p:nvSpPr>
        <p:spPr>
          <a:xfrm>
            <a:off x="3589180" y="2177139"/>
            <a:ext cx="7197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i="1" dirty="0"/>
              <a:t>ELS SATÈL·LITS  </a:t>
            </a:r>
            <a:r>
              <a:rPr lang="es-ES" sz="2400" i="1" u="sng" dirty="0"/>
              <a:t>NO TENEN LLUM</a:t>
            </a:r>
            <a:r>
              <a:rPr lang="es-ES" sz="2400" i="1" dirty="0"/>
              <a:t> PRÒPIA.</a:t>
            </a:r>
            <a:r>
              <a:rPr lang="es-ES" sz="2400" b="1" i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3589180" y="2926055"/>
            <a:ext cx="7197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i="1" dirty="0"/>
              <a:t>LA LLUNA TAMBÉ </a:t>
            </a:r>
            <a:r>
              <a:rPr lang="es-ES" sz="2400" i="1" u="sng" dirty="0"/>
              <a:t>REP LA LLUM DEL </a:t>
            </a:r>
            <a:r>
              <a:rPr lang="es-ES" sz="2400" i="1" u="sng" dirty="0" smtClean="0"/>
              <a:t>SOL</a:t>
            </a:r>
            <a:r>
              <a:rPr lang="es-ES" sz="2400" i="1" dirty="0" smtClean="0"/>
              <a:t>.</a:t>
            </a:r>
            <a:r>
              <a:rPr lang="es-ES" sz="2400" i="1" dirty="0" smtClean="0">
                <a:solidFill>
                  <a:schemeClr val="bg1"/>
                </a:solidFill>
              </a:rPr>
              <a:t>)</a:t>
            </a:r>
            <a:endParaRPr lang="es-ES" sz="2400" i="1" dirty="0">
              <a:solidFill>
                <a:schemeClr val="bg1"/>
              </a:solidFill>
            </a:endParaRPr>
          </a:p>
        </p:txBody>
      </p:sp>
      <p:sp>
        <p:nvSpPr>
          <p:cNvPr id="12" name="Abrir llave 11"/>
          <p:cNvSpPr/>
          <p:nvPr/>
        </p:nvSpPr>
        <p:spPr>
          <a:xfrm>
            <a:off x="2705878" y="634482"/>
            <a:ext cx="883302" cy="5766317"/>
          </a:xfrm>
          <a:prstGeom prst="leftBrac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619" y="2231816"/>
            <a:ext cx="1073805" cy="1073805"/>
          </a:xfrm>
          <a:prstGeom prst="rect">
            <a:avLst/>
          </a:prstGeom>
        </p:spPr>
      </p:pic>
      <p:sp>
        <p:nvSpPr>
          <p:cNvPr id="16" name="CuadroTexto 15"/>
          <p:cNvSpPr txBox="1"/>
          <p:nvPr/>
        </p:nvSpPr>
        <p:spPr>
          <a:xfrm>
            <a:off x="3561187" y="3674971"/>
            <a:ext cx="7197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i="1" dirty="0"/>
              <a:t>LA LLUNA </a:t>
            </a:r>
            <a:r>
              <a:rPr lang="es-ES" sz="2400" i="1" u="sng" dirty="0"/>
              <a:t>NO TÉ AIRE</a:t>
            </a:r>
            <a:r>
              <a:rPr lang="es-ES" sz="2400" i="1" dirty="0"/>
              <a:t> QUE PERMETI RESPIRAR.</a:t>
            </a:r>
            <a:r>
              <a:rPr lang="es-ES" sz="2400" i="1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3561187" y="4423887"/>
            <a:ext cx="7197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i="1" dirty="0"/>
              <a:t>LES </a:t>
            </a:r>
            <a:r>
              <a:rPr lang="es-ES" sz="2400" i="1" u="sng" dirty="0"/>
              <a:t>ZONES </a:t>
            </a:r>
            <a:r>
              <a:rPr lang="es-ES" sz="2400" i="1" u="sng" dirty="0" smtClean="0"/>
              <a:t>PLANES</a:t>
            </a:r>
            <a:r>
              <a:rPr lang="es-ES" sz="2400" i="1" dirty="0" smtClean="0"/>
              <a:t> S’ANOMENEN </a:t>
            </a:r>
            <a:r>
              <a:rPr lang="es-ES" sz="2400" i="1" u="sng" dirty="0"/>
              <a:t>MARS</a:t>
            </a:r>
            <a:r>
              <a:rPr lang="es-ES" sz="2400" i="1" dirty="0"/>
              <a:t>.</a:t>
            </a:r>
            <a:r>
              <a:rPr lang="es-ES" sz="2400" i="1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3551077" y="5181510"/>
            <a:ext cx="7197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i="1" dirty="0"/>
              <a:t>HI HA ZONES </a:t>
            </a:r>
            <a:r>
              <a:rPr lang="es-ES" sz="2400" i="1" u="sng" dirty="0" smtClean="0"/>
              <a:t>MUNTANYOSES </a:t>
            </a:r>
            <a:r>
              <a:rPr lang="es-ES" sz="2400" i="1" u="sng" dirty="0"/>
              <a:t>AMB CRÀTERS</a:t>
            </a:r>
            <a:r>
              <a:rPr lang="es-ES" sz="2400" i="1" dirty="0"/>
              <a:t>.</a:t>
            </a:r>
            <a:r>
              <a:rPr lang="es-ES" sz="2400" i="1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3561186" y="5905455"/>
            <a:ext cx="7710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i="1" dirty="0"/>
              <a:t>TRIGA 28 DIES A FER LA VOLTA A LA TERRA. </a:t>
            </a:r>
            <a:r>
              <a:rPr lang="es-ES" sz="2400" i="1" u="sng" dirty="0"/>
              <a:t>MES LUNAR</a:t>
            </a:r>
            <a:r>
              <a:rPr lang="es-ES" sz="2400" i="1" dirty="0"/>
              <a:t>. </a:t>
            </a:r>
            <a:r>
              <a:rPr lang="es-ES" sz="2400" i="1" dirty="0">
                <a:solidFill>
                  <a:schemeClr val="bg1"/>
                </a:solidFill>
              </a:rPr>
              <a:t>)</a:t>
            </a:r>
          </a:p>
        </p:txBody>
      </p:sp>
      <p:pic>
        <p:nvPicPr>
          <p:cNvPr id="20" name="Imagen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37" y="6254951"/>
            <a:ext cx="1345826" cy="310575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" t="8504" r="4445" b="7923"/>
          <a:stretch/>
        </p:blipFill>
        <p:spPr>
          <a:xfrm>
            <a:off x="10771003" y="251540"/>
            <a:ext cx="1158771" cy="580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147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  <p:bldP spid="12" grpId="0" animBg="1"/>
      <p:bldP spid="16" grpId="0"/>
      <p:bldP spid="17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42899" y="308301"/>
            <a:ext cx="63564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b="1" dirty="0"/>
              <a:t>LES FASES LUNARS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510847" y="2028270"/>
            <a:ext cx="8073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i="1" dirty="0"/>
              <a:t>1- </a:t>
            </a:r>
            <a:r>
              <a:rPr lang="es-ES" sz="2400" b="1" i="1" u="sng" dirty="0"/>
              <a:t>LLUNA NOVA</a:t>
            </a:r>
            <a:r>
              <a:rPr lang="es-ES" sz="2400" i="1" dirty="0"/>
              <a:t>:  LA LLUNA NO ESTÀ IL·LUMINADA. NO ES VEU</a:t>
            </a:r>
            <a:endParaRPr lang="es-ES" sz="2400" i="1" u="sng" dirty="0"/>
          </a:p>
        </p:txBody>
      </p:sp>
      <p:sp>
        <p:nvSpPr>
          <p:cNvPr id="4" name="CuadroTexto 3"/>
          <p:cNvSpPr txBox="1"/>
          <p:nvPr/>
        </p:nvSpPr>
        <p:spPr>
          <a:xfrm>
            <a:off x="510847" y="3153824"/>
            <a:ext cx="10200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i="1" dirty="0"/>
              <a:t>2- </a:t>
            </a:r>
            <a:r>
              <a:rPr lang="es-ES" sz="2400" b="1" i="1" u="sng" dirty="0"/>
              <a:t>QUART CREIXENT</a:t>
            </a:r>
            <a:r>
              <a:rPr lang="es-ES" sz="2400" i="1" dirty="0"/>
              <a:t>: ES VA IL·LUMINANT PER LA DRETA. TÉ FORMA DE “D”</a:t>
            </a:r>
            <a:endParaRPr lang="es-ES" sz="2400" i="1" u="sng" dirty="0"/>
          </a:p>
        </p:txBody>
      </p:sp>
      <p:sp>
        <p:nvSpPr>
          <p:cNvPr id="5" name="CuadroTexto 4"/>
          <p:cNvSpPr txBox="1"/>
          <p:nvPr/>
        </p:nvSpPr>
        <p:spPr>
          <a:xfrm>
            <a:off x="510848" y="4316701"/>
            <a:ext cx="7756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i="1" dirty="0" smtClean="0"/>
              <a:t>3- </a:t>
            </a:r>
            <a:r>
              <a:rPr lang="es-ES" sz="2400" b="1" i="1" u="sng" dirty="0" smtClean="0"/>
              <a:t>LLUNA </a:t>
            </a:r>
            <a:r>
              <a:rPr lang="es-ES" sz="2400" b="1" i="1" u="sng" dirty="0"/>
              <a:t>PLENA</a:t>
            </a:r>
            <a:r>
              <a:rPr lang="es-ES" sz="2400" b="1" i="1" dirty="0"/>
              <a:t>: </a:t>
            </a:r>
            <a:r>
              <a:rPr lang="es-ES" sz="2400" i="1" dirty="0"/>
              <a:t>TOTA LA LLLUNA ES VEU IL·LUMINADA</a:t>
            </a:r>
            <a:endParaRPr lang="es-ES" sz="2400" i="1" u="sng" dirty="0"/>
          </a:p>
        </p:txBody>
      </p:sp>
      <p:sp>
        <p:nvSpPr>
          <p:cNvPr id="6" name="CuadroTexto 5"/>
          <p:cNvSpPr txBox="1"/>
          <p:nvPr/>
        </p:nvSpPr>
        <p:spPr>
          <a:xfrm>
            <a:off x="510847" y="5499256"/>
            <a:ext cx="96781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i="1" dirty="0" smtClean="0"/>
              <a:t>4- </a:t>
            </a:r>
            <a:r>
              <a:rPr lang="es-ES" sz="2400" b="1" i="1" u="sng" dirty="0" smtClean="0"/>
              <a:t>QUART </a:t>
            </a:r>
            <a:r>
              <a:rPr lang="es-ES" sz="2400" b="1" i="1" u="sng" dirty="0"/>
              <a:t>MINVANT:</a:t>
            </a:r>
            <a:r>
              <a:rPr lang="es-ES" sz="2400" b="1" i="1" dirty="0"/>
              <a:t> </a:t>
            </a:r>
            <a:r>
              <a:rPr lang="es-ES" sz="2400" i="1" dirty="0" smtClean="0"/>
              <a:t> </a:t>
            </a:r>
            <a:r>
              <a:rPr lang="es-ES" sz="2400" i="1" dirty="0" smtClean="0"/>
              <a:t>ES VA </a:t>
            </a:r>
            <a:r>
              <a:rPr lang="es-ES" sz="2400" i="1" dirty="0"/>
              <a:t>ENFOSQUINT PER LA DRETA. TÉ FORMA DE “C”</a:t>
            </a:r>
          </a:p>
        </p:txBody>
      </p:sp>
      <p:pic>
        <p:nvPicPr>
          <p:cNvPr id="17" name="Imagen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4162" y="1743380"/>
            <a:ext cx="936000" cy="936000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2812" y="4071272"/>
            <a:ext cx="952521" cy="952521"/>
          </a:xfrm>
          <a:prstGeom prst="rect">
            <a:avLst/>
          </a:prstGeom>
        </p:spPr>
      </p:pic>
      <p:grpSp>
        <p:nvGrpSpPr>
          <p:cNvPr id="23" name="Grupo 22"/>
          <p:cNvGrpSpPr/>
          <p:nvPr/>
        </p:nvGrpSpPr>
        <p:grpSpPr>
          <a:xfrm>
            <a:off x="9954293" y="2908394"/>
            <a:ext cx="985849" cy="934864"/>
            <a:chOff x="9954293" y="2665801"/>
            <a:chExt cx="985849" cy="934864"/>
          </a:xfrm>
        </p:grpSpPr>
        <p:pic>
          <p:nvPicPr>
            <p:cNvPr id="19" name="Imagen 1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87621" y="2665802"/>
              <a:ext cx="952521" cy="934863"/>
            </a:xfrm>
            <a:prstGeom prst="rect">
              <a:avLst/>
            </a:prstGeom>
          </p:spPr>
        </p:pic>
        <p:pic>
          <p:nvPicPr>
            <p:cNvPr id="20" name="Imagen 19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9843"/>
            <a:stretch/>
          </p:blipFill>
          <p:spPr>
            <a:xfrm>
              <a:off x="9954293" y="2665801"/>
              <a:ext cx="469469" cy="934863"/>
            </a:xfrm>
            <a:prstGeom prst="rect">
              <a:avLst/>
            </a:prstGeom>
          </p:spPr>
        </p:pic>
      </p:grpSp>
      <p:grpSp>
        <p:nvGrpSpPr>
          <p:cNvPr id="24" name="Grupo 23"/>
          <p:cNvGrpSpPr/>
          <p:nvPr/>
        </p:nvGrpSpPr>
        <p:grpSpPr>
          <a:xfrm>
            <a:off x="9954293" y="5270348"/>
            <a:ext cx="945729" cy="936000"/>
            <a:chOff x="9954293" y="4897128"/>
            <a:chExt cx="945729" cy="936000"/>
          </a:xfrm>
        </p:grpSpPr>
        <p:pic>
          <p:nvPicPr>
            <p:cNvPr id="21" name="Imagen 2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54293" y="4897128"/>
              <a:ext cx="945729" cy="936000"/>
            </a:xfrm>
            <a:prstGeom prst="rect">
              <a:avLst/>
            </a:prstGeom>
          </p:spPr>
        </p:pic>
        <p:pic>
          <p:nvPicPr>
            <p:cNvPr id="22" name="Imagen 2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01"/>
            <a:stretch/>
          </p:blipFill>
          <p:spPr>
            <a:xfrm>
              <a:off x="10423761" y="4897128"/>
              <a:ext cx="469866" cy="936000"/>
            </a:xfrm>
            <a:prstGeom prst="rect">
              <a:avLst/>
            </a:prstGeom>
          </p:spPr>
        </p:pic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37" y="6254951"/>
            <a:ext cx="1345826" cy="310575"/>
          </a:xfrm>
          <a:prstGeom prst="rect">
            <a:avLst/>
          </a:prstGeom>
        </p:spPr>
      </p:pic>
      <p:pic>
        <p:nvPicPr>
          <p:cNvPr id="25" name="Imagen 24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" t="8504" r="4445" b="7923"/>
          <a:stretch/>
        </p:blipFill>
        <p:spPr>
          <a:xfrm>
            <a:off x="10771003" y="251540"/>
            <a:ext cx="1158771" cy="580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538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42899" y="308301"/>
            <a:ext cx="63564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b="1" dirty="0"/>
              <a:t>LA TERRA I EL SOL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995" b="94823" l="7084" r="9318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000" t="4803" r="9999" b="7697"/>
          <a:stretch/>
        </p:blipFill>
        <p:spPr>
          <a:xfrm>
            <a:off x="7472268" y="2790568"/>
            <a:ext cx="1335829" cy="1461062"/>
          </a:xfrm>
          <a:prstGeom prst="rect">
            <a:avLst/>
          </a:prstGeom>
        </p:spPr>
      </p:pic>
      <p:sp>
        <p:nvSpPr>
          <p:cNvPr id="5" name="Elipse 4"/>
          <p:cNvSpPr/>
          <p:nvPr/>
        </p:nvSpPr>
        <p:spPr>
          <a:xfrm>
            <a:off x="4753170" y="2409961"/>
            <a:ext cx="6644951" cy="244450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4169" b="78747" l="15531" r="8038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499" t="7303" r="11250" b="21447"/>
          <a:stretch/>
        </p:blipFill>
        <p:spPr>
          <a:xfrm>
            <a:off x="4143394" y="2986372"/>
            <a:ext cx="1219552" cy="1069453"/>
          </a:xfrm>
          <a:prstGeom prst="rect">
            <a:avLst/>
          </a:prstGeom>
        </p:spPr>
      </p:pic>
      <p:sp>
        <p:nvSpPr>
          <p:cNvPr id="14" name="CuadroTexto 13"/>
          <p:cNvSpPr txBox="1"/>
          <p:nvPr/>
        </p:nvSpPr>
        <p:spPr>
          <a:xfrm>
            <a:off x="468649" y="1395423"/>
            <a:ext cx="113446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i="1" u="sng" dirty="0"/>
              <a:t>MOVIMENT DE ROTACIÓ</a:t>
            </a:r>
            <a:r>
              <a:rPr lang="es-ES" sz="2400" i="1" dirty="0"/>
              <a:t>: LA TERRA GIRA SOBRE SI MATEIXA. TRIGA UN </a:t>
            </a:r>
            <a:r>
              <a:rPr lang="es-ES" sz="2400" i="1" u="sng" dirty="0"/>
              <a:t>DIA </a:t>
            </a:r>
            <a:r>
              <a:rPr lang="es-ES" sz="2400" i="1" u="sng" dirty="0" smtClean="0"/>
              <a:t>SENCER </a:t>
            </a:r>
            <a:r>
              <a:rPr lang="es-ES" sz="2400" i="1" u="sng" dirty="0"/>
              <a:t>(</a:t>
            </a:r>
            <a:r>
              <a:rPr lang="es-ES" sz="2400" i="1" u="sng" dirty="0" smtClean="0"/>
              <a:t>24h)</a:t>
            </a:r>
            <a:r>
              <a:rPr lang="es-ES" sz="2400" i="1" dirty="0" smtClean="0"/>
              <a:t>.</a:t>
            </a:r>
            <a:endParaRPr lang="es-ES" sz="2400" b="1" i="1" u="sng" dirty="0">
              <a:solidFill>
                <a:schemeClr val="bg1"/>
              </a:solidFill>
            </a:endParaRPr>
          </a:p>
        </p:txBody>
      </p:sp>
      <p:pic>
        <p:nvPicPr>
          <p:cNvPr id="23" name="Imagen 2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6575" y="3256006"/>
            <a:ext cx="1600027" cy="1600027"/>
          </a:xfrm>
          <a:prstGeom prst="rect">
            <a:avLst/>
          </a:prstGeom>
        </p:spPr>
      </p:pic>
      <p:sp>
        <p:nvSpPr>
          <p:cNvPr id="25" name="CuadroTexto 24"/>
          <p:cNvSpPr txBox="1"/>
          <p:nvPr/>
        </p:nvSpPr>
        <p:spPr>
          <a:xfrm>
            <a:off x="468650" y="2667974"/>
            <a:ext cx="3950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PROVOCA </a:t>
            </a:r>
            <a:r>
              <a:rPr lang="es-ES" sz="2400" dirty="0"/>
              <a:t>EL </a:t>
            </a:r>
            <a:r>
              <a:rPr lang="es-ES" sz="2400" u="sng" dirty="0"/>
              <a:t>DIA I LA NIT</a:t>
            </a:r>
            <a:r>
              <a:rPr lang="es-ES" sz="2400" i="1" dirty="0"/>
              <a:t>.</a:t>
            </a:r>
            <a:r>
              <a:rPr lang="es-ES" sz="2400" dirty="0"/>
              <a:t> </a:t>
            </a:r>
            <a:endParaRPr lang="es-ES" sz="2400" b="1" i="1" dirty="0">
              <a:solidFill>
                <a:schemeClr val="bg1"/>
              </a:solidFill>
            </a:endParaRPr>
          </a:p>
        </p:txBody>
      </p:sp>
      <p:sp>
        <p:nvSpPr>
          <p:cNvPr id="8" name="Flecha abajo 7"/>
          <p:cNvSpPr/>
          <p:nvPr/>
        </p:nvSpPr>
        <p:spPr>
          <a:xfrm>
            <a:off x="2069071" y="2021852"/>
            <a:ext cx="255037" cy="6193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37" y="6254951"/>
            <a:ext cx="1345826" cy="310575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" t="8504" r="4445" b="7923"/>
          <a:stretch/>
        </p:blipFill>
        <p:spPr>
          <a:xfrm>
            <a:off x="10771003" y="251540"/>
            <a:ext cx="1158771" cy="580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788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14" grpId="0"/>
      <p:bldP spid="25" grpId="0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42899" y="308301"/>
            <a:ext cx="63564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b="1" dirty="0"/>
              <a:t>LA TERRA I EL SOL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995" b="94823" l="7084" r="9318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000" t="4803" r="9999" b="7697"/>
          <a:stretch/>
        </p:blipFill>
        <p:spPr>
          <a:xfrm>
            <a:off x="3329477" y="2845672"/>
            <a:ext cx="1335829" cy="1461062"/>
          </a:xfrm>
          <a:prstGeom prst="rect">
            <a:avLst/>
          </a:prstGeom>
        </p:spPr>
      </p:pic>
      <p:sp>
        <p:nvSpPr>
          <p:cNvPr id="5" name="Elipse 4"/>
          <p:cNvSpPr/>
          <p:nvPr/>
        </p:nvSpPr>
        <p:spPr>
          <a:xfrm>
            <a:off x="782220" y="2332760"/>
            <a:ext cx="6644951" cy="244450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/>
          <p:cNvSpPr txBox="1"/>
          <p:nvPr/>
        </p:nvSpPr>
        <p:spPr>
          <a:xfrm>
            <a:off x="304800" y="1533778"/>
            <a:ext cx="81300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i="1" dirty="0"/>
              <a:t>LA TERRA TRIGA </a:t>
            </a:r>
            <a:r>
              <a:rPr lang="es-ES" sz="2400" i="1" u="sng" dirty="0"/>
              <a:t>365 DIES A </a:t>
            </a:r>
            <a:r>
              <a:rPr lang="es-ES" sz="2400" i="1" u="sng" dirty="0" smtClean="0"/>
              <a:t>FER LA VOLTA AL SOL</a:t>
            </a:r>
            <a:r>
              <a:rPr lang="es-ES" sz="2400" i="1" dirty="0"/>
              <a:t>.</a:t>
            </a:r>
            <a:r>
              <a:rPr lang="es-ES" sz="2400" b="1" i="1" dirty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4169" b="78747" l="15531" r="8038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499" t="7303" r="11250" b="21447"/>
          <a:stretch/>
        </p:blipFill>
        <p:spPr>
          <a:xfrm>
            <a:off x="172444" y="3126168"/>
            <a:ext cx="1219552" cy="1069453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6699380" y="2329973"/>
            <a:ext cx="5387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i="1" dirty="0" smtClean="0"/>
              <a:t>AIXÒ </a:t>
            </a:r>
            <a:r>
              <a:rPr lang="es-ES" sz="2400" i="1" dirty="0"/>
              <a:t>E</a:t>
            </a:r>
            <a:r>
              <a:rPr lang="es-ES" sz="2400" i="1" dirty="0" smtClean="0"/>
              <a:t>S </a:t>
            </a:r>
            <a:r>
              <a:rPr lang="es-ES" sz="2400" i="1" dirty="0"/>
              <a:t>DIU: </a:t>
            </a:r>
            <a:r>
              <a:rPr lang="es-ES" sz="2400" i="1" u="sng" dirty="0"/>
              <a:t>MOVIMENT DE TRANSLACIÓ</a:t>
            </a:r>
            <a:endParaRPr lang="es-ES" sz="2400" b="1" i="1" u="sng" dirty="0">
              <a:solidFill>
                <a:schemeClr val="bg1"/>
              </a:solidFill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-498011" y="5200960"/>
            <a:ext cx="79251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i="1" dirty="0"/>
              <a:t>                </a:t>
            </a:r>
            <a:r>
              <a:rPr lang="es-ES" sz="2400" i="1" dirty="0" smtClean="0"/>
              <a:t>EL MOVIMENT </a:t>
            </a:r>
            <a:r>
              <a:rPr lang="es-ES" sz="2400" i="1" dirty="0"/>
              <a:t>DE TRANSLACIÓ </a:t>
            </a:r>
            <a:r>
              <a:rPr lang="es-ES" sz="2400" i="1" dirty="0" smtClean="0"/>
              <a:t>CAUSA </a:t>
            </a:r>
            <a:r>
              <a:rPr lang="es-ES" sz="2400" i="1" dirty="0"/>
              <a:t>LES </a:t>
            </a:r>
            <a:r>
              <a:rPr lang="es-ES" sz="2400" i="1" dirty="0" smtClean="0"/>
              <a:t>ESTACIONS</a:t>
            </a:r>
            <a:endParaRPr lang="es-ES" sz="2400" b="1" i="1" dirty="0">
              <a:solidFill>
                <a:schemeClr val="bg1"/>
              </a:solidFill>
            </a:endParaRPr>
          </a:p>
        </p:txBody>
      </p:sp>
      <p:sp>
        <p:nvSpPr>
          <p:cNvPr id="4" name="Abrir llave 3"/>
          <p:cNvSpPr/>
          <p:nvPr/>
        </p:nvSpPr>
        <p:spPr>
          <a:xfrm>
            <a:off x="7427172" y="4195621"/>
            <a:ext cx="285421" cy="2485097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CuadroTexto 14"/>
          <p:cNvSpPr txBox="1"/>
          <p:nvPr/>
        </p:nvSpPr>
        <p:spPr>
          <a:xfrm>
            <a:off x="7637948" y="4147786"/>
            <a:ext cx="2357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i="1" dirty="0"/>
              <a:t>1-PRIMAVERA</a:t>
            </a:r>
            <a:endParaRPr lang="es-ES" sz="2400" b="1" i="1" u="sng" dirty="0">
              <a:solidFill>
                <a:schemeClr val="bg1"/>
              </a:solidFill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7676084" y="4823062"/>
            <a:ext cx="18414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i="1" dirty="0"/>
              <a:t>2-ESTIU</a:t>
            </a:r>
            <a:endParaRPr lang="es-ES" sz="2400" b="1" i="1" u="sng" dirty="0">
              <a:solidFill>
                <a:schemeClr val="bg1"/>
              </a:solidFill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7693932" y="5458396"/>
            <a:ext cx="18414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i="1" dirty="0"/>
              <a:t>3-TARDOR</a:t>
            </a:r>
            <a:endParaRPr lang="es-ES" sz="2400" b="1" i="1" u="sng" dirty="0">
              <a:solidFill>
                <a:schemeClr val="bg1"/>
              </a:solidFill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7738386" y="6110208"/>
            <a:ext cx="18414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i="1" dirty="0"/>
              <a:t>4-HIVERN</a:t>
            </a:r>
            <a:endParaRPr lang="es-ES" sz="2400" b="1" i="1" u="sng" dirty="0">
              <a:solidFill>
                <a:schemeClr val="bg1"/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1032" y="4165261"/>
            <a:ext cx="612000" cy="612000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1032" y="4790413"/>
            <a:ext cx="612000" cy="612000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239" y="5411803"/>
            <a:ext cx="612000" cy="612000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239" y="6046345"/>
            <a:ext cx="612000" cy="612000"/>
          </a:xfrm>
          <a:prstGeom prst="rect">
            <a:avLst/>
          </a:prstGeom>
        </p:spPr>
      </p:pic>
      <p:pic>
        <p:nvPicPr>
          <p:cNvPr id="22" name="Imagen 2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37" y="6254951"/>
            <a:ext cx="1345826" cy="310575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" t="8504" r="4445" b="7923"/>
          <a:stretch/>
        </p:blipFill>
        <p:spPr>
          <a:xfrm>
            <a:off x="10771003" y="251540"/>
            <a:ext cx="1158771" cy="580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38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32 -0.01875 C 0.0513 -0.13797 0.15013 -0.2132 0.2599 -0.2132 C 0.36966 -0.2132 0.46849 -0.13797 0.53425 -0.01875 C 0.46849 0.10115 0.36966 0.17731 0.2599 0.17731 C 0.15013 0.17731 0.0513 0.10115 -0.01432 -0.01875 Z " pathEditMode="relative" rAng="0" ptsTypes="AAAAA">
                                      <p:cBhvr>
                                        <p:cTn id="29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422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/>
      <p:bldP spid="9" grpId="0"/>
      <p:bldP spid="14" grpId="0"/>
      <p:bldP spid="4" grpId="0" animBg="1"/>
      <p:bldP spid="15" grpId="0"/>
      <p:bldP spid="16" grpId="0"/>
      <p:bldP spid="17" grpId="0"/>
      <p:bldP spid="18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5901</TotalTime>
  <Words>814</Words>
  <Application>Microsoft Office PowerPoint</Application>
  <PresentationFormat>Panorámica</PresentationFormat>
  <Paragraphs>131</Paragraphs>
  <Slides>25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Tahoma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QÜESTIONARI. </vt:lpstr>
      <vt:lpstr>QÜESTIONARI. </vt:lpstr>
      <vt:lpstr>QÜESTIONARI. </vt:lpstr>
      <vt:lpstr>QÜESTIONARI. </vt:lpstr>
      <vt:lpstr>QÜESTIONARI. </vt:lpstr>
      <vt:lpstr>QÜESTIONARI. </vt:lpstr>
      <vt:lpstr>QÜESTIONARI. </vt:lpstr>
      <vt:lpstr>QÜESTIONARI. </vt:lpstr>
      <vt:lpstr>QÜESTIONARI. </vt:lpstr>
      <vt:lpstr>QÜESTIONARI. </vt:lpstr>
      <vt:lpstr>QÜESTIONARI. </vt:lpstr>
      <vt:lpstr>QÜESTIONARI. </vt:lpstr>
      <vt:lpstr>QÜESTIONARI.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paco</dc:creator>
  <cp:lastModifiedBy>ADIMIR</cp:lastModifiedBy>
  <cp:revision>63</cp:revision>
  <dcterms:created xsi:type="dcterms:W3CDTF">2019-10-18T13:34:14Z</dcterms:created>
  <dcterms:modified xsi:type="dcterms:W3CDTF">2022-02-14T09:33:07Z</dcterms:modified>
</cp:coreProperties>
</file>