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945uCW9UBu6wGv2OGKtSg==" hashData="pgi64U6E/ciOR6LHNP50sxh3HG3QanEF99MSoaTXP4UB5EmZTasums8AKxmxtq1jEyFN8nIg2lHqA7Ah6unPx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9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6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8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7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1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3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4/8/2019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0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12" Type="http://schemas.openxmlformats.org/officeDocument/2006/relationships/image" Target="../media/image1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0F03B7-7BBE-43FD-8683-FB2431A43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659" y="597928"/>
            <a:ext cx="9144000" cy="2387600"/>
          </a:xfrm>
        </p:spPr>
        <p:txBody>
          <a:bodyPr>
            <a:normAutofit/>
          </a:bodyPr>
          <a:lstStyle/>
          <a:p>
            <a:r>
              <a:rPr lang="es-ES" sz="8000" b="1" dirty="0" smtClean="0"/>
              <a:t>ELS  MUNICIPIS</a:t>
            </a:r>
            <a:endParaRPr lang="es-ES" sz="8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36" y="3691146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42" y="3691146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32" y="307577"/>
            <a:ext cx="11528535" cy="6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06" y="2765299"/>
            <a:ext cx="37338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LES  LOCALITATS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367" y="390648"/>
            <a:ext cx="1536602" cy="4913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ES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1- POBLES</a:t>
            </a:r>
            <a:r>
              <a:rPr lang="es-ES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24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23470" y="3721530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 smtClean="0"/>
              <a:t>Llocs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on</a:t>
            </a:r>
            <a:r>
              <a:rPr lang="es-ES" sz="2400" b="1" i="1" dirty="0" smtClean="0"/>
              <a:t> </a:t>
            </a:r>
            <a:r>
              <a:rPr lang="es-ES" sz="2400" b="1" i="1" dirty="0" err="1" smtClean="0"/>
              <a:t>viu</a:t>
            </a:r>
            <a:r>
              <a:rPr lang="es-ES" sz="2400" b="1" i="1" dirty="0" smtClean="0"/>
              <a:t> la </a:t>
            </a:r>
            <a:r>
              <a:rPr lang="es-ES" sz="2400" b="1" i="1" dirty="0" err="1" smtClean="0"/>
              <a:t>gent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Abrir llave 5"/>
          <p:cNvSpPr/>
          <p:nvPr/>
        </p:nvSpPr>
        <p:spPr>
          <a:xfrm>
            <a:off x="4146746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98706" y="4183195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Poden </a:t>
            </a:r>
            <a:r>
              <a:rPr lang="es-ES" sz="2400" b="1" i="1" dirty="0" smtClean="0"/>
              <a:t>ser…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488926" y="2541014"/>
            <a:ext cx="2099310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- VILES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494848" y="4684803"/>
            <a:ext cx="1583640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3- CIUTATS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68" y="5306883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85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49" y="1192207"/>
            <a:ext cx="720000" cy="7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85" y="1172841"/>
            <a:ext cx="720000" cy="72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1" y="5306883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53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1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29" y="960327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85" y="5498542"/>
            <a:ext cx="720000" cy="72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69" y="5388733"/>
            <a:ext cx="720000" cy="72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13" y="5306883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85" y="3209745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69" y="3396642"/>
            <a:ext cx="720000" cy="72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1" y="3161862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" name="Grupo 24"/>
          <p:cNvGrpSpPr/>
          <p:nvPr/>
        </p:nvGrpSpPr>
        <p:grpSpPr>
          <a:xfrm>
            <a:off x="8213085" y="3324072"/>
            <a:ext cx="720000" cy="740699"/>
            <a:chOff x="8368361" y="3319672"/>
            <a:chExt cx="720000" cy="740699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361" y="3340371"/>
              <a:ext cx="720000" cy="72000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45" b="18174"/>
            <a:stretch/>
          </p:blipFill>
          <p:spPr>
            <a:xfrm>
              <a:off x="8373636" y="3319672"/>
              <a:ext cx="437433" cy="621650"/>
            </a:xfrm>
            <a:prstGeom prst="rect">
              <a:avLst/>
            </a:prstGeom>
          </p:spPr>
        </p:pic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1012581" y="149953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3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  <p:bldP spid="7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/>
          <p:cNvSpPr/>
          <p:nvPr/>
        </p:nvSpPr>
        <p:spPr>
          <a:xfrm>
            <a:off x="8531082" y="1804803"/>
            <a:ext cx="3312000" cy="331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06" y="2765299"/>
            <a:ext cx="3124045" cy="1325563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</a:rPr>
              <a:t>LES  LOCALITATS</a:t>
            </a:r>
            <a:endParaRPr lang="es-E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198" y="390648"/>
            <a:ext cx="3362890" cy="4913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1- NUCLI  HISTÒRIC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i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s-ES" sz="2400" dirty="0" smtClean="0"/>
          </a:p>
          <a:p>
            <a:pPr lvl="2"/>
            <a:endParaRPr lang="es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23470" y="3721530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Hi ha </a:t>
            </a:r>
            <a:r>
              <a:rPr lang="es-ES" sz="2400" b="1" i="1" u="sng" dirty="0" err="1" smtClean="0"/>
              <a:t>barris</a:t>
            </a:r>
            <a:r>
              <a:rPr lang="es-ES" sz="2400" b="1" i="1" dirty="0" smtClean="0"/>
              <a:t> de 3 </a:t>
            </a:r>
            <a:r>
              <a:rPr lang="es-ES" sz="2400" b="1" i="1" dirty="0" err="1" smtClean="0"/>
              <a:t>tipus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Abrir llave 5"/>
          <p:cNvSpPr/>
          <p:nvPr/>
        </p:nvSpPr>
        <p:spPr>
          <a:xfrm>
            <a:off x="3464577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806756" y="2541014"/>
            <a:ext cx="390033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- BARRIS  RESIDENCIALS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812679" y="4684803"/>
            <a:ext cx="3386409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3- BARRIS  PERIFÈRICS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grpSp>
        <p:nvGrpSpPr>
          <p:cNvPr id="34" name="Grupo 33"/>
          <p:cNvGrpSpPr/>
          <p:nvPr/>
        </p:nvGrpSpPr>
        <p:grpSpPr>
          <a:xfrm>
            <a:off x="4278545" y="1012005"/>
            <a:ext cx="1159870" cy="1254453"/>
            <a:chOff x="4837211" y="720308"/>
            <a:chExt cx="1537881" cy="191323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11" y="720308"/>
              <a:ext cx="1524003" cy="1524003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11" y="1095663"/>
              <a:ext cx="1537881" cy="1537881"/>
            </a:xfrm>
            <a:prstGeom prst="rect">
              <a:avLst/>
            </a:prstGeom>
          </p:spPr>
        </p:pic>
      </p:grpSp>
      <p:sp>
        <p:nvSpPr>
          <p:cNvPr id="31" name="Elipse 30"/>
          <p:cNvSpPr/>
          <p:nvPr/>
        </p:nvSpPr>
        <p:spPr>
          <a:xfrm>
            <a:off x="9107082" y="2405558"/>
            <a:ext cx="2160000" cy="216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/>
          <p:cNvSpPr/>
          <p:nvPr/>
        </p:nvSpPr>
        <p:spPr>
          <a:xfrm>
            <a:off x="9467082" y="2719651"/>
            <a:ext cx="1440000" cy="14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mtClean="0"/>
              <a:t>NUCLI</a:t>
            </a:r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8531082" y="1264855"/>
            <a:ext cx="323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LOCALITATS</a:t>
            </a:r>
            <a:endParaRPr lang="es-ES" dirty="0"/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7199087" y="2765299"/>
            <a:ext cx="2051995" cy="2141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V="1">
            <a:off x="6863614" y="4925299"/>
            <a:ext cx="2603468" cy="520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o 49"/>
          <p:cNvGrpSpPr/>
          <p:nvPr/>
        </p:nvGrpSpPr>
        <p:grpSpPr>
          <a:xfrm>
            <a:off x="4017169" y="3370051"/>
            <a:ext cx="2086543" cy="728928"/>
            <a:chOff x="4017169" y="3370051"/>
            <a:chExt cx="2086543" cy="728928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141" y="3370051"/>
              <a:ext cx="720000" cy="720000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169" y="3378979"/>
              <a:ext cx="720000" cy="720000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712" y="3378979"/>
              <a:ext cx="720000" cy="720000"/>
            </a:xfrm>
            <a:prstGeom prst="rect">
              <a:avLst/>
            </a:prstGeom>
          </p:spPr>
        </p:pic>
      </p:grpSp>
      <p:grpSp>
        <p:nvGrpSpPr>
          <p:cNvPr id="57" name="Grupo 56"/>
          <p:cNvGrpSpPr/>
          <p:nvPr/>
        </p:nvGrpSpPr>
        <p:grpSpPr>
          <a:xfrm>
            <a:off x="3782440" y="5597863"/>
            <a:ext cx="2969208" cy="846481"/>
            <a:chOff x="3782440" y="5597863"/>
            <a:chExt cx="2969208" cy="846481"/>
          </a:xfrm>
        </p:grpSpPr>
        <p:pic>
          <p:nvPicPr>
            <p:cNvPr id="52" name="Imagen 5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87" b="16447"/>
            <a:stretch/>
          </p:blipFill>
          <p:spPr>
            <a:xfrm>
              <a:off x="4155043" y="5742448"/>
              <a:ext cx="1273098" cy="701896"/>
            </a:xfrm>
            <a:prstGeom prst="rect">
              <a:avLst/>
            </a:prstGeom>
          </p:spPr>
        </p:pic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2440" y="5597863"/>
              <a:ext cx="821393" cy="821393"/>
            </a:xfrm>
            <a:prstGeom prst="rect">
              <a:avLst/>
            </a:prstGeom>
          </p:spPr>
        </p:pic>
        <p:pic>
          <p:nvPicPr>
            <p:cNvPr id="55" name="Imagen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739" y="5852002"/>
              <a:ext cx="592342" cy="592342"/>
            </a:xfrm>
            <a:prstGeom prst="rect">
              <a:avLst/>
            </a:prstGeom>
          </p:spPr>
        </p:pic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840" y="5742448"/>
              <a:ext cx="676808" cy="676808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90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" grpId="0" build="p"/>
      <p:bldP spid="4" grpId="0"/>
      <p:bldP spid="6" grpId="0" animBg="1"/>
      <p:bldP spid="8" grpId="0" build="allAtOnce"/>
      <p:bldP spid="9" grpId="0" build="allAtOnce"/>
      <p:bldP spid="31" grpId="0" animBg="1"/>
      <p:bldP spid="30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53" y="3090786"/>
            <a:ext cx="3035763" cy="674587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EL  MUNICIPI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23268" y="3721530"/>
            <a:ext cx="3405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/>
              <a:t>Una </a:t>
            </a:r>
            <a:r>
              <a:rPr lang="es-ES" sz="2400" i="1" dirty="0" err="1" smtClean="0"/>
              <a:t>localitat</a:t>
            </a:r>
            <a:r>
              <a:rPr lang="es-ES" sz="2400" i="1" dirty="0" smtClean="0"/>
              <a:t> </a:t>
            </a:r>
            <a:r>
              <a:rPr lang="es-ES" sz="2400" i="1" dirty="0" smtClean="0"/>
              <a:t> </a:t>
            </a:r>
            <a:r>
              <a:rPr lang="es-ES" sz="2400" i="1" dirty="0" smtClean="0"/>
              <a:t>o </a:t>
            </a:r>
            <a:r>
              <a:rPr lang="es-ES" sz="2400" i="1" dirty="0" err="1" smtClean="0"/>
              <a:t>grups</a:t>
            </a:r>
            <a:r>
              <a:rPr lang="es-ES" sz="2400" i="1" dirty="0" smtClean="0"/>
              <a:t> de </a:t>
            </a:r>
            <a:r>
              <a:rPr lang="es-ES" sz="2400" i="1" dirty="0" err="1" smtClean="0"/>
              <a:t>localitats</a:t>
            </a:r>
            <a:r>
              <a:rPr lang="es-ES" sz="2400" i="1" dirty="0" smtClean="0"/>
              <a:t> que </a:t>
            </a:r>
            <a:r>
              <a:rPr lang="es-ES" sz="2400" i="1" dirty="0" err="1" smtClean="0"/>
              <a:t>tenen</a:t>
            </a:r>
            <a:r>
              <a:rPr lang="es-ES" sz="2400" i="1" dirty="0" smtClean="0"/>
              <a:t> un </a:t>
            </a:r>
            <a:r>
              <a:rPr lang="es-ES" sz="2400" b="1" i="1" u="sng" dirty="0" err="1" smtClean="0"/>
              <a:t>Ajuntament</a:t>
            </a:r>
            <a:endParaRPr lang="es-ES" u="sng" dirty="0"/>
          </a:p>
        </p:txBody>
      </p:sp>
      <p:sp>
        <p:nvSpPr>
          <p:cNvPr id="6" name="Abrir llave 5"/>
          <p:cNvSpPr/>
          <p:nvPr/>
        </p:nvSpPr>
        <p:spPr>
          <a:xfrm>
            <a:off x="3188811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53" y="1243558"/>
            <a:ext cx="1524003" cy="1524003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925509" y="2425226"/>
            <a:ext cx="1583640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L’ ESCUT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826516" y="3578028"/>
            <a:ext cx="1477145" cy="268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LA BANDERA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60431" y="3055970"/>
            <a:ext cx="3473069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2- </a:t>
            </a:r>
            <a:r>
              <a:rPr lang="es-ES" sz="2200" i="1" dirty="0" smtClean="0">
                <a:solidFill>
                  <a:schemeClr val="accent6">
                    <a:lumMod val="50000"/>
                  </a:schemeClr>
                </a:solidFill>
              </a:rPr>
              <a:t>SÍMBOLS  DEL  MUNICIPI</a:t>
            </a:r>
          </a:p>
        </p:txBody>
      </p:sp>
      <p:sp>
        <p:nvSpPr>
          <p:cNvPr id="13" name="Abrir llave 12"/>
          <p:cNvSpPr/>
          <p:nvPr/>
        </p:nvSpPr>
        <p:spPr>
          <a:xfrm>
            <a:off x="7640418" y="2425226"/>
            <a:ext cx="285091" cy="1648143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60430" y="550895"/>
            <a:ext cx="5917405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200" i="1" dirty="0" smtClean="0">
                <a:solidFill>
                  <a:schemeClr val="accent6">
                    <a:lumMod val="50000"/>
                  </a:schemeClr>
                </a:solidFill>
              </a:rPr>
              <a:t>1- A CATALUNYA HI HAN 936 MUNICIPIS.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72" y="2239626"/>
            <a:ext cx="762001" cy="7620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07" y="3315840"/>
            <a:ext cx="765630" cy="76563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E358E5DB-BB45-424D-8DB1-EF842B5EE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675" y="3658159"/>
            <a:ext cx="972579" cy="489367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42925" y="5526358"/>
            <a:ext cx="3967027" cy="3830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200" i="1" dirty="0" smtClean="0">
                <a:solidFill>
                  <a:schemeClr val="accent6">
                    <a:lumMod val="50000"/>
                  </a:schemeClr>
                </a:solidFill>
              </a:rPr>
              <a:t>3- ELS MUNICIPI SÓN DIFERENTS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200" dirty="0" smtClean="0"/>
          </a:p>
          <a:p>
            <a:pPr lvl="2"/>
            <a:endParaRPr lang="es-ES" sz="2200" dirty="0"/>
          </a:p>
        </p:txBody>
      </p:sp>
      <p:sp>
        <p:nvSpPr>
          <p:cNvPr id="19" name="Abrir llave 18"/>
          <p:cNvSpPr/>
          <p:nvPr/>
        </p:nvSpPr>
        <p:spPr>
          <a:xfrm>
            <a:off x="7640418" y="4422691"/>
            <a:ext cx="299765" cy="2114350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877359" y="4586222"/>
            <a:ext cx="1858694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TERRITORI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21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894363" y="5373971"/>
            <a:ext cx="2502851" cy="491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NÚMERO DE PERSONES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22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925509" y="6090492"/>
            <a:ext cx="3540618" cy="37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NÚMERO </a:t>
            </a: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DE BARRIS (</a:t>
            </a:r>
            <a:r>
              <a:rPr lang="es-ES" sz="1700" i="1" u="sng" dirty="0" smtClean="0">
                <a:solidFill>
                  <a:schemeClr val="accent6">
                    <a:lumMod val="50000"/>
                  </a:schemeClr>
                </a:solidFill>
              </a:rPr>
              <a:t>DISTRICTES</a:t>
            </a: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23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657728" y="5940476"/>
            <a:ext cx="2251075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ES </a:t>
            </a:r>
            <a:r>
              <a:rPr lang="es-ES" sz="1700" i="1" u="sng" dirty="0" smtClean="0">
                <a:solidFill>
                  <a:schemeClr val="accent6">
                    <a:lumMod val="50000"/>
                  </a:schemeClr>
                </a:solidFill>
              </a:rPr>
              <a:t>CLASSIFIQUEN</a:t>
            </a: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PER: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655" y="5909381"/>
            <a:ext cx="720000" cy="72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159" y="5071070"/>
            <a:ext cx="720000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41" y="4395683"/>
            <a:ext cx="720000" cy="72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30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0" grpId="0"/>
      <p:bldP spid="11" grpId="0"/>
      <p:bldP spid="12" grpId="0"/>
      <p:bldP spid="13" grpId="0" animBg="1"/>
      <p:bldP spid="14" grpId="0"/>
      <p:bldP spid="18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" y="3090786"/>
            <a:ext cx="3035763" cy="674587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L’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AJUNTAMENT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107239" y="3698655"/>
            <a:ext cx="340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/>
              <a:t>GOVERN LOCAL</a:t>
            </a:r>
            <a:endParaRPr lang="es-ES" u="sng" dirty="0"/>
          </a:p>
        </p:txBody>
      </p:sp>
      <p:sp>
        <p:nvSpPr>
          <p:cNvPr id="6" name="Abrir llave 5"/>
          <p:cNvSpPr/>
          <p:nvPr/>
        </p:nvSpPr>
        <p:spPr>
          <a:xfrm>
            <a:off x="3188811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60431" y="550895"/>
            <a:ext cx="4079988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200" i="1" dirty="0" smtClean="0">
                <a:solidFill>
                  <a:schemeClr val="accent6">
                    <a:lumMod val="50000"/>
                  </a:schemeClr>
                </a:solidFill>
              </a:rPr>
              <a:t>1- 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L’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AJUNTAMENT 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É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S 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UN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EDIFICI</a:t>
            </a:r>
            <a:r>
              <a:rPr lang="es-ES" sz="2200" b="1" i="1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71" y="897116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448" y="2648431"/>
            <a:ext cx="1318645" cy="1297072"/>
          </a:xfrm>
          <a:prstGeom prst="rect">
            <a:avLst/>
          </a:prstGeom>
        </p:spPr>
      </p:pic>
      <p:sp>
        <p:nvSpPr>
          <p:cNvPr id="27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87661" y="3081799"/>
            <a:ext cx="477969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2- 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A L’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AJUNTAMENT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TREBALLEN </a:t>
            </a:r>
            <a:endParaRPr lang="es-ES" sz="1400" b="1" u="sng"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241573" y="2024448"/>
            <a:ext cx="2315773" cy="491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b="1" i="1" u="sng" dirty="0" smtClean="0">
                <a:solidFill>
                  <a:schemeClr val="accent6">
                    <a:lumMod val="50000"/>
                  </a:schemeClr>
                </a:solidFill>
              </a:rPr>
              <a:t>L’ALCALDE </a:t>
            </a:r>
            <a:r>
              <a:rPr lang="es-ES" sz="1700" b="1" i="1" u="sng" dirty="0">
                <a:solidFill>
                  <a:schemeClr val="accent6">
                    <a:lumMod val="50000"/>
                  </a:schemeClr>
                </a:solidFill>
              </a:rPr>
              <a:t>O ALCALDESA</a:t>
            </a:r>
            <a:endParaRPr lang="es-ES" sz="1700" b="1" u="sng" dirty="0"/>
          </a:p>
        </p:txBody>
      </p:sp>
      <p:sp>
        <p:nvSpPr>
          <p:cNvPr id="30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9364377" y="3306330"/>
            <a:ext cx="169301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700" b="1" i="1" u="sng" dirty="0">
                <a:solidFill>
                  <a:schemeClr val="accent6">
                    <a:lumMod val="50000"/>
                  </a:schemeClr>
                </a:solidFill>
              </a:rPr>
              <a:t>REGIDORS</a:t>
            </a:r>
            <a:endParaRPr lang="es-ES" sz="1700" b="1" u="sng" dirty="0"/>
          </a:p>
        </p:txBody>
      </p:sp>
      <p:sp>
        <p:nvSpPr>
          <p:cNvPr id="31" name="Abrir llave 30"/>
          <p:cNvSpPr/>
          <p:nvPr/>
        </p:nvSpPr>
        <p:spPr>
          <a:xfrm flipH="1">
            <a:off x="9005844" y="2832312"/>
            <a:ext cx="165038" cy="1321670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8305770" y="2271831"/>
            <a:ext cx="0" cy="35400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9" y="5397927"/>
            <a:ext cx="1006190" cy="100619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08" y="5371700"/>
            <a:ext cx="1033983" cy="103398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882" y="5339820"/>
            <a:ext cx="1116000" cy="1097742"/>
          </a:xfrm>
          <a:prstGeom prst="rect">
            <a:avLst/>
          </a:prstGeom>
        </p:spPr>
      </p:pic>
      <p:sp>
        <p:nvSpPr>
          <p:cNvPr id="38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5065151" y="4803009"/>
            <a:ext cx="2688788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TRIA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LES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ELECCIONS  </a:t>
            </a:r>
            <a:endParaRPr lang="es-ES" sz="1700" dirty="0"/>
          </a:p>
        </p:txBody>
      </p:sp>
      <p:sp>
        <p:nvSpPr>
          <p:cNvPr id="39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302843" y="4856513"/>
            <a:ext cx="2315773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endParaRPr lang="es-ES" sz="1700" dirty="0"/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80858" y="4801993"/>
            <a:ext cx="1710470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3- EL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POBLE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721177" y="4814662"/>
            <a:ext cx="4540907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L’ALCALDE/SA I REGIDORS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CADA 4 ANYS</a:t>
            </a:r>
            <a:r>
              <a:rPr lang="es-ES" sz="1700" b="1" i="1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5609200" y="5901022"/>
            <a:ext cx="655578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gual que 9"/>
          <p:cNvSpPr/>
          <p:nvPr/>
        </p:nvSpPr>
        <p:spPr>
          <a:xfrm>
            <a:off x="7721177" y="5489717"/>
            <a:ext cx="565131" cy="914400"/>
          </a:xfrm>
          <a:prstGeom prst="mathEqual">
            <a:avLst>
              <a:gd name="adj1" fmla="val 7156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9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4" grpId="0"/>
      <p:bldP spid="27" grpId="0"/>
      <p:bldP spid="29" grpId="0"/>
      <p:bldP spid="30" grpId="0"/>
      <p:bldP spid="31" grpId="0" animBg="1"/>
      <p:bldP spid="38" grpId="0"/>
      <p:bldP spid="19" grpId="0"/>
      <p:bldP spid="20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96" y="317855"/>
            <a:ext cx="3035763" cy="674587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L’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AJUNTAMENT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05" y="3340709"/>
            <a:ext cx="252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GOVERN LOCAL</a:t>
            </a:r>
            <a:endParaRPr lang="es-ES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2534630" y="2414887"/>
            <a:ext cx="329572" cy="2313605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464" y="2576251"/>
            <a:ext cx="2188037" cy="2152241"/>
          </a:xfrm>
          <a:prstGeom prst="rect">
            <a:avLst/>
          </a:prstGeom>
        </p:spPr>
      </p:pic>
      <p:sp>
        <p:nvSpPr>
          <p:cNvPr id="29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2802193" y="1891368"/>
            <a:ext cx="2315773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L’ALCALDE </a:t>
            </a: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O ALCALDESA</a:t>
            </a:r>
            <a:endParaRPr lang="es-ES" sz="1700" dirty="0"/>
          </a:p>
        </p:txBody>
      </p:sp>
      <p:sp>
        <p:nvSpPr>
          <p:cNvPr id="30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5294166" y="3406675"/>
            <a:ext cx="169301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REGIDORS</a:t>
            </a:r>
            <a:endParaRPr lang="es-ES" sz="1700" dirty="0"/>
          </a:p>
        </p:txBody>
      </p:sp>
      <p:sp>
        <p:nvSpPr>
          <p:cNvPr id="31" name="Abrir llave 30"/>
          <p:cNvSpPr/>
          <p:nvPr/>
        </p:nvSpPr>
        <p:spPr>
          <a:xfrm flipH="1">
            <a:off x="4947372" y="2734608"/>
            <a:ext cx="168308" cy="1673866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902494" y="2222245"/>
            <a:ext cx="0" cy="35400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7302843" y="1291092"/>
            <a:ext cx="289483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700" b="1" dirty="0" smtClean="0"/>
              <a:t>QUINES </a:t>
            </a:r>
            <a:r>
              <a:rPr lang="es-ES" sz="1700" b="1" dirty="0" smtClean="0"/>
              <a:t>DECISIONS </a:t>
            </a:r>
            <a:r>
              <a:rPr lang="es-ES" sz="1700" b="1" dirty="0" smtClean="0"/>
              <a:t>PRENEN?</a:t>
            </a:r>
            <a:endParaRPr lang="es-ES" b="1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30202" y="3802374"/>
            <a:ext cx="2297342" cy="93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i="1" dirty="0" smtClean="0"/>
              <a:t>PRENEN </a:t>
            </a:r>
            <a:r>
              <a:rPr lang="es-ES" sz="1700" i="1" dirty="0" smtClean="0"/>
              <a:t>DECISIONS </a:t>
            </a:r>
            <a:endParaRPr lang="es-ES" sz="1700" i="1" dirty="0" smtClean="0"/>
          </a:p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i="1" dirty="0" smtClean="0"/>
              <a:t>ALS </a:t>
            </a:r>
          </a:p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b="1" i="1" u="sng" dirty="0" smtClean="0"/>
              <a:t>PLENS</a:t>
            </a:r>
            <a:endParaRPr lang="es-ES" sz="1700" b="1" u="sng" dirty="0"/>
          </a:p>
        </p:txBody>
      </p:sp>
      <p:sp>
        <p:nvSpPr>
          <p:cNvPr id="21" name="Rectángulo 20"/>
          <p:cNvSpPr/>
          <p:nvPr/>
        </p:nvSpPr>
        <p:spPr>
          <a:xfrm>
            <a:off x="7302843" y="1856554"/>
            <a:ext cx="39120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dirty="0" smtClean="0"/>
              <a:t>1-DONEN </a:t>
            </a:r>
            <a:r>
              <a:rPr lang="es-ES" sz="1700" i="1" dirty="0" smtClean="0"/>
              <a:t>PERMISSOS </a:t>
            </a:r>
            <a:r>
              <a:rPr lang="es-ES" sz="1700" i="1" dirty="0" smtClean="0"/>
              <a:t>D’OBRES</a:t>
            </a:r>
            <a:r>
              <a:rPr lang="es-ES" sz="1700" dirty="0" smtClean="0"/>
              <a:t>.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7302843" y="3530270"/>
            <a:ext cx="39120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dirty="0"/>
              <a:t>2</a:t>
            </a:r>
            <a:r>
              <a:rPr lang="es-ES" sz="1700" i="1" dirty="0" smtClean="0"/>
              <a:t>-FAN SERVEIS MUNICIPALS</a:t>
            </a:r>
            <a:endParaRPr lang="es-ES" i="1" dirty="0"/>
          </a:p>
        </p:txBody>
      </p:sp>
      <p:sp>
        <p:nvSpPr>
          <p:cNvPr id="23" name="Rectángulo 22"/>
          <p:cNvSpPr/>
          <p:nvPr/>
        </p:nvSpPr>
        <p:spPr>
          <a:xfrm>
            <a:off x="7380225" y="5510042"/>
            <a:ext cx="447678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dirty="0" smtClean="0"/>
              <a:t>3- ORGANITZEN ACTES ESPORTIUS </a:t>
            </a:r>
            <a:r>
              <a:rPr lang="es-ES" sz="1700" i="1" dirty="0"/>
              <a:t>O</a:t>
            </a:r>
            <a:r>
              <a:rPr lang="es-ES" sz="1700" i="1" dirty="0" smtClean="0"/>
              <a:t> </a:t>
            </a:r>
            <a:r>
              <a:rPr lang="es-ES" sz="1700" i="1" dirty="0" smtClean="0"/>
              <a:t>CULTURALS</a:t>
            </a:r>
            <a:endParaRPr lang="es-ES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26" y="2374827"/>
            <a:ext cx="720000" cy="7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636" y="2401721"/>
            <a:ext cx="720000" cy="72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51" y="2432774"/>
            <a:ext cx="720000" cy="720000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>
            <a:off x="8292067" y="2717254"/>
            <a:ext cx="333647" cy="1398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77" y="4119148"/>
            <a:ext cx="720000" cy="72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38" y="4097503"/>
            <a:ext cx="720000" cy="72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09" y="4079832"/>
            <a:ext cx="720000" cy="72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52" y="6044004"/>
            <a:ext cx="709083" cy="709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00" y="6033087"/>
            <a:ext cx="720000" cy="72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1389" y="4280385"/>
            <a:ext cx="837796" cy="683408"/>
          </a:xfrm>
          <a:prstGeom prst="rect">
            <a:avLst/>
          </a:prstGeom>
        </p:spPr>
      </p:pic>
      <p:sp>
        <p:nvSpPr>
          <p:cNvPr id="26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201397" y="4968795"/>
            <a:ext cx="93701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NETEJA</a:t>
            </a:r>
            <a:endParaRPr lang="es-ES" sz="170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8397394" y="4968795"/>
            <a:ext cx="93701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ESCOLES</a:t>
            </a:r>
            <a:endParaRPr lang="es-ES" sz="1700" dirty="0"/>
          </a:p>
        </p:txBody>
      </p:sp>
      <p:sp>
        <p:nvSpPr>
          <p:cNvPr id="28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9559772" y="4986999"/>
            <a:ext cx="93701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SALUT</a:t>
            </a:r>
            <a:endParaRPr lang="es-ES" sz="1700" dirty="0"/>
          </a:p>
        </p:txBody>
      </p:sp>
      <p:sp>
        <p:nvSpPr>
          <p:cNvPr id="32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0631780" y="4981830"/>
            <a:ext cx="1225225" cy="95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400" i="1" dirty="0" smtClean="0">
                <a:solidFill>
                  <a:schemeClr val="accent6">
                    <a:lumMod val="50000"/>
                  </a:schemeClr>
                </a:solidFill>
              </a:rPr>
              <a:t>TRANSPORT</a:t>
            </a:r>
            <a:endParaRPr lang="es-ES" sz="1400" dirty="0"/>
          </a:p>
        </p:txBody>
      </p:sp>
      <p:sp>
        <p:nvSpPr>
          <p:cNvPr id="33" name="Abrir llave 32"/>
          <p:cNvSpPr/>
          <p:nvPr/>
        </p:nvSpPr>
        <p:spPr>
          <a:xfrm>
            <a:off x="6731909" y="1395114"/>
            <a:ext cx="418461" cy="5205191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5" name="Imagen 34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12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29" grpId="0"/>
      <p:bldP spid="30" grpId="0"/>
      <p:bldP spid="31" grpId="0" animBg="1"/>
      <p:bldP spid="7" grpId="0"/>
      <p:bldP spid="20" grpId="0"/>
      <p:bldP spid="21" grpId="0"/>
      <p:bldP spid="22" grpId="0"/>
      <p:bldP spid="23" grpId="0"/>
      <p:bldP spid="15" grpId="0" animBg="1"/>
      <p:bldP spid="26" grpId="0"/>
      <p:bldP spid="27" grpId="0"/>
      <p:bldP spid="28" grpId="0"/>
      <p:bldP spid="32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" y="3090786"/>
            <a:ext cx="3035763" cy="67458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SERVEIS MUNICIPALS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3188811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08288" y="5208697"/>
            <a:ext cx="8683712" cy="357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LES PERSONES 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PAGUEN 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AMB 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IMPOSTOS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  A L’AJUNTAMENT PELS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SERVEIS MUNICIPALS</a:t>
            </a:r>
            <a:endParaRPr lang="es-ES" sz="2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406690" y="438871"/>
            <a:ext cx="6448303" cy="470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TIPUS DE </a:t>
            </a:r>
            <a:r>
              <a:rPr lang="es-ES" sz="2000" b="1" i="1" dirty="0" smtClean="0">
                <a:solidFill>
                  <a:schemeClr val="accent6">
                    <a:lumMod val="50000"/>
                  </a:schemeClr>
                </a:solidFill>
              </a:rPr>
              <a:t>SERVEIS MUNICIPALS.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400" b="1" u="sng" dirty="0"/>
          </a:p>
        </p:txBody>
      </p:sp>
      <p:sp>
        <p:nvSpPr>
          <p:cNvPr id="19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519596" y="1075697"/>
            <a:ext cx="1237141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A) </a:t>
            </a:r>
            <a:r>
              <a:rPr lang="es-ES" sz="2000" b="1" i="1" dirty="0" smtClean="0">
                <a:solidFill>
                  <a:schemeClr val="accent6">
                    <a:lumMod val="50000"/>
                  </a:schemeClr>
                </a:solidFill>
              </a:rPr>
              <a:t>SALUT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b="1" u="sng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90" y="5705028"/>
            <a:ext cx="959783" cy="959783"/>
          </a:xfrm>
          <a:prstGeom prst="rect">
            <a:avLst/>
          </a:prstGeom>
        </p:spPr>
      </p:pic>
      <p:sp>
        <p:nvSpPr>
          <p:cNvPr id="25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473665" y="1896194"/>
            <a:ext cx="2934729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EDUCACIÓ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ESPORTIU 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sp>
        <p:nvSpPr>
          <p:cNvPr id="26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353142" y="4132131"/>
            <a:ext cx="4903734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C)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TRANSPORT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I 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SEGURETAT CIUTADANA 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sp>
        <p:nvSpPr>
          <p:cNvPr id="28" name="Marcador de contenido 2">
            <a:extLst>
              <a:ext uri="{FF2B5EF4-FFF2-40B4-BE49-F238E27FC236}">
                <a16:creationId xmlns=""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405222" y="2974954"/>
            <a:ext cx="5064950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) XARXA 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D’ AIGUA 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ENLLUMENAT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52" y="975812"/>
            <a:ext cx="540000" cy="54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36" y="1806470"/>
            <a:ext cx="540000" cy="540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30" y="1799655"/>
            <a:ext cx="540000" cy="5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30" y="2974954"/>
            <a:ext cx="540000" cy="5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67" y="2892601"/>
            <a:ext cx="540000" cy="5400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3630" y="4061827"/>
            <a:ext cx="648000" cy="5285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331" y="3978928"/>
            <a:ext cx="540000" cy="5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26" y="5606099"/>
            <a:ext cx="1004188" cy="1004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70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/>
      <p:bldP spid="27" grpId="0"/>
      <p:bldP spid="19" grpId="0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</TotalTime>
  <Words>213</Words>
  <Application>Microsoft Office PowerPoint</Application>
  <PresentationFormat>Panorámica</PresentationFormat>
  <Paragraphs>67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ELS  MUNICIPIS</vt:lpstr>
      <vt:lpstr>LES  LOCALITATS</vt:lpstr>
      <vt:lpstr>LES  LOCALITATS</vt:lpstr>
      <vt:lpstr>EL  MUNICIPI</vt:lpstr>
      <vt:lpstr>L’AJUNTAMENT</vt:lpstr>
      <vt:lpstr>L’AJUNTAMENT</vt:lpstr>
      <vt:lpstr>SERVEIS MUNICIPALS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localitats</dc:title>
  <dc:creator>Sonia Jimenez</dc:creator>
  <cp:lastModifiedBy>paco</cp:lastModifiedBy>
  <cp:revision>69</cp:revision>
  <cp:lastPrinted>2019-03-26T15:11:52Z</cp:lastPrinted>
  <dcterms:created xsi:type="dcterms:W3CDTF">2019-02-07T10:24:17Z</dcterms:created>
  <dcterms:modified xsi:type="dcterms:W3CDTF">2019-04-08T14:15:48Z</dcterms:modified>
</cp:coreProperties>
</file>