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3" r:id="rId3"/>
    <p:sldId id="266" r:id="rId4"/>
    <p:sldId id="267" r:id="rId5"/>
    <p:sldId id="262" r:id="rId6"/>
    <p:sldId id="264" r:id="rId7"/>
    <p:sldId id="265" r:id="rId8"/>
    <p:sldId id="268" r:id="rId9"/>
    <p:sldId id="256" r:id="rId10"/>
    <p:sldId id="257" r:id="rId11"/>
    <p:sldId id="258" r:id="rId12"/>
    <p:sldId id="259" r:id="rId13"/>
    <p:sldId id="260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GgYNxjucfJGXaDYaeZgkQ==" hashData="uCI3TcqjVlnUCLiASxCUc1+IRKR2kx43Jh3Z3w4kUGRGwAGUDXwHx4nlKyPhOvq8AlxH9gfWjwmoNzRV+2U8I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071D-FE06-4C6D-AFF1-6BC614E74B43}" type="datetimeFigureOut">
              <a:rPr lang="es-ES" smtClean="0"/>
              <a:t>11/11/2019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AAB0-E79A-4CF5-8E77-E43DF054F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15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071D-FE06-4C6D-AFF1-6BC614E74B43}" type="datetimeFigureOut">
              <a:rPr lang="es-ES" smtClean="0"/>
              <a:t>11/11/2019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AAB0-E79A-4CF5-8E77-E43DF054F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63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071D-FE06-4C6D-AFF1-6BC614E74B43}" type="datetimeFigureOut">
              <a:rPr lang="es-ES" smtClean="0"/>
              <a:t>11/11/2019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AAB0-E79A-4CF5-8E77-E43DF054F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86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071D-FE06-4C6D-AFF1-6BC614E74B43}" type="datetimeFigureOut">
              <a:rPr lang="es-ES" smtClean="0"/>
              <a:t>11/11/2019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AAB0-E79A-4CF5-8E77-E43DF054F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462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071D-FE06-4C6D-AFF1-6BC614E74B43}" type="datetimeFigureOut">
              <a:rPr lang="es-ES" smtClean="0"/>
              <a:t>11/11/2019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AAB0-E79A-4CF5-8E77-E43DF054F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46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071D-FE06-4C6D-AFF1-6BC614E74B43}" type="datetimeFigureOut">
              <a:rPr lang="es-ES" smtClean="0"/>
              <a:t>11/11/2019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AAB0-E79A-4CF5-8E77-E43DF054F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40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071D-FE06-4C6D-AFF1-6BC614E74B43}" type="datetimeFigureOut">
              <a:rPr lang="es-ES" smtClean="0"/>
              <a:t>11/11/2019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AAB0-E79A-4CF5-8E77-E43DF054F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32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071D-FE06-4C6D-AFF1-6BC614E74B43}" type="datetimeFigureOut">
              <a:rPr lang="es-ES" smtClean="0"/>
              <a:t>11/11/2019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AAB0-E79A-4CF5-8E77-E43DF054F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08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071D-FE06-4C6D-AFF1-6BC614E74B43}" type="datetimeFigureOut">
              <a:rPr lang="es-ES" smtClean="0"/>
              <a:t>11/11/2019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AAB0-E79A-4CF5-8E77-E43DF054F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4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071D-FE06-4C6D-AFF1-6BC614E74B43}" type="datetimeFigureOut">
              <a:rPr lang="es-ES" smtClean="0"/>
              <a:t>11/11/2019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AAB0-E79A-4CF5-8E77-E43DF054F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825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071D-FE06-4C6D-AFF1-6BC614E74B43}" type="datetimeFigureOut">
              <a:rPr lang="es-ES" smtClean="0"/>
              <a:t>11/11/2019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AAB0-E79A-4CF5-8E77-E43DF054F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44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5071D-FE06-4C6D-AFF1-6BC614E74B43}" type="datetimeFigureOut">
              <a:rPr lang="es-ES" smtClean="0"/>
              <a:t>11/11/2019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AAB0-E79A-4CF5-8E77-E43DF054F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10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6.png"/><Relationship Id="rId7" Type="http://schemas.openxmlformats.org/officeDocument/2006/relationships/image" Target="../media/image48.png"/><Relationship Id="rId12" Type="http://schemas.openxmlformats.org/officeDocument/2006/relationships/image" Target="../media/image1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9.png"/><Relationship Id="rId5" Type="http://schemas.openxmlformats.org/officeDocument/2006/relationships/image" Target="../media/image47.png"/><Relationship Id="rId10" Type="http://schemas.microsoft.com/office/2007/relationships/hdphoto" Target="../media/hdphoto13.wdp"/><Relationship Id="rId4" Type="http://schemas.microsoft.com/office/2007/relationships/hdphoto" Target="../media/hdphoto1.wdp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openxmlformats.org/officeDocument/2006/relationships/image" Target="../media/image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5.wdp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microsoft.com/office/2007/relationships/hdphoto" Target="../media/hdphoto21.wdp"/><Relationship Id="rId18" Type="http://schemas.openxmlformats.org/officeDocument/2006/relationships/image" Target="../media/image60.png"/><Relationship Id="rId3" Type="http://schemas.microsoft.com/office/2007/relationships/hdphoto" Target="../media/hdphoto16.wdp"/><Relationship Id="rId21" Type="http://schemas.microsoft.com/office/2007/relationships/hdphoto" Target="../media/hdphoto25.wdp"/><Relationship Id="rId7" Type="http://schemas.microsoft.com/office/2007/relationships/hdphoto" Target="../media/hdphoto18.wdp"/><Relationship Id="rId12" Type="http://schemas.openxmlformats.org/officeDocument/2006/relationships/image" Target="../media/image57.png"/><Relationship Id="rId17" Type="http://schemas.microsoft.com/office/2007/relationships/hdphoto" Target="../media/hdphoto23.wdp"/><Relationship Id="rId2" Type="http://schemas.openxmlformats.org/officeDocument/2006/relationships/image" Target="../media/image52.png"/><Relationship Id="rId16" Type="http://schemas.openxmlformats.org/officeDocument/2006/relationships/image" Target="../media/image59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microsoft.com/office/2007/relationships/hdphoto" Target="../media/hdphoto20.wdp"/><Relationship Id="rId5" Type="http://schemas.microsoft.com/office/2007/relationships/hdphoto" Target="../media/hdphoto17.wdp"/><Relationship Id="rId15" Type="http://schemas.microsoft.com/office/2007/relationships/hdphoto" Target="../media/hdphoto22.wdp"/><Relationship Id="rId23" Type="http://schemas.openxmlformats.org/officeDocument/2006/relationships/image" Target="../media/image10.png"/><Relationship Id="rId10" Type="http://schemas.openxmlformats.org/officeDocument/2006/relationships/image" Target="../media/image56.png"/><Relationship Id="rId19" Type="http://schemas.microsoft.com/office/2007/relationships/hdphoto" Target="../media/hdphoto24.wdp"/><Relationship Id="rId4" Type="http://schemas.openxmlformats.org/officeDocument/2006/relationships/image" Target="../media/image53.png"/><Relationship Id="rId9" Type="http://schemas.microsoft.com/office/2007/relationships/hdphoto" Target="../media/hdphoto19.wdp"/><Relationship Id="rId14" Type="http://schemas.openxmlformats.org/officeDocument/2006/relationships/image" Target="../media/image58.png"/><Relationship Id="rId2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0.png"/><Relationship Id="rId5" Type="http://schemas.openxmlformats.org/officeDocument/2006/relationships/image" Target="../media/image21.png"/><Relationship Id="rId10" Type="http://schemas.openxmlformats.org/officeDocument/2006/relationships/image" Target="../media/image9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4.wdp"/><Relationship Id="rId7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10.png"/><Relationship Id="rId4" Type="http://schemas.openxmlformats.org/officeDocument/2006/relationships/image" Target="../media/image32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0.png"/><Relationship Id="rId3" Type="http://schemas.microsoft.com/office/2007/relationships/hdphoto" Target="../media/hdphoto5.wdp"/><Relationship Id="rId7" Type="http://schemas.openxmlformats.org/officeDocument/2006/relationships/image" Target="../media/image33.png"/><Relationship Id="rId12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microsoft.com/office/2007/relationships/hdphoto" Target="../media/hdphoto1.wdp"/><Relationship Id="rId5" Type="http://schemas.openxmlformats.org/officeDocument/2006/relationships/image" Target="../media/image28.png"/><Relationship Id="rId10" Type="http://schemas.openxmlformats.org/officeDocument/2006/relationships/image" Target="../media/image26.png"/><Relationship Id="rId4" Type="http://schemas.openxmlformats.org/officeDocument/2006/relationships/image" Target="../media/image36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9.png"/><Relationship Id="rId7" Type="http://schemas.openxmlformats.org/officeDocument/2006/relationships/image" Target="../media/image35.png"/><Relationship Id="rId12" Type="http://schemas.openxmlformats.org/officeDocument/2006/relationships/image" Target="../media/image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9.png"/><Relationship Id="rId5" Type="http://schemas.openxmlformats.org/officeDocument/2006/relationships/image" Target="../media/image40.png"/><Relationship Id="rId10" Type="http://schemas.openxmlformats.org/officeDocument/2006/relationships/image" Target="../media/image36.png"/><Relationship Id="rId4" Type="http://schemas.microsoft.com/office/2007/relationships/hdphoto" Target="../media/hdphoto2.wdp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44.png"/><Relationship Id="rId12" Type="http://schemas.microsoft.com/office/2007/relationships/hdphoto" Target="../media/hdphoto10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0" Type="http://schemas.microsoft.com/office/2007/relationships/hdphoto" Target="../media/hdphoto9.wdp"/><Relationship Id="rId4" Type="http://schemas.openxmlformats.org/officeDocument/2006/relationships/image" Target="../media/image42.png"/><Relationship Id="rId9" Type="http://schemas.openxmlformats.org/officeDocument/2006/relationships/image" Target="../media/image4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72353" y="497541"/>
            <a:ext cx="10098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LES PLANTES</a:t>
            </a:r>
            <a:endParaRPr lang="es-ES" sz="7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06" y="2094290"/>
            <a:ext cx="1512000" cy="1512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340" y="2094290"/>
            <a:ext cx="1512000" cy="151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340" y="4219823"/>
            <a:ext cx="1512000" cy="1512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674" y="4219823"/>
            <a:ext cx="1512000" cy="1512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3673" y="4219823"/>
            <a:ext cx="1512000" cy="1512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06" y="4219823"/>
            <a:ext cx="1512000" cy="1512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73" y="2094290"/>
            <a:ext cx="1512000" cy="1512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674" y="2088288"/>
            <a:ext cx="1524003" cy="15240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091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1467" y="480674"/>
            <a:ext cx="718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1- </a:t>
            </a:r>
            <a:r>
              <a:rPr lang="es-ES" sz="3600" dirty="0" err="1" smtClean="0"/>
              <a:t>Com</a:t>
            </a:r>
            <a:r>
              <a:rPr lang="es-ES" sz="3600" dirty="0" smtClean="0"/>
              <a:t> a </a:t>
            </a:r>
            <a:r>
              <a:rPr lang="es-ES" sz="3600" i="1" dirty="0" err="1" smtClean="0">
                <a:solidFill>
                  <a:srgbClr val="0070C0"/>
                </a:solidFill>
              </a:rPr>
              <a:t>aliment</a:t>
            </a:r>
            <a:r>
              <a:rPr lang="es-ES" sz="3600" dirty="0" smtClean="0"/>
              <a:t>  per a les </a:t>
            </a:r>
            <a:r>
              <a:rPr lang="es-ES" sz="3600" i="1" dirty="0" smtClean="0">
                <a:solidFill>
                  <a:srgbClr val="0070C0"/>
                </a:solidFill>
              </a:rPr>
              <a:t>persones</a:t>
            </a:r>
            <a:r>
              <a:rPr lang="es-ES" sz="3600" dirty="0" smtClean="0">
                <a:solidFill>
                  <a:srgbClr val="0070C0"/>
                </a:solidFill>
              </a:rPr>
              <a:t>.</a:t>
            </a:r>
            <a:endParaRPr lang="es-ES" sz="3600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31526" y="1463037"/>
            <a:ext cx="1067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 err="1" smtClean="0"/>
              <a:t>Part</a:t>
            </a:r>
            <a:r>
              <a:rPr lang="es-ES" sz="2400" dirty="0" smtClean="0"/>
              <a:t> </a:t>
            </a:r>
            <a:r>
              <a:rPr lang="es-ES" sz="2400" dirty="0" err="1" smtClean="0"/>
              <a:t>molt</a:t>
            </a:r>
            <a:r>
              <a:rPr lang="es-ES" sz="2400" dirty="0" smtClean="0"/>
              <a:t> </a:t>
            </a:r>
            <a:r>
              <a:rPr lang="es-ES" sz="2400" dirty="0" err="1" smtClean="0"/>
              <a:t>important</a:t>
            </a:r>
            <a:r>
              <a:rPr lang="es-ES" sz="2400" dirty="0" smtClean="0"/>
              <a:t> de la </a:t>
            </a:r>
            <a:r>
              <a:rPr lang="es-ES" sz="2400" i="1" dirty="0" smtClean="0">
                <a:solidFill>
                  <a:srgbClr val="0070C0"/>
                </a:solidFill>
              </a:rPr>
              <a:t>dieta</a:t>
            </a:r>
            <a:r>
              <a:rPr lang="es-ES" sz="2400" dirty="0" smtClean="0"/>
              <a:t> de les persones.</a:t>
            </a:r>
            <a:endParaRPr lang="es-ES" sz="2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57309" y="2051596"/>
            <a:ext cx="1067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 err="1" smtClean="0"/>
              <a:t>Ens</a:t>
            </a:r>
            <a:r>
              <a:rPr lang="es-ES" sz="2400" dirty="0" smtClean="0"/>
              <a:t> aporten  </a:t>
            </a:r>
            <a:r>
              <a:rPr lang="es-ES" sz="2400" dirty="0" err="1"/>
              <a:t>m</a:t>
            </a:r>
            <a:r>
              <a:rPr lang="es-ES" sz="2400" dirty="0" err="1" smtClean="0"/>
              <a:t>olts</a:t>
            </a:r>
            <a:r>
              <a:rPr lang="es-ES" sz="2400" dirty="0" smtClean="0"/>
              <a:t> </a:t>
            </a:r>
            <a:r>
              <a:rPr lang="es-ES" sz="2400" i="1" dirty="0" err="1" smtClean="0">
                <a:solidFill>
                  <a:srgbClr val="0070C0"/>
                </a:solidFill>
              </a:rPr>
              <a:t>nutrients</a:t>
            </a:r>
            <a:r>
              <a:rPr lang="es-ES" sz="2400" dirty="0" smtClean="0"/>
              <a:t>  que </a:t>
            </a:r>
            <a:r>
              <a:rPr lang="es-ES" sz="2400" dirty="0" err="1" smtClean="0"/>
              <a:t>necessitem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294227" y="2841666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60338">
              <a:buFont typeface="Arial" panose="020B0604020202020204" pitchFamily="34" charset="0"/>
              <a:buChar char="•"/>
            </a:pPr>
            <a:r>
              <a:rPr lang="es-ES" sz="2400" i="1" dirty="0" err="1" smtClean="0">
                <a:solidFill>
                  <a:srgbClr val="0070C0"/>
                </a:solidFill>
              </a:rPr>
              <a:t>Parts</a:t>
            </a:r>
            <a:r>
              <a:rPr lang="es-ES" sz="2400" i="1" dirty="0" smtClean="0">
                <a:solidFill>
                  <a:srgbClr val="0070C0"/>
                </a:solidFill>
              </a:rPr>
              <a:t> comestibles </a:t>
            </a:r>
            <a:r>
              <a:rPr lang="es-ES" sz="2400" dirty="0" smtClean="0"/>
              <a:t>de la planta .</a:t>
            </a:r>
            <a:endParaRPr lang="es-ES" sz="2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617789" y="3418440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 smtClean="0"/>
              <a:t>1. La </a:t>
            </a:r>
            <a:r>
              <a:rPr lang="es-ES" sz="2400" i="1" dirty="0" err="1" smtClean="0"/>
              <a:t>llavor</a:t>
            </a:r>
            <a:r>
              <a:rPr lang="es-ES" sz="2400" i="1" dirty="0" smtClean="0"/>
              <a:t>. </a:t>
            </a:r>
            <a:endParaRPr lang="es-ES" sz="2400" i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631856" y="3995215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/>
              <a:t>2</a:t>
            </a:r>
            <a:r>
              <a:rPr lang="es-ES" sz="2400" i="1" dirty="0" smtClean="0"/>
              <a:t>. La flor</a:t>
            </a:r>
            <a:r>
              <a:rPr lang="es-ES" sz="2400" dirty="0" smtClean="0"/>
              <a:t>. </a:t>
            </a:r>
            <a:endParaRPr lang="es-ES" sz="2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631856" y="4598529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 smtClean="0"/>
              <a:t>3. El </a:t>
            </a:r>
            <a:r>
              <a:rPr lang="es-ES" sz="2400" i="1" dirty="0" err="1" smtClean="0"/>
              <a:t>fruit</a:t>
            </a:r>
            <a:r>
              <a:rPr lang="es-ES" sz="2400" i="1" dirty="0" smtClean="0"/>
              <a:t>.</a:t>
            </a:r>
            <a:endParaRPr lang="es-ES" sz="24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617788" y="5120628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/>
              <a:t>4</a:t>
            </a:r>
            <a:r>
              <a:rPr lang="es-ES" sz="2400" i="1" dirty="0" smtClean="0"/>
              <a:t>. La fulla.</a:t>
            </a:r>
            <a:endParaRPr lang="es-ES" sz="24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617787" y="5663510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 smtClean="0"/>
              <a:t>5. La tija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617787" y="6212150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/>
              <a:t>6</a:t>
            </a:r>
            <a:r>
              <a:rPr lang="es-ES" sz="2400" i="1" dirty="0" smtClean="0"/>
              <a:t>. </a:t>
            </a:r>
            <a:r>
              <a:rPr lang="es-ES" sz="2400" i="1" dirty="0" err="1" smtClean="0"/>
              <a:t>L’arrel</a:t>
            </a:r>
            <a:r>
              <a:rPr lang="es-ES" sz="2400" i="1" dirty="0" smtClean="0"/>
              <a:t>.</a:t>
            </a:r>
            <a:endParaRPr lang="es-ES" sz="2400" i="1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56" y="318156"/>
            <a:ext cx="971365" cy="971365"/>
          </a:xfrm>
          <a:prstGeom prst="rect">
            <a:avLst/>
          </a:prstGeom>
        </p:spPr>
      </p:pic>
      <p:cxnSp>
        <p:nvCxnSpPr>
          <p:cNvPr id="4" name="Conector recto de flecha 3"/>
          <p:cNvCxnSpPr/>
          <p:nvPr/>
        </p:nvCxnSpPr>
        <p:spPr>
          <a:xfrm flipV="1">
            <a:off x="3108960" y="6442982"/>
            <a:ext cx="5247249" cy="422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3108960" y="5908431"/>
            <a:ext cx="5247249" cy="306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V="1">
            <a:off x="3108960" y="5362059"/>
            <a:ext cx="4754880" cy="265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3108960" y="4838779"/>
            <a:ext cx="4881489" cy="69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V="1">
            <a:off x="3108960" y="4253390"/>
            <a:ext cx="5247249" cy="70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30"/>
          <p:cNvGrpSpPr/>
          <p:nvPr/>
        </p:nvGrpSpPr>
        <p:grpSpPr>
          <a:xfrm>
            <a:off x="7096902" y="3727092"/>
            <a:ext cx="2750479" cy="3249434"/>
            <a:chOff x="7096902" y="3727092"/>
            <a:chExt cx="2750479" cy="3249434"/>
          </a:xfrm>
        </p:grpSpPr>
        <p:grpSp>
          <p:nvGrpSpPr>
            <p:cNvPr id="30" name="Grupo 29"/>
            <p:cNvGrpSpPr/>
            <p:nvPr/>
          </p:nvGrpSpPr>
          <p:grpSpPr>
            <a:xfrm>
              <a:off x="7096902" y="3727092"/>
              <a:ext cx="2750479" cy="3249434"/>
              <a:chOff x="7096902" y="3727092"/>
              <a:chExt cx="2750479" cy="3249434"/>
            </a:xfrm>
          </p:grpSpPr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35" b="100000" l="9537" r="896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6902" y="4226047"/>
                <a:ext cx="2750479" cy="2750479"/>
              </a:xfrm>
              <a:prstGeom prst="rect">
                <a:avLst/>
              </a:prstGeom>
            </p:spPr>
          </p:pic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0338" y="3727092"/>
                <a:ext cx="1073837" cy="1073837"/>
              </a:xfrm>
              <a:prstGeom prst="rect">
                <a:avLst/>
              </a:prstGeom>
            </p:spPr>
          </p:pic>
        </p:grpSp>
        <p:pic>
          <p:nvPicPr>
            <p:cNvPr id="29" name="Imagen 2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478" b="50138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0" b="45154"/>
            <a:stretch/>
          </p:blipFill>
          <p:spPr>
            <a:xfrm rot="20222589">
              <a:off x="7575994" y="4618623"/>
              <a:ext cx="997474" cy="469579"/>
            </a:xfrm>
            <a:prstGeom prst="rect">
              <a:avLst/>
            </a:prstGeom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676" b="100000" l="43597" r="94278">
                        <a14:foregroundMark x1="50954" y1="65940" x2="73297" y2="85286"/>
                        <a14:foregroundMark x1="75204" y1="67847" x2="49319" y2="880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55" t="59462" r="9692"/>
          <a:stretch/>
        </p:blipFill>
        <p:spPr>
          <a:xfrm>
            <a:off x="3242490" y="3374366"/>
            <a:ext cx="703384" cy="61780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28" name="Imagen 27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0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76552" y="736213"/>
            <a:ext cx="6738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2</a:t>
            </a:r>
            <a:r>
              <a:rPr lang="es-ES" sz="3600" dirty="0" smtClean="0"/>
              <a:t>- </a:t>
            </a:r>
            <a:r>
              <a:rPr lang="es-ES" sz="3600" dirty="0" err="1" smtClean="0"/>
              <a:t>Com</a:t>
            </a:r>
            <a:r>
              <a:rPr lang="es-ES" sz="3600" dirty="0" smtClean="0"/>
              <a:t> a </a:t>
            </a:r>
            <a:r>
              <a:rPr lang="es-ES" sz="3600" i="1" dirty="0" err="1" smtClean="0">
                <a:solidFill>
                  <a:srgbClr val="0070C0"/>
                </a:solidFill>
              </a:rPr>
              <a:t>aliment</a:t>
            </a:r>
            <a:r>
              <a:rPr lang="es-ES" sz="3600" dirty="0" smtClean="0"/>
              <a:t>  per </a:t>
            </a:r>
            <a:r>
              <a:rPr lang="es-ES" sz="3600" dirty="0" err="1" smtClean="0"/>
              <a:t>als</a:t>
            </a:r>
            <a:r>
              <a:rPr lang="es-ES" sz="3600" dirty="0" smtClean="0"/>
              <a:t> </a:t>
            </a:r>
            <a:r>
              <a:rPr lang="es-ES" sz="3600" i="1" dirty="0" err="1" smtClean="0">
                <a:solidFill>
                  <a:srgbClr val="0070C0"/>
                </a:solidFill>
              </a:rPr>
              <a:t>animals</a:t>
            </a:r>
            <a:r>
              <a:rPr lang="es-ES" sz="36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45594" y="1955414"/>
            <a:ext cx="1758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i="1" dirty="0" err="1" smtClean="0">
                <a:solidFill>
                  <a:srgbClr val="0070C0"/>
                </a:solidFill>
              </a:rPr>
              <a:t>Farratge</a:t>
            </a:r>
            <a:r>
              <a:rPr lang="es-ES" sz="2400" dirty="0" smtClean="0">
                <a:solidFill>
                  <a:srgbClr val="0070C0"/>
                </a:solidFill>
              </a:rPr>
              <a:t> 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433709" y="1955414"/>
            <a:ext cx="264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P</a:t>
            </a:r>
            <a:r>
              <a:rPr lang="es-ES" sz="2400" dirty="0" smtClean="0"/>
              <a:t>lantes </a:t>
            </a:r>
            <a:r>
              <a:rPr lang="es-ES" sz="2400" dirty="0" err="1" smtClean="0"/>
              <a:t>assecades</a:t>
            </a:r>
            <a:r>
              <a:rPr lang="es-ES" sz="2400" dirty="0" smtClean="0"/>
              <a:t>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81689" y="2708587"/>
            <a:ext cx="2222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Per </a:t>
            </a:r>
            <a:r>
              <a:rPr lang="es-ES" sz="2400" dirty="0" err="1" smtClean="0"/>
              <a:t>exemple</a:t>
            </a:r>
            <a:r>
              <a:rPr lang="es-ES" sz="2400" dirty="0" smtClean="0"/>
              <a:t>: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392706" y="3343471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 smtClean="0"/>
              <a:t>1. </a:t>
            </a:r>
            <a:r>
              <a:rPr lang="es-ES" sz="2400" i="1" dirty="0" err="1" smtClean="0"/>
              <a:t>L´álfals</a:t>
            </a:r>
            <a:r>
              <a:rPr lang="es-ES" sz="2400" i="1" dirty="0" smtClean="0"/>
              <a:t>. </a:t>
            </a:r>
            <a:endParaRPr lang="es-ES" sz="2400" i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406773" y="3920246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 smtClean="0"/>
              <a:t>2. La </a:t>
            </a:r>
            <a:r>
              <a:rPr lang="es-ES" sz="2400" i="1" dirty="0" err="1" smtClean="0"/>
              <a:t>civada</a:t>
            </a:r>
            <a:r>
              <a:rPr lang="es-ES" sz="2400" i="1" dirty="0" smtClean="0"/>
              <a:t>. </a:t>
            </a:r>
            <a:r>
              <a:rPr lang="es-ES" sz="2400" dirty="0" smtClean="0"/>
              <a:t> </a:t>
            </a:r>
            <a:endParaRPr lang="es-ES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406773" y="4523560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 smtClean="0"/>
              <a:t>3. </a:t>
            </a:r>
            <a:r>
              <a:rPr lang="es-ES" sz="2400" i="1" dirty="0" err="1" smtClean="0"/>
              <a:t>L´ordi</a:t>
            </a:r>
            <a:r>
              <a:rPr lang="es-ES" sz="2400" i="1" dirty="0" smtClean="0"/>
              <a:t>.</a:t>
            </a:r>
            <a:endParaRPr lang="es-ES" sz="2400" i="1" dirty="0"/>
          </a:p>
        </p:txBody>
      </p:sp>
      <p:grpSp>
        <p:nvGrpSpPr>
          <p:cNvPr id="11" name="Grupo 10"/>
          <p:cNvGrpSpPr/>
          <p:nvPr/>
        </p:nvGrpSpPr>
        <p:grpSpPr>
          <a:xfrm>
            <a:off x="7125474" y="126066"/>
            <a:ext cx="2264898" cy="1835142"/>
            <a:chOff x="7125474" y="126066"/>
            <a:chExt cx="2264898" cy="1835142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4714" y1="28065" x2="44142" y2="49591"/>
                          <a14:foregroundMark x1="39510" y1="38692" x2="76567" y2="44959"/>
                          <a14:foregroundMark x1="76567" y1="37330" x2="31608" y2="73025"/>
                          <a14:foregroundMark x1="20708" y1="31063" x2="85831" y2="37330"/>
                          <a14:foregroundMark x1="76567" y1="38692" x2="82834" y2="74387"/>
                          <a14:foregroundMark x1="65668" y1="55858" x2="34877" y2="46594"/>
                          <a14:foregroundMark x1="13079" y1="34060" x2="36240" y2="74387"/>
                          <a14:foregroundMark x1="10082" y1="28065" x2="87466" y2="32698"/>
                          <a14:foregroundMark x1="85831" y1="38692" x2="90463" y2="62125"/>
                          <a14:foregroundMark x1="22343" y1="31063" x2="13079" y2="419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484" y="126066"/>
              <a:ext cx="1792888" cy="1792888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474" y="665873"/>
              <a:ext cx="1295335" cy="1295335"/>
            </a:xfrm>
            <a:prstGeom prst="rect">
              <a:avLst/>
            </a:prstGeom>
          </p:spPr>
        </p:pic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204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7740" y="341954"/>
            <a:ext cx="6626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3- </a:t>
            </a:r>
            <a:r>
              <a:rPr lang="es-ES" sz="3600" dirty="0" err="1" smtClean="0"/>
              <a:t>Com</a:t>
            </a:r>
            <a:r>
              <a:rPr lang="es-ES" sz="3600" dirty="0" smtClean="0"/>
              <a:t> a </a:t>
            </a:r>
            <a:r>
              <a:rPr lang="es-ES" sz="3600" i="1" dirty="0" err="1" smtClean="0">
                <a:solidFill>
                  <a:srgbClr val="0070C0"/>
                </a:solidFill>
              </a:rPr>
              <a:t>matèria</a:t>
            </a:r>
            <a:r>
              <a:rPr lang="es-ES" sz="3600" i="1" dirty="0" smtClean="0">
                <a:solidFill>
                  <a:srgbClr val="0070C0"/>
                </a:solidFill>
              </a:rPr>
              <a:t> primera</a:t>
            </a:r>
            <a:r>
              <a:rPr lang="es-ES" sz="3600" dirty="0" smtClean="0"/>
              <a:t>.</a:t>
            </a:r>
            <a:endParaRPr lang="es-ES" sz="3600" dirty="0">
              <a:solidFill>
                <a:srgbClr val="0070C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62714" y="1111342"/>
            <a:ext cx="10677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 err="1" smtClean="0"/>
              <a:t>Materials</a:t>
            </a:r>
            <a:r>
              <a:rPr lang="es-ES" sz="2400" dirty="0" smtClean="0"/>
              <a:t> </a:t>
            </a:r>
            <a:r>
              <a:rPr lang="es-ES" sz="2400" i="1" dirty="0" smtClean="0">
                <a:solidFill>
                  <a:srgbClr val="0070C0"/>
                </a:solidFill>
              </a:rPr>
              <a:t>per fabricar </a:t>
            </a:r>
            <a:r>
              <a:rPr lang="es-ES" sz="2400" dirty="0" smtClean="0"/>
              <a:t>diversos </a:t>
            </a:r>
            <a:r>
              <a:rPr lang="es-ES" sz="2400" i="1" dirty="0" err="1" smtClean="0">
                <a:solidFill>
                  <a:srgbClr val="0070C0"/>
                </a:solidFill>
              </a:rPr>
              <a:t>objectes</a:t>
            </a:r>
            <a:r>
              <a:rPr lang="es-ES" sz="2400" i="1" dirty="0" smtClean="0">
                <a:solidFill>
                  <a:srgbClr val="0070C0"/>
                </a:solidFill>
              </a:rPr>
              <a:t> o </a:t>
            </a:r>
            <a:r>
              <a:rPr lang="es-ES" sz="2400" i="1" dirty="0" err="1" smtClean="0">
                <a:solidFill>
                  <a:srgbClr val="0070C0"/>
                </a:solidFill>
              </a:rPr>
              <a:t>productes</a:t>
            </a:r>
            <a:r>
              <a:rPr lang="es-ES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153555" y="1870977"/>
            <a:ext cx="143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 smtClean="0">
                <a:solidFill>
                  <a:srgbClr val="0070C0"/>
                </a:solidFill>
              </a:rPr>
              <a:t>1. Fusta:</a:t>
            </a:r>
            <a:r>
              <a:rPr lang="es-ES" sz="2400" i="1" dirty="0" smtClean="0"/>
              <a:t>  </a:t>
            </a:r>
            <a:endParaRPr lang="es-ES" sz="2400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167622" y="2686909"/>
            <a:ext cx="1357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>
                <a:solidFill>
                  <a:srgbClr val="0070C0"/>
                </a:solidFill>
              </a:rPr>
              <a:t>2</a:t>
            </a:r>
            <a:r>
              <a:rPr lang="es-ES" sz="2400" i="1" dirty="0" smtClean="0">
                <a:solidFill>
                  <a:srgbClr val="0070C0"/>
                </a:solidFill>
              </a:rPr>
              <a:t>. </a:t>
            </a:r>
            <a:r>
              <a:rPr lang="es-ES" sz="2400" i="1" dirty="0" err="1" smtClean="0">
                <a:solidFill>
                  <a:srgbClr val="0070C0"/>
                </a:solidFill>
              </a:rPr>
              <a:t>Suro</a:t>
            </a:r>
            <a:r>
              <a:rPr lang="es-ES" sz="2400" i="1" dirty="0" smtClean="0">
                <a:solidFill>
                  <a:srgbClr val="0070C0"/>
                </a:solidFill>
              </a:rPr>
              <a:t>:</a:t>
            </a:r>
            <a:r>
              <a:rPr lang="es-ES" sz="2400" dirty="0" smtClean="0">
                <a:solidFill>
                  <a:srgbClr val="0070C0"/>
                </a:solidFill>
              </a:rPr>
              <a:t> </a:t>
            </a:r>
            <a:endParaRPr lang="es-ES" sz="2400" dirty="0">
              <a:solidFill>
                <a:srgbClr val="0070C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67622" y="3515310"/>
            <a:ext cx="215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 smtClean="0">
                <a:solidFill>
                  <a:srgbClr val="0070C0"/>
                </a:solidFill>
              </a:rPr>
              <a:t>3. </a:t>
            </a:r>
            <a:r>
              <a:rPr lang="es-ES" sz="2400" i="1" dirty="0" err="1" smtClean="0">
                <a:solidFill>
                  <a:srgbClr val="0070C0"/>
                </a:solidFill>
              </a:rPr>
              <a:t>Cel·lulosa</a:t>
            </a:r>
            <a:r>
              <a:rPr lang="es-ES" sz="2400" i="1" dirty="0" smtClean="0">
                <a:solidFill>
                  <a:srgbClr val="0070C0"/>
                </a:solidFill>
              </a:rPr>
              <a:t>:</a:t>
            </a:r>
            <a:endParaRPr lang="es-ES" sz="2400" i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53554" y="4346903"/>
            <a:ext cx="137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>
                <a:solidFill>
                  <a:srgbClr val="0070C0"/>
                </a:solidFill>
              </a:rPr>
              <a:t>4</a:t>
            </a:r>
            <a:r>
              <a:rPr lang="es-ES" sz="2400" i="1" dirty="0" smtClean="0">
                <a:solidFill>
                  <a:srgbClr val="0070C0"/>
                </a:solidFill>
              </a:rPr>
              <a:t>. </a:t>
            </a:r>
            <a:r>
              <a:rPr lang="es-ES" sz="2400" i="1" dirty="0" err="1" smtClean="0">
                <a:solidFill>
                  <a:srgbClr val="0070C0"/>
                </a:solidFill>
              </a:rPr>
              <a:t>Cotó</a:t>
            </a:r>
            <a:r>
              <a:rPr lang="es-ES" sz="2400" i="1" dirty="0" smtClean="0">
                <a:solidFill>
                  <a:srgbClr val="0070C0"/>
                </a:solidFill>
              </a:rPr>
              <a:t>: </a:t>
            </a:r>
            <a:endParaRPr lang="es-ES" sz="2400" i="1" dirty="0">
              <a:solidFill>
                <a:srgbClr val="0070C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67623" y="5163720"/>
            <a:ext cx="196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 smtClean="0">
                <a:solidFill>
                  <a:srgbClr val="0070C0"/>
                </a:solidFill>
              </a:rPr>
              <a:t>5. </a:t>
            </a:r>
            <a:r>
              <a:rPr lang="es-ES" sz="2400" i="1" dirty="0" err="1" smtClean="0">
                <a:solidFill>
                  <a:srgbClr val="0070C0"/>
                </a:solidFill>
              </a:rPr>
              <a:t>Biomassa</a:t>
            </a:r>
            <a:r>
              <a:rPr lang="es-ES" sz="2400" i="1" dirty="0" smtClean="0">
                <a:solidFill>
                  <a:srgbClr val="0070C0"/>
                </a:solidFill>
              </a:rPr>
              <a:t>: </a:t>
            </a:r>
            <a:endParaRPr lang="es-ES" sz="2400" dirty="0">
              <a:solidFill>
                <a:srgbClr val="0070C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53554" y="6001139"/>
            <a:ext cx="1617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>
                <a:solidFill>
                  <a:srgbClr val="0070C0"/>
                </a:solidFill>
              </a:rPr>
              <a:t>6</a:t>
            </a:r>
            <a:r>
              <a:rPr lang="es-ES" sz="2400" i="1" dirty="0" smtClean="0">
                <a:solidFill>
                  <a:srgbClr val="0070C0"/>
                </a:solidFill>
              </a:rPr>
              <a:t>. </a:t>
            </a:r>
            <a:r>
              <a:rPr lang="es-ES" sz="2400" i="1" dirty="0" err="1" smtClean="0">
                <a:solidFill>
                  <a:srgbClr val="0070C0"/>
                </a:solidFill>
              </a:rPr>
              <a:t>Cautxú</a:t>
            </a:r>
            <a:r>
              <a:rPr lang="es-ES" sz="2400" i="1" dirty="0" smtClean="0">
                <a:solidFill>
                  <a:srgbClr val="0070C0"/>
                </a:solidFill>
              </a:rPr>
              <a:t>: </a:t>
            </a:r>
            <a:endParaRPr lang="es-ES" sz="2400" i="1" dirty="0">
              <a:solidFill>
                <a:srgbClr val="0070C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525161" y="1869365"/>
            <a:ext cx="675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>
                <a:solidFill>
                  <a:srgbClr val="FF0000"/>
                </a:solidFill>
              </a:rPr>
              <a:t>T</a:t>
            </a:r>
            <a:r>
              <a:rPr lang="es-ES" sz="2400" i="1" dirty="0" err="1" smtClean="0">
                <a:solidFill>
                  <a:srgbClr val="FF0000"/>
                </a:solidFill>
              </a:rPr>
              <a:t>roncs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dels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arbres</a:t>
            </a:r>
            <a:r>
              <a:rPr lang="es-ES" sz="2400" i="1" dirty="0" smtClean="0"/>
              <a:t>. Per elaborar </a:t>
            </a:r>
            <a:r>
              <a:rPr lang="es-ES" sz="2400" i="1" dirty="0" smtClean="0">
                <a:solidFill>
                  <a:srgbClr val="FF0000"/>
                </a:solidFill>
              </a:rPr>
              <a:t>mobles</a:t>
            </a:r>
            <a:r>
              <a:rPr lang="es-ES" sz="2400" i="1" dirty="0" smtClean="0"/>
              <a:t> i </a:t>
            </a:r>
            <a:r>
              <a:rPr lang="es-ES" sz="2400" i="1" dirty="0" err="1" smtClean="0">
                <a:solidFill>
                  <a:srgbClr val="FF0000"/>
                </a:solidFill>
              </a:rPr>
              <a:t>habitatges</a:t>
            </a:r>
            <a:r>
              <a:rPr lang="es-ES" sz="2400" i="1" dirty="0" smtClean="0">
                <a:solidFill>
                  <a:srgbClr val="FF0000"/>
                </a:solidFill>
              </a:rPr>
              <a:t>.</a:t>
            </a:r>
            <a:r>
              <a:rPr lang="es-ES" sz="2400" i="1" dirty="0" smtClean="0"/>
              <a:t>  </a:t>
            </a:r>
            <a:endParaRPr lang="es-ES" sz="2400" i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525161" y="2683709"/>
            <a:ext cx="4030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 smtClean="0">
                <a:solidFill>
                  <a:srgbClr val="FF0000"/>
                </a:solidFill>
              </a:rPr>
              <a:t>Escorça</a:t>
            </a:r>
            <a:r>
              <a:rPr lang="es-ES" sz="2400" i="1" dirty="0" smtClean="0"/>
              <a:t> de </a:t>
            </a:r>
            <a:r>
              <a:rPr lang="es-ES" sz="2400" i="1" dirty="0" err="1" smtClean="0"/>
              <a:t>l’alzina</a:t>
            </a:r>
            <a:r>
              <a:rPr lang="es-ES" sz="2400" i="1" dirty="0" smtClean="0"/>
              <a:t> </a:t>
            </a:r>
            <a:r>
              <a:rPr lang="es-ES" sz="2400" i="1" dirty="0" smtClean="0">
                <a:solidFill>
                  <a:srgbClr val="FF0000"/>
                </a:solidFill>
              </a:rPr>
              <a:t>per </a:t>
            </a:r>
            <a:r>
              <a:rPr lang="es-ES" sz="2400" i="1" dirty="0" err="1" smtClean="0">
                <a:solidFill>
                  <a:srgbClr val="FF0000"/>
                </a:solidFill>
              </a:rPr>
              <a:t>fer</a:t>
            </a:r>
            <a:r>
              <a:rPr lang="es-ES" sz="2400" i="1" dirty="0" smtClean="0">
                <a:solidFill>
                  <a:srgbClr val="FF0000"/>
                </a:solidFill>
              </a:rPr>
              <a:t> </a:t>
            </a:r>
            <a:r>
              <a:rPr lang="es-ES" sz="2400" i="1" dirty="0" err="1" smtClean="0">
                <a:solidFill>
                  <a:srgbClr val="FF0000"/>
                </a:solidFill>
              </a:rPr>
              <a:t>taps</a:t>
            </a:r>
            <a:r>
              <a:rPr lang="es-ES" sz="2400" i="1" dirty="0">
                <a:solidFill>
                  <a:srgbClr val="FF0000"/>
                </a:solidFill>
              </a:rPr>
              <a:t>.</a:t>
            </a:r>
            <a:r>
              <a:rPr lang="es-ES" sz="2400" i="1" dirty="0" smtClean="0">
                <a:solidFill>
                  <a:srgbClr val="FF0000"/>
                </a:solidFill>
              </a:rPr>
              <a:t>  </a:t>
            </a:r>
            <a:endParaRPr lang="es-ES" sz="2400" i="1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130072" y="3513698"/>
            <a:ext cx="4030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 smtClean="0"/>
              <a:t>Arbes</a:t>
            </a:r>
            <a:r>
              <a:rPr lang="es-ES" sz="2400" i="1" dirty="0" smtClean="0"/>
              <a:t> per fabricar </a:t>
            </a:r>
            <a:r>
              <a:rPr lang="es-ES" sz="2400" i="1" dirty="0" err="1" smtClean="0">
                <a:solidFill>
                  <a:srgbClr val="FF0000"/>
                </a:solidFill>
              </a:rPr>
              <a:t>paper</a:t>
            </a:r>
            <a:r>
              <a:rPr lang="es-ES" sz="2400" i="1" dirty="0" smtClean="0">
                <a:solidFill>
                  <a:srgbClr val="FF0000"/>
                </a:solidFill>
              </a:rPr>
              <a:t>.</a:t>
            </a:r>
            <a:r>
              <a:rPr lang="es-ES" sz="2400" i="1" dirty="0" smtClean="0"/>
              <a:t>  </a:t>
            </a:r>
            <a:endParaRPr lang="es-ES" sz="2400" i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497025" y="4343703"/>
            <a:ext cx="5577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 smtClean="0">
                <a:solidFill>
                  <a:srgbClr val="FF0000"/>
                </a:solidFill>
              </a:rPr>
              <a:t>Fruit</a:t>
            </a:r>
            <a:r>
              <a:rPr lang="es-ES" sz="2400" i="1" dirty="0" smtClean="0">
                <a:solidFill>
                  <a:srgbClr val="FF0000"/>
                </a:solidFill>
              </a:rPr>
              <a:t> </a:t>
            </a:r>
            <a:r>
              <a:rPr lang="es-ES" sz="2400" i="1" dirty="0" smtClean="0"/>
              <a:t>de la planta del </a:t>
            </a:r>
            <a:r>
              <a:rPr lang="es-ES" sz="2400" i="1" dirty="0" err="1" smtClean="0">
                <a:solidFill>
                  <a:srgbClr val="FF0000"/>
                </a:solidFill>
              </a:rPr>
              <a:t>cotoner</a:t>
            </a:r>
            <a:r>
              <a:rPr lang="es-ES" sz="2400" i="1" dirty="0" smtClean="0"/>
              <a:t> </a:t>
            </a:r>
            <a:r>
              <a:rPr lang="es-ES" sz="2400" i="1" dirty="0" smtClean="0">
                <a:solidFill>
                  <a:srgbClr val="FF0000"/>
                </a:solidFill>
              </a:rPr>
              <a:t>per </a:t>
            </a:r>
            <a:r>
              <a:rPr lang="es-ES" sz="2400" i="1" dirty="0" err="1" smtClean="0">
                <a:solidFill>
                  <a:srgbClr val="FF0000"/>
                </a:solidFill>
              </a:rPr>
              <a:t>fer</a:t>
            </a:r>
            <a:r>
              <a:rPr lang="es-ES" sz="2400" i="1" dirty="0" smtClean="0">
                <a:solidFill>
                  <a:srgbClr val="FF0000"/>
                </a:solidFill>
              </a:rPr>
              <a:t> roba.</a:t>
            </a:r>
            <a:r>
              <a:rPr lang="es-ES" sz="2400" i="1" dirty="0" smtClean="0"/>
              <a:t> </a:t>
            </a:r>
            <a:endParaRPr lang="es-ES" sz="2400" i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063249" y="5163720"/>
            <a:ext cx="5577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 smtClean="0">
                <a:solidFill>
                  <a:srgbClr val="FF0000"/>
                </a:solidFill>
              </a:rPr>
              <a:t>Vegetals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com</a:t>
            </a:r>
            <a:r>
              <a:rPr lang="es-ES" sz="2400" i="1" dirty="0" smtClean="0"/>
              <a:t> a </a:t>
            </a:r>
            <a:r>
              <a:rPr lang="es-ES" sz="2400" i="1" dirty="0" smtClean="0">
                <a:solidFill>
                  <a:srgbClr val="FF0000"/>
                </a:solidFill>
              </a:rPr>
              <a:t>combustible per a </a:t>
            </a:r>
            <a:r>
              <a:rPr lang="es-ES" sz="2400" i="1" dirty="0" err="1" smtClean="0">
                <a:solidFill>
                  <a:srgbClr val="FF0000"/>
                </a:solidFill>
              </a:rPr>
              <a:t>vehicles</a:t>
            </a:r>
            <a:r>
              <a:rPr lang="es-ES" sz="2400" i="1" dirty="0" smtClean="0">
                <a:solidFill>
                  <a:srgbClr val="FF0000"/>
                </a:solidFill>
              </a:rPr>
              <a:t>.</a:t>
            </a:r>
            <a:r>
              <a:rPr lang="es-ES" sz="2400" i="1" dirty="0" smtClean="0"/>
              <a:t> </a:t>
            </a:r>
            <a:endParaRPr lang="es-ES" sz="24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880368" y="6045185"/>
            <a:ext cx="6910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 smtClean="0">
                <a:solidFill>
                  <a:srgbClr val="FF0000"/>
                </a:solidFill>
              </a:rPr>
              <a:t>Extret</a:t>
            </a:r>
            <a:r>
              <a:rPr lang="es-ES" sz="2400" i="1" dirty="0" smtClean="0">
                <a:solidFill>
                  <a:srgbClr val="FF0000"/>
                </a:solidFill>
              </a:rPr>
              <a:t> del </a:t>
            </a:r>
            <a:r>
              <a:rPr lang="es-ES" sz="2400" i="1" dirty="0" err="1" smtClean="0">
                <a:solidFill>
                  <a:srgbClr val="FF0000"/>
                </a:solidFill>
              </a:rPr>
              <a:t>tronc</a:t>
            </a:r>
            <a:r>
              <a:rPr lang="es-ES" sz="2400" i="1" dirty="0" smtClean="0">
                <a:solidFill>
                  <a:srgbClr val="FF0000"/>
                </a:solidFill>
              </a:rPr>
              <a:t> per </a:t>
            </a:r>
            <a:r>
              <a:rPr lang="es-ES" sz="2400" i="1" dirty="0" err="1" smtClean="0">
                <a:solidFill>
                  <a:srgbClr val="FF0000"/>
                </a:solidFill>
              </a:rPr>
              <a:t>fer</a:t>
            </a:r>
            <a:r>
              <a:rPr lang="es-ES" sz="2400" i="1" dirty="0" smtClean="0">
                <a:solidFill>
                  <a:srgbClr val="FF0000"/>
                </a:solidFill>
              </a:rPr>
              <a:t> la goma </a:t>
            </a:r>
            <a:r>
              <a:rPr lang="es-ES" sz="2400" i="1" dirty="0" err="1" smtClean="0"/>
              <a:t>dels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pneumàtics</a:t>
            </a:r>
            <a:r>
              <a:rPr lang="es-ES" sz="2400" i="1" dirty="0" smtClean="0"/>
              <a:t>. </a:t>
            </a:r>
            <a:endParaRPr lang="es-ES" sz="2400" i="1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37" b="89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9265" y="2543010"/>
            <a:ext cx="581680" cy="581680"/>
          </a:xfrm>
          <a:prstGeom prst="rect">
            <a:avLst/>
          </a:prstGeom>
        </p:spPr>
      </p:pic>
      <p:sp>
        <p:nvSpPr>
          <p:cNvPr id="21" name="Flecha derecha 20"/>
          <p:cNvSpPr/>
          <p:nvPr/>
        </p:nvSpPr>
        <p:spPr>
          <a:xfrm>
            <a:off x="6934676" y="2780879"/>
            <a:ext cx="493066" cy="175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967" y1="32698" x2="34060" y2="90736"/>
                        <a14:foregroundMark x1="53406" y1="20708" x2="85559" y2="26158"/>
                        <a14:foregroundMark x1="20981" y1="78747" x2="46049" y2="89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45" y="2534634"/>
            <a:ext cx="585510" cy="58551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37" b="89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63661" y="1753896"/>
            <a:ext cx="581680" cy="581680"/>
          </a:xfrm>
          <a:prstGeom prst="rect">
            <a:avLst/>
          </a:prstGeom>
        </p:spPr>
      </p:pic>
      <p:sp>
        <p:nvSpPr>
          <p:cNvPr id="24" name="Flecha derecha 23"/>
          <p:cNvSpPr/>
          <p:nvPr/>
        </p:nvSpPr>
        <p:spPr>
          <a:xfrm>
            <a:off x="9509072" y="1991765"/>
            <a:ext cx="493066" cy="175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79" y="1725300"/>
            <a:ext cx="638872" cy="63887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37" b="89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7249" y="3463569"/>
            <a:ext cx="581680" cy="581680"/>
          </a:xfrm>
          <a:prstGeom prst="rect">
            <a:avLst/>
          </a:prstGeom>
        </p:spPr>
      </p:pic>
      <p:sp>
        <p:nvSpPr>
          <p:cNvPr id="28" name="Flecha derecha 27"/>
          <p:cNvSpPr/>
          <p:nvPr/>
        </p:nvSpPr>
        <p:spPr>
          <a:xfrm>
            <a:off x="6922660" y="3701438"/>
            <a:ext cx="493066" cy="175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37" b="89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27392" y="6001139"/>
            <a:ext cx="581680" cy="581680"/>
          </a:xfrm>
          <a:prstGeom prst="rect">
            <a:avLst/>
          </a:prstGeom>
        </p:spPr>
      </p:pic>
      <p:sp>
        <p:nvSpPr>
          <p:cNvPr id="30" name="Flecha derecha 29"/>
          <p:cNvSpPr/>
          <p:nvPr/>
        </p:nvSpPr>
        <p:spPr>
          <a:xfrm>
            <a:off x="9472803" y="6239008"/>
            <a:ext cx="493066" cy="175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7439" y1="8719" x2="71935" y2="90736"/>
                        <a14:foregroundMark x1="22888" y1="86104" x2="83924" y2="21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41" y="3511033"/>
            <a:ext cx="568196" cy="568196"/>
          </a:xfrm>
          <a:prstGeom prst="rect">
            <a:avLst/>
          </a:prstGeom>
        </p:spPr>
      </p:pic>
      <p:sp>
        <p:nvSpPr>
          <p:cNvPr id="33" name="Flecha derecha 32"/>
          <p:cNvSpPr/>
          <p:nvPr/>
        </p:nvSpPr>
        <p:spPr>
          <a:xfrm>
            <a:off x="8549291" y="4609432"/>
            <a:ext cx="493066" cy="175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10000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39" y="4169430"/>
            <a:ext cx="880001" cy="88000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35" b="10000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438" y="5081446"/>
            <a:ext cx="830739" cy="830739"/>
          </a:xfrm>
          <a:prstGeom prst="rect">
            <a:avLst/>
          </a:prstGeom>
        </p:spPr>
      </p:pic>
      <p:sp>
        <p:nvSpPr>
          <p:cNvPr id="38" name="Flecha derecha 37"/>
          <p:cNvSpPr/>
          <p:nvPr/>
        </p:nvSpPr>
        <p:spPr>
          <a:xfrm>
            <a:off x="9298048" y="5436756"/>
            <a:ext cx="493066" cy="175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537" b="89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228" y="5225173"/>
            <a:ext cx="598470" cy="59847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537" b="89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336" y="5053414"/>
            <a:ext cx="682968" cy="854331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6458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299" y="4249913"/>
            <a:ext cx="719037" cy="71903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47" y="6045185"/>
            <a:ext cx="563181" cy="563181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36" name="Imagen 35"/>
          <p:cNvPicPr/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369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3" grpId="0"/>
      <p:bldP spid="14" grpId="0"/>
      <p:bldP spid="15" grpId="0"/>
      <p:bldP spid="16" grpId="0"/>
      <p:bldP spid="21" grpId="0" animBg="1"/>
      <p:bldP spid="24" grpId="0" animBg="1"/>
      <p:bldP spid="28" grpId="0" animBg="1"/>
      <p:bldP spid="30" grpId="0" animBg="1"/>
      <p:bldP spid="33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68283" y="1434905"/>
            <a:ext cx="551453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900" dirty="0" smtClean="0">
                <a:latin typeface="Algerian" panose="04020705040A02060702" pitchFamily="82" charset="0"/>
              </a:rPr>
              <a:t>FI</a:t>
            </a:r>
            <a:endParaRPr lang="es-ES" sz="23900" dirty="0">
              <a:latin typeface="Algerian" panose="04020705040A02060702" pitchFamily="8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156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1025" y="133961"/>
            <a:ext cx="6337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COM SÓN LES PLANTES</a:t>
            </a:r>
            <a:endParaRPr lang="es-ES" sz="4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6617" y="3699684"/>
            <a:ext cx="2556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 ES CLASSIFIQUEN SEGÓN </a:t>
            </a:r>
          </a:p>
          <a:p>
            <a:pPr algn="ctr"/>
            <a:r>
              <a:rPr lang="es-ES" dirty="0" smtClean="0"/>
              <a:t>EL TIPUS DE </a:t>
            </a:r>
            <a:r>
              <a:rPr lang="es-ES" i="1" dirty="0" smtClean="0">
                <a:solidFill>
                  <a:srgbClr val="0070C0"/>
                </a:solidFill>
              </a:rPr>
              <a:t>TIJA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461511" y="1123086"/>
            <a:ext cx="316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TIJA FAN </a:t>
            </a:r>
            <a:r>
              <a:rPr lang="es-ES" dirty="0" smtClean="0">
                <a:solidFill>
                  <a:srgbClr val="0070C0"/>
                </a:solidFill>
              </a:rPr>
              <a:t>MÉS DE 5 METRES.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73533" y="2552130"/>
            <a:ext cx="59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TIJA FAN </a:t>
            </a:r>
            <a:r>
              <a:rPr lang="es-ES" dirty="0" smtClean="0">
                <a:solidFill>
                  <a:srgbClr val="0070C0"/>
                </a:solidFill>
              </a:rPr>
              <a:t>D’1 m  A  5 m.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455947" y="4043940"/>
            <a:ext cx="59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TIJA FAN FINS A </a:t>
            </a:r>
            <a:r>
              <a:rPr lang="es-ES" dirty="0" smtClean="0">
                <a:solidFill>
                  <a:srgbClr val="0070C0"/>
                </a:solidFill>
              </a:rPr>
              <a:t>1 m.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55946" y="5522556"/>
            <a:ext cx="59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TIJA FAN FINS A </a:t>
            </a:r>
            <a:r>
              <a:rPr lang="es-ES" dirty="0" smtClean="0">
                <a:solidFill>
                  <a:srgbClr val="0070C0"/>
                </a:solidFill>
              </a:rPr>
              <a:t>0,5 m.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9" name="Abrir llave 8"/>
          <p:cNvSpPr/>
          <p:nvPr/>
        </p:nvSpPr>
        <p:spPr>
          <a:xfrm>
            <a:off x="2742364" y="1302119"/>
            <a:ext cx="484095" cy="52793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36" y="1541730"/>
            <a:ext cx="540000" cy="54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57" y="4580609"/>
            <a:ext cx="540000" cy="5400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485286" y="1757402"/>
            <a:ext cx="383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UNA SOLA TIJA. S’ANOMENA </a:t>
            </a:r>
            <a:r>
              <a:rPr lang="es-ES" i="1" dirty="0" smtClean="0">
                <a:solidFill>
                  <a:srgbClr val="0070C0"/>
                </a:solidFill>
              </a:rPr>
              <a:t>TRONC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401860" y="3237271"/>
            <a:ext cx="383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TIJA </a:t>
            </a:r>
            <a:r>
              <a:rPr lang="es-ES" i="1" dirty="0" smtClean="0">
                <a:solidFill>
                  <a:srgbClr val="0070C0"/>
                </a:solidFill>
              </a:rPr>
              <a:t>RAMIFICADA.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443023" y="4823981"/>
            <a:ext cx="383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TIJA </a:t>
            </a:r>
            <a:r>
              <a:rPr lang="es-ES" i="1" dirty="0" smtClean="0">
                <a:solidFill>
                  <a:srgbClr val="0070C0"/>
                </a:solidFill>
              </a:rPr>
              <a:t>BAIXA.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469171" y="6172377"/>
            <a:ext cx="383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TIJA </a:t>
            </a:r>
            <a:r>
              <a:rPr lang="es-ES" i="1" dirty="0" smtClean="0">
                <a:solidFill>
                  <a:srgbClr val="0070C0"/>
                </a:solidFill>
              </a:rPr>
              <a:t>HERBÀCIA.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926071" y="1406861"/>
            <a:ext cx="120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FF0000"/>
                </a:solidFill>
              </a:rPr>
              <a:t>1. ARBRES</a:t>
            </a:r>
            <a:endParaRPr lang="es-ES" i="1" dirty="0">
              <a:solidFill>
                <a:srgbClr val="FF0000"/>
              </a:solidFill>
            </a:endParaRPr>
          </a:p>
        </p:txBody>
      </p:sp>
      <p:sp>
        <p:nvSpPr>
          <p:cNvPr id="19" name="Abrir llave 18"/>
          <p:cNvSpPr/>
          <p:nvPr/>
        </p:nvSpPr>
        <p:spPr>
          <a:xfrm>
            <a:off x="4313813" y="1095880"/>
            <a:ext cx="168828" cy="10232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2930412" y="2917657"/>
            <a:ext cx="140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rgbClr val="FF0000"/>
                </a:solidFill>
              </a:rPr>
              <a:t>2</a:t>
            </a:r>
            <a:r>
              <a:rPr lang="es-ES" i="1" dirty="0" smtClean="0">
                <a:solidFill>
                  <a:srgbClr val="FF0000"/>
                </a:solidFill>
              </a:rPr>
              <a:t>. ARBUSTOS</a:t>
            </a:r>
            <a:endParaRPr lang="es-ES" i="1" dirty="0">
              <a:solidFill>
                <a:srgbClr val="FF0000"/>
              </a:solidFill>
            </a:endParaRPr>
          </a:p>
        </p:txBody>
      </p:sp>
      <p:sp>
        <p:nvSpPr>
          <p:cNvPr id="21" name="Abrir llave 20"/>
          <p:cNvSpPr/>
          <p:nvPr/>
        </p:nvSpPr>
        <p:spPr>
          <a:xfrm>
            <a:off x="4346292" y="2619918"/>
            <a:ext cx="168828" cy="10232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2984999" y="4418823"/>
            <a:ext cx="140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FF0000"/>
                </a:solidFill>
              </a:rPr>
              <a:t>3. MATES</a:t>
            </a:r>
            <a:endParaRPr lang="es-ES" i="1" dirty="0">
              <a:solidFill>
                <a:srgbClr val="FF0000"/>
              </a:solidFill>
            </a:endParaRPr>
          </a:p>
        </p:txBody>
      </p:sp>
      <p:sp>
        <p:nvSpPr>
          <p:cNvPr id="23" name="Abrir llave 22"/>
          <p:cNvSpPr/>
          <p:nvPr/>
        </p:nvSpPr>
        <p:spPr>
          <a:xfrm>
            <a:off x="4372743" y="4107016"/>
            <a:ext cx="168828" cy="10232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2969720" y="5885155"/>
            <a:ext cx="140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FF0000"/>
                </a:solidFill>
              </a:rPr>
              <a:t>4. HERBES</a:t>
            </a:r>
            <a:endParaRPr lang="es-ES" i="1" dirty="0">
              <a:solidFill>
                <a:srgbClr val="FF0000"/>
              </a:solidFill>
            </a:endParaRPr>
          </a:p>
        </p:txBody>
      </p:sp>
      <p:sp>
        <p:nvSpPr>
          <p:cNvPr id="25" name="Abrir llave 24"/>
          <p:cNvSpPr/>
          <p:nvPr/>
        </p:nvSpPr>
        <p:spPr>
          <a:xfrm>
            <a:off x="4370917" y="5558210"/>
            <a:ext cx="168828" cy="10232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/>
          <p:cNvSpPr txBox="1"/>
          <p:nvPr/>
        </p:nvSpPr>
        <p:spPr>
          <a:xfrm>
            <a:off x="8170663" y="1043203"/>
            <a:ext cx="239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EXEMPLE: PI I OLIVERA.</a:t>
            </a:r>
            <a:endParaRPr lang="es-ES" i="1" dirty="0"/>
          </a:p>
        </p:txBody>
      </p:sp>
      <p:sp>
        <p:nvSpPr>
          <p:cNvPr id="27" name="Abrir llave 26"/>
          <p:cNvSpPr/>
          <p:nvPr/>
        </p:nvSpPr>
        <p:spPr>
          <a:xfrm flipH="1">
            <a:off x="7889303" y="1108717"/>
            <a:ext cx="281360" cy="10232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Abrir llave 27"/>
          <p:cNvSpPr/>
          <p:nvPr/>
        </p:nvSpPr>
        <p:spPr>
          <a:xfrm flipH="1">
            <a:off x="7936003" y="2610010"/>
            <a:ext cx="281360" cy="10232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Abrir llave 28"/>
          <p:cNvSpPr/>
          <p:nvPr/>
        </p:nvSpPr>
        <p:spPr>
          <a:xfrm flipH="1">
            <a:off x="7952915" y="4062707"/>
            <a:ext cx="281360" cy="10232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Abrir llave 29"/>
          <p:cNvSpPr/>
          <p:nvPr/>
        </p:nvSpPr>
        <p:spPr>
          <a:xfrm flipH="1">
            <a:off x="7936003" y="5522556"/>
            <a:ext cx="281360" cy="10232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uadroTexto 30"/>
          <p:cNvSpPr txBox="1"/>
          <p:nvPr/>
        </p:nvSpPr>
        <p:spPr>
          <a:xfrm>
            <a:off x="8176962" y="2533067"/>
            <a:ext cx="318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EXEMPLE: AVELLANER.</a:t>
            </a:r>
            <a:endParaRPr lang="es-ES" i="1" dirty="0"/>
          </a:p>
        </p:txBody>
      </p:sp>
      <p:sp>
        <p:nvSpPr>
          <p:cNvPr id="32" name="CuadroTexto 31"/>
          <p:cNvSpPr txBox="1"/>
          <p:nvPr/>
        </p:nvSpPr>
        <p:spPr>
          <a:xfrm>
            <a:off x="8170663" y="4022537"/>
            <a:ext cx="318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EXEMPLE: ROMANI I FARIGOLA.</a:t>
            </a:r>
            <a:endParaRPr lang="es-ES" i="1" dirty="0"/>
          </a:p>
        </p:txBody>
      </p:sp>
      <p:sp>
        <p:nvSpPr>
          <p:cNvPr id="33" name="CuadroTexto 32"/>
          <p:cNvSpPr txBox="1"/>
          <p:nvPr/>
        </p:nvSpPr>
        <p:spPr>
          <a:xfrm>
            <a:off x="8187743" y="5515823"/>
            <a:ext cx="366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EXEMPLE: ROSELLES I MARGARIDES.</a:t>
            </a:r>
            <a:endParaRPr lang="es-ES" i="1" dirty="0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57" y="5984487"/>
            <a:ext cx="540000" cy="54000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53" y="3043191"/>
            <a:ext cx="540000" cy="54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474" y="5984487"/>
            <a:ext cx="540000" cy="54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57" y="1550832"/>
            <a:ext cx="540000" cy="54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74" y="4582117"/>
            <a:ext cx="540000" cy="54000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37" name="Imagen 36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01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 animBg="1"/>
      <p:bldP spid="15" grpId="0"/>
      <p:bldP spid="16" grpId="0"/>
      <p:bldP spid="17" grpId="0"/>
      <p:bldP spid="18" grpId="0"/>
      <p:bldP spid="18" grpId="1"/>
      <p:bldP spid="19" grpId="0" animBg="1"/>
      <p:bldP spid="20" grpId="0"/>
      <p:bldP spid="20" grpId="1"/>
      <p:bldP spid="21" grpId="0" animBg="1"/>
      <p:bldP spid="22" grpId="0"/>
      <p:bldP spid="22" grpId="1"/>
      <p:bldP spid="23" grpId="0" animBg="1"/>
      <p:bldP spid="24" grpId="0"/>
      <p:bldP spid="24" grpId="1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0341" y="3323605"/>
            <a:ext cx="231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 PARTS D’UNA PLANTA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755840" y="493752"/>
            <a:ext cx="119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FF0000"/>
                </a:solidFill>
              </a:rPr>
              <a:t>1- ARREL:</a:t>
            </a:r>
            <a:endParaRPr lang="es-ES" i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837331" y="2955503"/>
            <a:ext cx="121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FF0000"/>
                </a:solidFill>
              </a:rPr>
              <a:t> 2- TIJA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9" name="Abrir llave 8"/>
          <p:cNvSpPr/>
          <p:nvPr/>
        </p:nvSpPr>
        <p:spPr>
          <a:xfrm>
            <a:off x="2353237" y="451482"/>
            <a:ext cx="484095" cy="61510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6039817" y="381903"/>
            <a:ext cx="23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ARREL EN </a:t>
            </a:r>
            <a:r>
              <a:rPr lang="es-ES" i="1" dirty="0" smtClean="0">
                <a:solidFill>
                  <a:srgbClr val="0070C0"/>
                </a:solidFill>
              </a:rPr>
              <a:t>CABELLERA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039818" y="1260805"/>
            <a:ext cx="383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ARREL </a:t>
            </a:r>
            <a:r>
              <a:rPr lang="es-ES" i="1" dirty="0" smtClean="0">
                <a:solidFill>
                  <a:srgbClr val="0070C0"/>
                </a:solidFill>
              </a:rPr>
              <a:t>PRIMÀRIA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8" name="Abrir llave 7"/>
          <p:cNvSpPr/>
          <p:nvPr/>
        </p:nvSpPr>
        <p:spPr>
          <a:xfrm>
            <a:off x="5897816" y="381903"/>
            <a:ext cx="142001" cy="13681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6091512" y="2922379"/>
            <a:ext cx="168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TIJA </a:t>
            </a:r>
            <a:r>
              <a:rPr lang="es-ES" i="1" dirty="0" smtClean="0">
                <a:solidFill>
                  <a:srgbClr val="0070C0"/>
                </a:solidFill>
              </a:rPr>
              <a:t>HERBÀCIA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091513" y="3801281"/>
            <a:ext cx="383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TIJA </a:t>
            </a:r>
            <a:r>
              <a:rPr lang="es-ES" i="1" dirty="0" smtClean="0">
                <a:solidFill>
                  <a:srgbClr val="0070C0"/>
                </a:solidFill>
              </a:rPr>
              <a:t>LLENYOSA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21" name="Abrir llave 20"/>
          <p:cNvSpPr/>
          <p:nvPr/>
        </p:nvSpPr>
        <p:spPr>
          <a:xfrm>
            <a:off x="5949512" y="2889537"/>
            <a:ext cx="142001" cy="13681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2897364" y="5557746"/>
            <a:ext cx="122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ES" i="1" dirty="0">
                <a:solidFill>
                  <a:srgbClr val="FF0000"/>
                </a:solidFill>
              </a:rPr>
              <a:t>3</a:t>
            </a:r>
            <a:r>
              <a:rPr lang="es-ES" i="1" dirty="0" smtClean="0">
                <a:solidFill>
                  <a:srgbClr val="FF0000"/>
                </a:solidFill>
              </a:rPr>
              <a:t>- FULLES.</a:t>
            </a:r>
            <a:endParaRPr lang="es-ES" i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255187" y="5092388"/>
            <a:ext cx="420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FULLA </a:t>
            </a:r>
            <a:r>
              <a:rPr lang="es-ES" i="1" dirty="0" smtClean="0">
                <a:solidFill>
                  <a:srgbClr val="0070C0"/>
                </a:solidFill>
              </a:rPr>
              <a:t>CADUCA</a:t>
            </a:r>
            <a:r>
              <a:rPr lang="es-ES" dirty="0" smtClean="0">
                <a:solidFill>
                  <a:srgbClr val="0070C0"/>
                </a:solidFill>
              </a:rPr>
              <a:t>:</a:t>
            </a:r>
            <a:r>
              <a:rPr lang="es-ES" dirty="0" smtClean="0"/>
              <a:t> </a:t>
            </a:r>
            <a:r>
              <a:rPr lang="es-ES" dirty="0" err="1" smtClean="0"/>
              <a:t>Cauen</a:t>
            </a:r>
            <a:r>
              <a:rPr lang="es-ES" dirty="0" smtClean="0"/>
              <a:t> les fulles a </a:t>
            </a:r>
            <a:r>
              <a:rPr lang="es-ES" dirty="0" err="1" smtClean="0"/>
              <a:t>l’hivern</a:t>
            </a:r>
            <a:r>
              <a:rPr lang="es-ES" dirty="0" smtClean="0"/>
              <a:t> </a:t>
            </a:r>
            <a:endParaRPr lang="es-ES" i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255187" y="5971290"/>
            <a:ext cx="412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FULLA </a:t>
            </a:r>
            <a:r>
              <a:rPr lang="es-ES" i="1" dirty="0" smtClean="0">
                <a:solidFill>
                  <a:srgbClr val="0070C0"/>
                </a:solidFill>
              </a:rPr>
              <a:t>PERNNE</a:t>
            </a:r>
            <a:r>
              <a:rPr lang="es-ES" dirty="0" smtClean="0">
                <a:solidFill>
                  <a:srgbClr val="0070C0"/>
                </a:solidFill>
              </a:rPr>
              <a:t>: </a:t>
            </a:r>
            <a:r>
              <a:rPr lang="es-ES" dirty="0" err="1" smtClean="0"/>
              <a:t>Sempre</a:t>
            </a:r>
            <a:r>
              <a:rPr lang="es-ES" dirty="0" smtClean="0"/>
              <a:t> </a:t>
            </a:r>
            <a:r>
              <a:rPr lang="es-ES" dirty="0" err="1" smtClean="0"/>
              <a:t>és</a:t>
            </a:r>
            <a:r>
              <a:rPr lang="es-ES" dirty="0" smtClean="0"/>
              <a:t> </a:t>
            </a:r>
            <a:r>
              <a:rPr lang="es-ES" dirty="0" err="1" smtClean="0"/>
              <a:t>verd</a:t>
            </a:r>
            <a:r>
              <a:rPr lang="es-ES" dirty="0" smtClean="0"/>
              <a:t> </a:t>
            </a:r>
            <a:r>
              <a:rPr lang="es-ES" dirty="0" err="1" smtClean="0"/>
              <a:t>tot</a:t>
            </a:r>
            <a:r>
              <a:rPr lang="es-ES" dirty="0" smtClean="0"/>
              <a:t> </a:t>
            </a:r>
            <a:r>
              <a:rPr lang="es-ES" dirty="0" err="1" smtClean="0"/>
              <a:t>l’any</a:t>
            </a:r>
            <a:r>
              <a:rPr lang="es-ES" dirty="0" smtClean="0"/>
              <a:t>.</a:t>
            </a:r>
            <a:endParaRPr lang="es-ES" i="1" dirty="0"/>
          </a:p>
        </p:txBody>
      </p:sp>
      <p:sp>
        <p:nvSpPr>
          <p:cNvPr id="25" name="Abrir llave 24"/>
          <p:cNvSpPr/>
          <p:nvPr/>
        </p:nvSpPr>
        <p:spPr>
          <a:xfrm>
            <a:off x="4140083" y="5059546"/>
            <a:ext cx="142001" cy="13681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71561" y="5884210"/>
            <a:ext cx="612000" cy="612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07" y="3792391"/>
            <a:ext cx="612000" cy="612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07" y="2677943"/>
            <a:ext cx="612000" cy="61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158" y="1172377"/>
            <a:ext cx="612000" cy="612000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8344158" y="129649"/>
            <a:ext cx="612000" cy="711754"/>
            <a:chOff x="161923" y="0"/>
            <a:chExt cx="1362077" cy="1524000"/>
          </a:xfrm>
        </p:grpSpPr>
        <p:pic>
          <p:nvPicPr>
            <p:cNvPr id="32" name="Imagen 31" descr="C:\Users\paco\Desktop\planta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1925" y="0"/>
              <a:ext cx="1362075" cy="15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Imagen 3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9" t="47541" r="31464"/>
            <a:stretch/>
          </p:blipFill>
          <p:spPr bwMode="auto">
            <a:xfrm>
              <a:off x="161923" y="995265"/>
              <a:ext cx="256540" cy="3204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Imagen 3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68" t="59224" r="31463"/>
            <a:stretch/>
          </p:blipFill>
          <p:spPr bwMode="auto">
            <a:xfrm>
              <a:off x="371475" y="1038225"/>
              <a:ext cx="217170" cy="2482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68" t="59224" r="31463"/>
            <a:stretch/>
          </p:blipFill>
          <p:spPr bwMode="auto">
            <a:xfrm>
              <a:off x="533400" y="1028700"/>
              <a:ext cx="217170" cy="2482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55511" y="5042976"/>
            <a:ext cx="612000" cy="612000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2837332" y="810276"/>
            <a:ext cx="315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s-ES" i="1" dirty="0" smtClean="0"/>
              <a:t>Aguata la planta a la </a:t>
            </a:r>
            <a:r>
              <a:rPr lang="es-ES" i="1" dirty="0" err="1" smtClean="0"/>
              <a:t>terra</a:t>
            </a:r>
            <a:r>
              <a:rPr lang="es-ES" i="1" dirty="0" smtClean="0">
                <a:solidFill>
                  <a:srgbClr val="FF0000"/>
                </a:solidFill>
              </a:rPr>
              <a:t>.</a:t>
            </a:r>
            <a:endParaRPr lang="es-ES" i="1" dirty="0">
              <a:solidFill>
                <a:schemeClr val="bg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2837331" y="1194191"/>
            <a:ext cx="235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s-ES" i="1" dirty="0" err="1" smtClean="0"/>
              <a:t>Absorbeix</a:t>
            </a:r>
            <a:r>
              <a:rPr lang="es-ES" i="1" dirty="0" smtClean="0"/>
              <a:t> </a:t>
            </a:r>
            <a:r>
              <a:rPr lang="es-ES" i="1" dirty="0" err="1" smtClean="0"/>
              <a:t>aliments</a:t>
            </a:r>
            <a:r>
              <a:rPr lang="es-ES" i="1" dirty="0" smtClean="0"/>
              <a:t>.</a:t>
            </a:r>
            <a:endParaRPr lang="es-ES" i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2897366" y="3423752"/>
            <a:ext cx="315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s-ES" i="1" dirty="0" err="1" smtClean="0"/>
              <a:t>Sosté</a:t>
            </a:r>
            <a:r>
              <a:rPr lang="es-ES" i="1" dirty="0" smtClean="0"/>
              <a:t> les fulles</a:t>
            </a:r>
            <a:endParaRPr lang="es-ES" i="1" dirty="0">
              <a:solidFill>
                <a:schemeClr val="bg1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2897364" y="3807667"/>
            <a:ext cx="309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s-ES" i="1" dirty="0" err="1" smtClean="0"/>
              <a:t>Repateix</a:t>
            </a:r>
            <a:r>
              <a:rPr lang="es-ES" i="1" dirty="0" smtClean="0"/>
              <a:t> </a:t>
            </a:r>
            <a:r>
              <a:rPr lang="es-ES" i="1" dirty="0" err="1" smtClean="0"/>
              <a:t>l’aliment</a:t>
            </a:r>
            <a:r>
              <a:rPr lang="es-ES" i="1" dirty="0" smtClean="0"/>
              <a:t> a la planta.</a:t>
            </a:r>
            <a:endParaRPr lang="es-ES" i="1" dirty="0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37" name="Imagen 36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423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 animBg="1"/>
      <p:bldP spid="14" grpId="0"/>
      <p:bldP spid="18" grpId="0"/>
      <p:bldP spid="8" grpId="0" animBg="1"/>
      <p:bldP spid="19" grpId="0"/>
      <p:bldP spid="20" grpId="0"/>
      <p:bldP spid="21" grpId="0" animBg="1"/>
      <p:bldP spid="22" grpId="0"/>
      <p:bldP spid="23" grpId="0"/>
      <p:bldP spid="24" grpId="0"/>
      <p:bldP spid="25" grpId="0" animBg="1"/>
      <p:bldP spid="26" grpId="0"/>
      <p:bldP spid="27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6637" y="268057"/>
            <a:ext cx="6373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NUTRICIÓ DE LES PLANTES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95798" y="1239454"/>
            <a:ext cx="765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LES </a:t>
            </a:r>
            <a:r>
              <a:rPr lang="es-ES" dirty="0" smtClean="0">
                <a:solidFill>
                  <a:srgbClr val="0070C0"/>
                </a:solidFill>
              </a:rPr>
              <a:t>PLANTES</a:t>
            </a:r>
            <a:r>
              <a:rPr lang="es-ES" dirty="0" smtClean="0"/>
              <a:t> FAN EL SEU PROPI </a:t>
            </a:r>
            <a:r>
              <a:rPr lang="es-ES" dirty="0" smtClean="0">
                <a:solidFill>
                  <a:srgbClr val="0070C0"/>
                </a:solidFill>
              </a:rPr>
              <a:t>ALIMENT</a:t>
            </a:r>
            <a:r>
              <a:rPr lang="es-ES" dirty="0" smtClean="0"/>
              <a:t> AMB LA </a:t>
            </a:r>
            <a:r>
              <a:rPr lang="es-ES" dirty="0" smtClean="0">
                <a:solidFill>
                  <a:srgbClr val="0070C0"/>
                </a:solidFill>
              </a:rPr>
              <a:t>FOTOSÍNTESIS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5" b="10000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69" y="2746643"/>
            <a:ext cx="3052630" cy="30526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1717" y1="4905" x2="28610" y2="29700"/>
                        <a14:foregroundMark x1="50681" y1="4905" x2="50681" y2="24523"/>
                        <a14:foregroundMark x1="82289" y1="19891" x2="67302" y2="30518"/>
                        <a14:foregroundMark x1="93733" y1="52589" x2="81471" y2="50954"/>
                        <a14:foregroundMark x1="78747" y1="80926" x2="69210" y2="70300"/>
                        <a14:foregroundMark x1="48774" y1="95095" x2="48774" y2="78202"/>
                        <a14:foregroundMark x1="17984" y1="84469" x2="28610" y2="70300"/>
                        <a14:foregroundMark x1="4632" y1="51771" x2="19619" y2="50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99" y="1476580"/>
            <a:ext cx="1573306" cy="1573306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 flipH="1">
            <a:off x="5385466" y="2619224"/>
            <a:ext cx="598414" cy="4780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>
            <a:off x="5216900" y="2794060"/>
            <a:ext cx="1062317" cy="8890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4364363" y="5805671"/>
            <a:ext cx="2176589" cy="845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AIGUA + SALS MINERALS</a:t>
            </a:r>
            <a:endParaRPr lang="es-ES" dirty="0"/>
          </a:p>
        </p:txBody>
      </p:sp>
      <p:cxnSp>
        <p:nvCxnSpPr>
          <p:cNvPr id="17" name="Conector recto de flecha 16"/>
          <p:cNvCxnSpPr/>
          <p:nvPr/>
        </p:nvCxnSpPr>
        <p:spPr>
          <a:xfrm flipH="1" flipV="1">
            <a:off x="4463482" y="5519692"/>
            <a:ext cx="256522" cy="40341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 flipV="1">
            <a:off x="4734268" y="5432678"/>
            <a:ext cx="256522" cy="40341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7409205" y="1981168"/>
            <a:ext cx="1763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LLUM DEL SOL</a:t>
            </a:r>
            <a:endParaRPr lang="es-ES" dirty="0"/>
          </a:p>
        </p:txBody>
      </p:sp>
      <p:sp>
        <p:nvSpPr>
          <p:cNvPr id="22" name="Cerrar llave 21"/>
          <p:cNvSpPr/>
          <p:nvPr/>
        </p:nvSpPr>
        <p:spPr>
          <a:xfrm>
            <a:off x="6546883" y="5799273"/>
            <a:ext cx="228600" cy="9187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6941132" y="6073992"/>
            <a:ext cx="141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SABA BRUTA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160815" y="3172409"/>
            <a:ext cx="225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DIÒXID DE CARBONI</a:t>
            </a:r>
            <a:endParaRPr lang="es-E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7705165" y="2501153"/>
            <a:ext cx="69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+</a:t>
            </a:r>
            <a:endParaRPr lang="es-ES" sz="3200" dirty="0"/>
          </a:p>
        </p:txBody>
      </p:sp>
      <p:sp>
        <p:nvSpPr>
          <p:cNvPr id="26" name="Cerrar llave 25"/>
          <p:cNvSpPr/>
          <p:nvPr/>
        </p:nvSpPr>
        <p:spPr>
          <a:xfrm>
            <a:off x="9172401" y="1915751"/>
            <a:ext cx="248389" cy="16259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/>
          <p:cNvSpPr txBox="1"/>
          <p:nvPr/>
        </p:nvSpPr>
        <p:spPr>
          <a:xfrm>
            <a:off x="9553887" y="2501153"/>
            <a:ext cx="244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SABA  ELABORADA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76" r="22646" b="46318"/>
          <a:stretch/>
        </p:blipFill>
        <p:spPr>
          <a:xfrm>
            <a:off x="5027029" y="3206080"/>
            <a:ext cx="2109072" cy="108259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28" name="Imagen 27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779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4 -0.05186 L -0.06797 0.0997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7" y="756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28 -0.06481 L -0.04349 0.0717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8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0.03032 L -0.03268 -0.0768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537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 0.05139 L -0.03216 -0.0969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 animBg="1"/>
      <p:bldP spid="21" grpId="0"/>
      <p:bldP spid="22" grpId="0" animBg="1"/>
      <p:bldP spid="23" grpId="0"/>
      <p:bldP spid="24" grpId="0"/>
      <p:bldP spid="25" grpId="0"/>
      <p:bldP spid="2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" y="403896"/>
            <a:ext cx="2832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 LES FULLES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154965" y="1492191"/>
            <a:ext cx="59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FF0000"/>
                </a:solidFill>
              </a:rPr>
              <a:t>1- LIMBE</a:t>
            </a:r>
            <a:r>
              <a:rPr lang="es-ES" dirty="0" smtClean="0">
                <a:solidFill>
                  <a:srgbClr val="FF0000"/>
                </a:solidFill>
              </a:rPr>
              <a:t>: </a:t>
            </a:r>
            <a:r>
              <a:rPr lang="es-ES" dirty="0" smtClean="0"/>
              <a:t>ÉS LA </a:t>
            </a:r>
            <a:r>
              <a:rPr lang="es-ES" dirty="0" smtClean="0">
                <a:solidFill>
                  <a:srgbClr val="0070C0"/>
                </a:solidFill>
              </a:rPr>
              <a:t>PART PLANA </a:t>
            </a:r>
            <a:r>
              <a:rPr lang="es-ES" dirty="0" smtClean="0"/>
              <a:t>DE LA FULLA.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112531" y="3786159"/>
            <a:ext cx="59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ES" i="1" dirty="0" smtClean="0">
                <a:solidFill>
                  <a:srgbClr val="FF0000"/>
                </a:solidFill>
              </a:rPr>
              <a:t>2- PECÍOL</a:t>
            </a:r>
            <a:r>
              <a:rPr lang="es-ES" dirty="0" smtClean="0"/>
              <a:t>: ÉS LA CUA QUE </a:t>
            </a:r>
            <a:r>
              <a:rPr lang="es-ES" dirty="0" smtClean="0">
                <a:solidFill>
                  <a:srgbClr val="0070C0"/>
                </a:solidFill>
              </a:rPr>
              <a:t>UNEIX LA FULLA A LA TIJA.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5" name="Abrir llave 4"/>
          <p:cNvSpPr/>
          <p:nvPr/>
        </p:nvSpPr>
        <p:spPr>
          <a:xfrm>
            <a:off x="3924274" y="1424514"/>
            <a:ext cx="484095" cy="52266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4166321" y="6003070"/>
            <a:ext cx="59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FF0000"/>
                </a:solidFill>
              </a:rPr>
              <a:t> </a:t>
            </a:r>
            <a:r>
              <a:rPr lang="es-ES" i="1" dirty="0">
                <a:solidFill>
                  <a:srgbClr val="FF0000"/>
                </a:solidFill>
              </a:rPr>
              <a:t>3</a:t>
            </a:r>
            <a:r>
              <a:rPr lang="es-ES" i="1" dirty="0" smtClean="0">
                <a:solidFill>
                  <a:srgbClr val="FF0000"/>
                </a:solidFill>
              </a:rPr>
              <a:t>- NERVIS: </a:t>
            </a:r>
            <a:r>
              <a:rPr lang="es-ES" dirty="0" smtClean="0"/>
              <a:t>SÓN </a:t>
            </a:r>
            <a:r>
              <a:rPr lang="es-ES" dirty="0" smtClean="0">
                <a:solidFill>
                  <a:srgbClr val="0070C0"/>
                </a:solidFill>
              </a:rPr>
              <a:t>TUBS PRIMS</a:t>
            </a:r>
            <a:r>
              <a:rPr lang="es-ES" dirty="0" smtClean="0"/>
              <a:t> PER ON VIATJA LA SABA.</a:t>
            </a:r>
            <a:endParaRPr lang="es-ES" i="1" dirty="0">
              <a:solidFill>
                <a:srgbClr val="0070C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74261" y="459095"/>
            <a:ext cx="775798" cy="775798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9403852" y="2989182"/>
            <a:ext cx="1136278" cy="1365294"/>
            <a:chOff x="8464921" y="2709899"/>
            <a:chExt cx="1411945" cy="1737867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03" r="55384" b="36248"/>
            <a:stretch/>
          </p:blipFill>
          <p:spPr>
            <a:xfrm rot="16200000">
              <a:off x="8301960" y="2872860"/>
              <a:ext cx="1737867" cy="1411945"/>
            </a:xfrm>
            <a:prstGeom prst="rect">
              <a:avLst/>
            </a:prstGeom>
          </p:spPr>
        </p:pic>
        <p:cxnSp>
          <p:nvCxnSpPr>
            <p:cNvPr id="11" name="Conector recto de flecha 10"/>
            <p:cNvCxnSpPr/>
            <p:nvPr/>
          </p:nvCxnSpPr>
          <p:spPr>
            <a:xfrm>
              <a:off x="8740588" y="3939988"/>
              <a:ext cx="430306" cy="41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19"/>
          <p:cNvGrpSpPr/>
          <p:nvPr/>
        </p:nvGrpSpPr>
        <p:grpSpPr>
          <a:xfrm>
            <a:off x="9416684" y="5099316"/>
            <a:ext cx="1123446" cy="1499738"/>
            <a:chOff x="8472159" y="4913324"/>
            <a:chExt cx="1411945" cy="1737867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03" r="55384" b="36248"/>
            <a:stretch/>
          </p:blipFill>
          <p:spPr>
            <a:xfrm rot="16200000">
              <a:off x="8309198" y="5076285"/>
              <a:ext cx="1737867" cy="1411945"/>
            </a:xfrm>
            <a:prstGeom prst="rect">
              <a:avLst/>
            </a:prstGeom>
          </p:spPr>
        </p:pic>
        <p:cxnSp>
          <p:nvCxnSpPr>
            <p:cNvPr id="13" name="Conector recto de flecha 12"/>
            <p:cNvCxnSpPr/>
            <p:nvPr/>
          </p:nvCxnSpPr>
          <p:spPr>
            <a:xfrm>
              <a:off x="8807820" y="5402876"/>
              <a:ext cx="430306" cy="41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>
            <a:off x="9383782" y="862320"/>
            <a:ext cx="1136278" cy="1382021"/>
            <a:chOff x="8464921" y="506474"/>
            <a:chExt cx="1411945" cy="1737867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03" r="55384" b="36248"/>
            <a:stretch/>
          </p:blipFill>
          <p:spPr>
            <a:xfrm rot="16200000">
              <a:off x="8301960" y="669435"/>
              <a:ext cx="1737867" cy="1411945"/>
            </a:xfrm>
            <a:prstGeom prst="rect">
              <a:avLst/>
            </a:prstGeom>
          </p:spPr>
        </p:pic>
        <p:cxnSp>
          <p:nvCxnSpPr>
            <p:cNvPr id="15" name="Conector recto de flecha 14"/>
            <p:cNvCxnSpPr/>
            <p:nvPr/>
          </p:nvCxnSpPr>
          <p:spPr>
            <a:xfrm>
              <a:off x="8925080" y="782710"/>
              <a:ext cx="430306" cy="41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ipse 16"/>
            <p:cNvSpPr/>
            <p:nvPr/>
          </p:nvSpPr>
          <p:spPr>
            <a:xfrm>
              <a:off x="9391962" y="593457"/>
              <a:ext cx="370602" cy="3815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1" name="CuadroTexto 20"/>
          <p:cNvSpPr txBox="1"/>
          <p:nvPr/>
        </p:nvSpPr>
        <p:spPr>
          <a:xfrm>
            <a:off x="1929012" y="3786159"/>
            <a:ext cx="188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 TENEN </a:t>
            </a:r>
            <a:r>
              <a:rPr lang="es-ES" dirty="0" smtClean="0">
                <a:solidFill>
                  <a:srgbClr val="0070C0"/>
                </a:solidFill>
              </a:rPr>
              <a:t>3 PARTS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23" name="Imagen 2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46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3035" y="496744"/>
            <a:ext cx="8108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LES PLANTES ES REPRODUEIXEN</a:t>
            </a:r>
            <a:endParaRPr lang="es-ES" sz="4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00" l="0" r="100000">
                        <a14:foregroundMark x1="28800" y1="30000" x2="29800" y2="9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612" y="339087"/>
            <a:ext cx="1524003" cy="152400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62443" y="2130839"/>
            <a:ext cx="666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70C0"/>
                </a:solidFill>
              </a:rPr>
              <a:t>L’ORGAN REPODUCTOR </a:t>
            </a:r>
            <a:r>
              <a:rPr lang="es-ES" sz="2400" dirty="0" smtClean="0"/>
              <a:t>DE LA PLANTA ES LA </a:t>
            </a:r>
            <a:r>
              <a:rPr lang="es-ES" sz="2400" dirty="0" smtClean="0">
                <a:solidFill>
                  <a:srgbClr val="0070C0"/>
                </a:solidFill>
              </a:rPr>
              <a:t>FLOR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  <a:endParaRPr lang="es-ES" i="1" dirty="0">
              <a:solidFill>
                <a:srgbClr val="0070C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6634" b="5905"/>
          <a:stretch/>
        </p:blipFill>
        <p:spPr>
          <a:xfrm>
            <a:off x="3424482" y="3679264"/>
            <a:ext cx="978705" cy="114750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7042" y="3673441"/>
            <a:ext cx="983525" cy="11591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73" y="3710773"/>
            <a:ext cx="1116000" cy="1116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35" b="10000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657" y="2664837"/>
            <a:ext cx="3207869" cy="3207869"/>
          </a:xfrm>
          <a:prstGeom prst="rect">
            <a:avLst/>
          </a:prstGeom>
        </p:spPr>
      </p:pic>
      <p:sp>
        <p:nvSpPr>
          <p:cNvPr id="12" name="Flecha derecha 11"/>
          <p:cNvSpPr/>
          <p:nvPr/>
        </p:nvSpPr>
        <p:spPr>
          <a:xfrm>
            <a:off x="2566686" y="4127598"/>
            <a:ext cx="626356" cy="269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derecha 12"/>
          <p:cNvSpPr/>
          <p:nvPr/>
        </p:nvSpPr>
        <p:spPr>
          <a:xfrm>
            <a:off x="4656342" y="4134033"/>
            <a:ext cx="626356" cy="269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derecha 13"/>
          <p:cNvSpPr/>
          <p:nvPr/>
        </p:nvSpPr>
        <p:spPr>
          <a:xfrm>
            <a:off x="6727434" y="4118278"/>
            <a:ext cx="626356" cy="269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3478635" y="4844674"/>
            <a:ext cx="87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FRUIT</a:t>
            </a:r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382635" y="4844674"/>
            <a:ext cx="108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LLAVORS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690899" y="6069346"/>
            <a:ext cx="108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PLANTA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9" name="Imagen 18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444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 animBg="1"/>
      <p:bldP spid="13" grpId="0" animBg="1"/>
      <p:bldP spid="14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48545" y="266668"/>
            <a:ext cx="9426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LES FASES DE LA REPRODUCCIÓ.</a:t>
            </a:r>
            <a:endParaRPr lang="es-ES" sz="4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916635" y="1293027"/>
            <a:ext cx="188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1.POL·LINITZACIÓ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032317" y="1803355"/>
            <a:ext cx="16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2.FECUNDACIÓ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87264" y="3074462"/>
            <a:ext cx="2447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3.FORMACIÓ DEL FRUIT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070481" y="3680943"/>
            <a:ext cx="184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4.GERMINACIÓ</a:t>
            </a:r>
            <a:endParaRPr lang="es-ES" i="1" dirty="0">
              <a:solidFill>
                <a:srgbClr val="0070C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45" y="2171788"/>
            <a:ext cx="891990" cy="8919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3676" y="1617570"/>
            <a:ext cx="833717" cy="8913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848" y="2171788"/>
            <a:ext cx="891990" cy="89199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76" r="22646" b="46318"/>
          <a:stretch/>
        </p:blipFill>
        <p:spPr>
          <a:xfrm rot="2373446">
            <a:off x="1295964" y="2151660"/>
            <a:ext cx="1178864" cy="605118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3361768" y="2433920"/>
            <a:ext cx="134471" cy="107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3590369" y="2514859"/>
            <a:ext cx="134471" cy="107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3375215" y="2604336"/>
            <a:ext cx="134471" cy="107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3576923" y="2710013"/>
            <a:ext cx="134471" cy="107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1532958" y="2282923"/>
            <a:ext cx="134471" cy="107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1871376" y="2353495"/>
            <a:ext cx="134471" cy="107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2130255" y="2366685"/>
            <a:ext cx="134471" cy="107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3156700" y="2927614"/>
            <a:ext cx="86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POL·LEN</a:t>
            </a:r>
            <a:endParaRPr lang="es-ES" sz="1400" i="1" dirty="0"/>
          </a:p>
        </p:txBody>
      </p:sp>
      <p:sp>
        <p:nvSpPr>
          <p:cNvPr id="20" name="Flecha derecha 19"/>
          <p:cNvSpPr/>
          <p:nvPr/>
        </p:nvSpPr>
        <p:spPr>
          <a:xfrm>
            <a:off x="3832418" y="2548784"/>
            <a:ext cx="626356" cy="268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4555201" y="2312667"/>
            <a:ext cx="598395" cy="6072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4420724" y="2922427"/>
            <a:ext cx="86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ÒVUL</a:t>
            </a:r>
            <a:endParaRPr lang="es-ES" sz="1400" i="1" dirty="0"/>
          </a:p>
        </p:txBody>
      </p:sp>
      <p:sp>
        <p:nvSpPr>
          <p:cNvPr id="23" name="Elipse 22"/>
          <p:cNvSpPr/>
          <p:nvPr/>
        </p:nvSpPr>
        <p:spPr>
          <a:xfrm>
            <a:off x="4714270" y="2548784"/>
            <a:ext cx="134471" cy="107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8587" y="3680943"/>
            <a:ext cx="597823" cy="483361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4393829" y="4298735"/>
            <a:ext cx="86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LLAVORS</a:t>
            </a:r>
            <a:endParaRPr lang="es-ES" sz="1400" i="1" dirty="0"/>
          </a:p>
        </p:txBody>
      </p:sp>
      <p:sp>
        <p:nvSpPr>
          <p:cNvPr id="27" name="Flecha derecha 26"/>
          <p:cNvSpPr/>
          <p:nvPr/>
        </p:nvSpPr>
        <p:spPr>
          <a:xfrm rot="5400000">
            <a:off x="4642514" y="3304414"/>
            <a:ext cx="381067" cy="237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8"/>
          <a:srcRect t="6634" b="5905"/>
          <a:stretch/>
        </p:blipFill>
        <p:spPr>
          <a:xfrm>
            <a:off x="6422703" y="3620177"/>
            <a:ext cx="608976" cy="60489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986" y="4142660"/>
            <a:ext cx="597823" cy="483361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9"/>
          <a:srcRect l="-2718" t="-1294" r="30976" b="31870"/>
          <a:stretch/>
        </p:blipFill>
        <p:spPr>
          <a:xfrm>
            <a:off x="8427692" y="5180124"/>
            <a:ext cx="1064919" cy="721569"/>
          </a:xfrm>
          <a:prstGeom prst="rect">
            <a:avLst/>
          </a:prstGeom>
        </p:spPr>
      </p:pic>
      <p:sp>
        <p:nvSpPr>
          <p:cNvPr id="32" name="Flecha derecha 31"/>
          <p:cNvSpPr/>
          <p:nvPr/>
        </p:nvSpPr>
        <p:spPr>
          <a:xfrm rot="5400000">
            <a:off x="8765639" y="4780896"/>
            <a:ext cx="381067" cy="229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Flecha derecha 32"/>
          <p:cNvSpPr/>
          <p:nvPr/>
        </p:nvSpPr>
        <p:spPr>
          <a:xfrm>
            <a:off x="9599550" y="5632888"/>
            <a:ext cx="626356" cy="268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10000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934" y="4825386"/>
            <a:ext cx="1431044" cy="1431044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10346764" y="6256430"/>
            <a:ext cx="108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PLANTA</a:t>
            </a:r>
            <a:endParaRPr lang="es-ES" dirty="0"/>
          </a:p>
        </p:txBody>
      </p:sp>
      <p:sp>
        <p:nvSpPr>
          <p:cNvPr id="36" name="CuadroTexto 35"/>
          <p:cNvSpPr txBox="1"/>
          <p:nvPr/>
        </p:nvSpPr>
        <p:spPr>
          <a:xfrm>
            <a:off x="1405981" y="2852247"/>
            <a:ext cx="86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POL·LEN</a:t>
            </a:r>
            <a:endParaRPr lang="es-ES" sz="1400" i="1" dirty="0"/>
          </a:p>
        </p:txBody>
      </p:sp>
      <p:sp>
        <p:nvSpPr>
          <p:cNvPr id="37" name="Flecha derecha 36"/>
          <p:cNvSpPr/>
          <p:nvPr/>
        </p:nvSpPr>
        <p:spPr>
          <a:xfrm>
            <a:off x="5461378" y="3841904"/>
            <a:ext cx="626356" cy="208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39" name="Imagen 38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919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5" grpId="0"/>
      <p:bldP spid="27" grpId="0" animBg="1"/>
      <p:bldP spid="32" grpId="0" animBg="1"/>
      <p:bldP spid="33" grpId="0" animBg="1"/>
      <p:bldP spid="35" grpId="0"/>
      <p:bldP spid="36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-14076" y="276745"/>
            <a:ext cx="9594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CÓM ES RELACIONEN LES PLANTES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62504" y="1340599"/>
            <a:ext cx="7886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LES </a:t>
            </a:r>
            <a:r>
              <a:rPr lang="es-ES" sz="2400" dirty="0" smtClean="0">
                <a:solidFill>
                  <a:srgbClr val="0070C0"/>
                </a:solidFill>
              </a:rPr>
              <a:t>PLANTES</a:t>
            </a:r>
            <a:r>
              <a:rPr lang="es-ES" sz="2400" dirty="0" smtClean="0"/>
              <a:t> RESPONEN ALS </a:t>
            </a:r>
            <a:r>
              <a:rPr lang="es-ES" sz="2400" dirty="0" smtClean="0">
                <a:solidFill>
                  <a:srgbClr val="0070C0"/>
                </a:solidFill>
              </a:rPr>
              <a:t>CANVIS DE L’ENTORN </a:t>
            </a:r>
            <a:r>
              <a:rPr lang="es-ES" sz="2400" dirty="0" smtClean="0"/>
              <a:t>(PAISATGE).</a:t>
            </a:r>
            <a:endParaRPr lang="es-ES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95407" y="2115161"/>
            <a:ext cx="109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FF0000"/>
                </a:solidFill>
              </a:rPr>
              <a:t>1. LLUM:</a:t>
            </a:r>
            <a:endParaRPr lang="es-ES" i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611825" y="2069418"/>
            <a:ext cx="140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rgbClr val="FF0000"/>
                </a:solidFill>
              </a:rPr>
              <a:t>2</a:t>
            </a:r>
            <a:r>
              <a:rPr lang="es-ES" i="1" dirty="0" smtClean="0">
                <a:solidFill>
                  <a:srgbClr val="FF0000"/>
                </a:solidFill>
              </a:rPr>
              <a:t>. AIGUA:</a:t>
            </a:r>
            <a:endParaRPr lang="es-ES" i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37611" y="4651559"/>
            <a:ext cx="201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FF0000"/>
                </a:solidFill>
              </a:rPr>
              <a:t>3. TEMPERATURA:</a:t>
            </a:r>
            <a:endParaRPr lang="es-ES" i="1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611825" y="4651559"/>
            <a:ext cx="140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FF0000"/>
                </a:solidFill>
              </a:rPr>
              <a:t>4. ANIMALS</a:t>
            </a:r>
            <a:endParaRPr lang="es-ES" i="1" dirty="0">
              <a:solidFill>
                <a:srgbClr val="FF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1162" y="2509412"/>
            <a:ext cx="523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BUSQUEN LA LLUM DEL SOL PER FER LA FOTOSÍTESIS.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91" y="3081775"/>
            <a:ext cx="1007920" cy="100792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717" y1="4905" x2="28610" y2="29700"/>
                        <a14:foregroundMark x1="50681" y1="4905" x2="50681" y2="24523"/>
                        <a14:foregroundMark x1="82289" y1="19891" x2="67302" y2="30518"/>
                        <a14:foregroundMark x1="93733" y1="52589" x2="81471" y2="50954"/>
                        <a14:foregroundMark x1="78747" y1="80926" x2="69210" y2="70300"/>
                        <a14:foregroundMark x1="48774" y1="95095" x2="48774" y2="78202"/>
                        <a14:foregroundMark x1="17984" y1="84469" x2="28610" y2="70300"/>
                        <a14:foregroundMark x1="4632" y1="51771" x2="19619" y2="50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35" y="2895081"/>
            <a:ext cx="759156" cy="75915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784072" y="2491300"/>
            <a:ext cx="5609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LES ARRELS CREIXEN EN DIRECCIÓ DE L’AIGUA.</a:t>
            </a:r>
            <a:endParaRPr lang="es-ES" dirty="0"/>
          </a:p>
        </p:txBody>
      </p:sp>
      <p:sp>
        <p:nvSpPr>
          <p:cNvPr id="15" name="Elipse 14"/>
          <p:cNvSpPr/>
          <p:nvPr/>
        </p:nvSpPr>
        <p:spPr>
          <a:xfrm>
            <a:off x="8164402" y="3985957"/>
            <a:ext cx="728142" cy="296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50155" y="5024155"/>
            <a:ext cx="5317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PASSEN COSES DIFERENTS SEGONS LA TEMPERATURA.</a:t>
            </a:r>
          </a:p>
          <a:p>
            <a:r>
              <a:rPr lang="es-ES" dirty="0" smtClean="0"/>
              <a:t>A LA PRIMAVERA CREIXEN FLORS….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835395" y="5020891"/>
            <a:ext cx="535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dirty="0" smtClean="0"/>
              <a:t>PER EXEMPLE ELS INSECTES TRANSPORTEN EL   POL·LEN. HI HA ANIMALS QUE MENJEN ELS FRUITS.</a:t>
            </a:r>
            <a:endParaRPr lang="es-E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40" y="3071609"/>
            <a:ext cx="1007920" cy="100792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524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44" y="5670486"/>
            <a:ext cx="992310" cy="99231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39" y="5967814"/>
            <a:ext cx="651763" cy="65176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046" y="5966735"/>
            <a:ext cx="651763" cy="651763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8861" y="5514624"/>
            <a:ext cx="833717" cy="89139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24" name="Imagen 23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496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3" grpId="0"/>
      <p:bldP spid="15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5844" y="689056"/>
            <a:ext cx="9661136" cy="975939"/>
          </a:xfrm>
        </p:spPr>
        <p:txBody>
          <a:bodyPr>
            <a:normAutofit/>
          </a:bodyPr>
          <a:lstStyle/>
          <a:p>
            <a:r>
              <a:rPr lang="es-ES" sz="4400" dirty="0" smtClean="0"/>
              <a:t>LES PERSONES APROFITEM LES PLANTES</a:t>
            </a:r>
            <a:endParaRPr lang="es-ES" sz="44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23185" y="1747411"/>
            <a:ext cx="6260123" cy="975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298450">
              <a:buFont typeface="Arial" panose="020B0604020202020204" pitchFamily="34" charset="0"/>
              <a:buChar char="•"/>
            </a:pPr>
            <a:r>
              <a:rPr lang="es-ES" dirty="0" smtClean="0"/>
              <a:t>LES </a:t>
            </a:r>
            <a:r>
              <a:rPr lang="es-ES" dirty="0" smtClean="0">
                <a:solidFill>
                  <a:srgbClr val="0070C0"/>
                </a:solidFill>
              </a:rPr>
              <a:t>PLANTES</a:t>
            </a:r>
            <a:r>
              <a:rPr lang="es-ES" dirty="0" smtClean="0"/>
              <a:t> ENS </a:t>
            </a:r>
            <a:r>
              <a:rPr lang="es-ES" dirty="0" smtClean="0">
                <a:solidFill>
                  <a:srgbClr val="0070C0"/>
                </a:solidFill>
              </a:rPr>
              <a:t>APORTEN</a:t>
            </a:r>
            <a:r>
              <a:rPr lang="es-ES" dirty="0" smtClean="0"/>
              <a:t> MOLTES </a:t>
            </a:r>
            <a:r>
              <a:rPr lang="es-ES" dirty="0" smtClean="0">
                <a:solidFill>
                  <a:srgbClr val="0070C0"/>
                </a:solidFill>
              </a:rPr>
              <a:t>COSES.</a:t>
            </a:r>
            <a:r>
              <a:rPr lang="es-ES" sz="4000" dirty="0" smtClean="0">
                <a:solidFill>
                  <a:srgbClr val="0070C0"/>
                </a:solidFill>
              </a:rPr>
              <a:t> </a:t>
            </a:r>
            <a:endParaRPr lang="es-ES" sz="4000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31629" y="3097269"/>
            <a:ext cx="5065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1- </a:t>
            </a:r>
            <a:r>
              <a:rPr lang="es-ES" sz="2400" dirty="0" err="1" smtClean="0"/>
              <a:t>Com</a:t>
            </a:r>
            <a:r>
              <a:rPr lang="es-ES" sz="2400" dirty="0" smtClean="0"/>
              <a:t> a </a:t>
            </a:r>
            <a:r>
              <a:rPr lang="es-ES" sz="2400" i="1" dirty="0" err="1" smtClean="0">
                <a:solidFill>
                  <a:srgbClr val="0070C0"/>
                </a:solidFill>
              </a:rPr>
              <a:t>aliment</a:t>
            </a:r>
            <a:r>
              <a:rPr lang="es-ES" sz="2400" dirty="0" smtClean="0"/>
              <a:t>  per a les </a:t>
            </a:r>
            <a:r>
              <a:rPr lang="es-ES" sz="2400" i="1" dirty="0" smtClean="0">
                <a:solidFill>
                  <a:srgbClr val="0070C0"/>
                </a:solidFill>
              </a:rPr>
              <a:t>persones</a:t>
            </a:r>
            <a:r>
              <a:rPr lang="es-ES" sz="2400" dirty="0" smtClean="0">
                <a:solidFill>
                  <a:srgbClr val="0070C0"/>
                </a:solidFill>
              </a:rPr>
              <a:t>.</a:t>
            </a:r>
            <a:endParaRPr lang="es-ES" sz="2400" dirty="0">
              <a:solidFill>
                <a:srgbClr val="0070C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31629" y="4492285"/>
            <a:ext cx="5065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2</a:t>
            </a:r>
            <a:r>
              <a:rPr lang="es-ES" sz="2400" dirty="0" smtClean="0"/>
              <a:t>- </a:t>
            </a:r>
            <a:r>
              <a:rPr lang="es-ES" sz="2400" dirty="0" err="1" smtClean="0"/>
              <a:t>Com</a:t>
            </a:r>
            <a:r>
              <a:rPr lang="es-ES" sz="2400" dirty="0" smtClean="0"/>
              <a:t> a </a:t>
            </a:r>
            <a:r>
              <a:rPr lang="es-ES" sz="2400" i="1" dirty="0" err="1" smtClean="0">
                <a:solidFill>
                  <a:srgbClr val="0070C0"/>
                </a:solidFill>
              </a:rPr>
              <a:t>aliment</a:t>
            </a:r>
            <a:r>
              <a:rPr lang="es-ES" sz="2400" dirty="0" smtClean="0"/>
              <a:t>  per </a:t>
            </a:r>
            <a:r>
              <a:rPr lang="es-ES" sz="2400" dirty="0" err="1" smtClean="0"/>
              <a:t>als</a:t>
            </a:r>
            <a:r>
              <a:rPr lang="es-ES" sz="2400" dirty="0" smtClean="0"/>
              <a:t> </a:t>
            </a:r>
            <a:r>
              <a:rPr lang="es-ES" sz="2400" i="1" dirty="0" err="1" smtClean="0">
                <a:solidFill>
                  <a:srgbClr val="0070C0"/>
                </a:solidFill>
              </a:rPr>
              <a:t>animals</a:t>
            </a:r>
            <a:r>
              <a:rPr lang="es-ES" sz="24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631629" y="5912764"/>
            <a:ext cx="5065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3- </a:t>
            </a:r>
            <a:r>
              <a:rPr lang="es-ES" sz="2400" dirty="0" err="1" smtClean="0"/>
              <a:t>Com</a:t>
            </a:r>
            <a:r>
              <a:rPr lang="es-ES" sz="2400" dirty="0" smtClean="0"/>
              <a:t> a </a:t>
            </a:r>
            <a:r>
              <a:rPr lang="es-ES" sz="2400" i="1" dirty="0" err="1" smtClean="0">
                <a:solidFill>
                  <a:srgbClr val="0070C0"/>
                </a:solidFill>
              </a:rPr>
              <a:t>matèria</a:t>
            </a:r>
            <a:r>
              <a:rPr lang="es-ES" sz="2400" i="1" dirty="0" smtClean="0">
                <a:solidFill>
                  <a:srgbClr val="0070C0"/>
                </a:solidFill>
              </a:rPr>
              <a:t> primera</a:t>
            </a:r>
            <a:r>
              <a:rPr lang="es-ES" sz="2400" dirty="0" smtClean="0"/>
              <a:t>.</a:t>
            </a:r>
            <a:endParaRPr lang="es-ES" sz="2400"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5" b="10000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62" y="449722"/>
            <a:ext cx="1317813" cy="131781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08" y="2781385"/>
            <a:ext cx="971365" cy="97136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4714" y1="28065" x2="44142" y2="49591"/>
                        <a14:foregroundMark x1="39510" y1="38692" x2="76567" y2="44959"/>
                        <a14:foregroundMark x1="76567" y1="37330" x2="31608" y2="73025"/>
                        <a14:foregroundMark x1="20708" y1="31063" x2="85831" y2="37330"/>
                        <a14:foregroundMark x1="76567" y1="38692" x2="82834" y2="74387"/>
                        <a14:foregroundMark x1="65668" y1="55858" x2="34877" y2="46594"/>
                        <a14:foregroundMark x1="13079" y1="34060" x2="36240" y2="74387"/>
                        <a14:foregroundMark x1="10082" y1="28065" x2="87466" y2="32698"/>
                        <a14:foregroundMark x1="85831" y1="38692" x2="90463" y2="62125"/>
                        <a14:foregroundMark x1="22343" y1="31063" x2="13079" y2="41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570" y="4050989"/>
            <a:ext cx="907652" cy="90765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908" y="4359147"/>
            <a:ext cx="655765" cy="65576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37" b="89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0691" y="5415685"/>
            <a:ext cx="1016779" cy="101677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32" y="5693485"/>
            <a:ext cx="655765" cy="65576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035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1219</TotalTime>
  <Words>562</Words>
  <Application>Microsoft Office PowerPoint</Application>
  <PresentationFormat>Panorámica</PresentationFormat>
  <Paragraphs>110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Algerian</vt:lpstr>
      <vt:lpstr>Arial</vt:lpstr>
      <vt:lpstr>Calibri</vt:lpstr>
      <vt:lpstr>Calibri Light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paco</dc:creator>
  <cp:lastModifiedBy>FRANCISCO JAVIER VACA ROMAN</cp:lastModifiedBy>
  <cp:revision>66</cp:revision>
  <dcterms:created xsi:type="dcterms:W3CDTF">2019-05-11T09:24:04Z</dcterms:created>
  <dcterms:modified xsi:type="dcterms:W3CDTF">2019-11-11T11:27:09Z</dcterms:modified>
</cp:coreProperties>
</file>