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8" r:id="rId2"/>
    <p:sldId id="267" r:id="rId3"/>
    <p:sldId id="260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304" r:id="rId18"/>
    <p:sldId id="278" r:id="rId19"/>
    <p:sldId id="305" r:id="rId20"/>
    <p:sldId id="303" r:id="rId21"/>
    <p:sldId id="279" r:id="rId22"/>
    <p:sldId id="307" r:id="rId23"/>
    <p:sldId id="306" r:id="rId24"/>
    <p:sldId id="302" r:id="rId25"/>
    <p:sldId id="308" r:id="rId26"/>
    <p:sldId id="309" r:id="rId27"/>
    <p:sldId id="310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11" r:id="rId38"/>
    <p:sldId id="296" r:id="rId39"/>
    <p:sldId id="312" r:id="rId40"/>
    <p:sldId id="313" r:id="rId41"/>
    <p:sldId id="299" r:id="rId42"/>
    <p:sldId id="300" r:id="rId43"/>
    <p:sldId id="301" r:id="rId4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MpZardCyFhe4GbVBVsfXQ==" hashData="auBnKzZL+jfvZvX9jA9w41ZVCsdA8tDPV7EXz9tyBhPZLeOi52mLbyLNgNKHpDqOWu6pn+ZFAzk3zyM5WyXRy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14/11/2019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86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527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8919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756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318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C1B3-0597-42E0-B95C-18111BB247C6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73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C1B3-0597-42E0-B95C-18111BB247C6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24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5CB799-6499-4E1E-8257-C777037FBB0C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73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45583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806065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2894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262691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14545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184650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37F32E-9C31-4EBC-9CF6-7E0795975D22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E5E64D-8309-4EA3-9E01-E99A0B9E852A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43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410674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A7DBF6-2AC7-4A48-B394-E7B6C748C10D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44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5771C8-10A4-40A2-B087-7EAE1E72B338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121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C3F35A-BE91-47D4-B680-814AAA83232F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91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4A5508-0173-4F7B-BA1F-6FDD23DC888F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79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3F45BD-EAC1-4ECC-91A9-2B1B76C5FA67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83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10B4E3-ACD8-472A-AF6F-98A76C82A9AD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547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32496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8432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6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56.png"/><Relationship Id="rId5" Type="http://schemas.openxmlformats.org/officeDocument/2006/relationships/image" Target="../media/image60.png"/><Relationship Id="rId15" Type="http://schemas.openxmlformats.org/officeDocument/2006/relationships/image" Target="../media/image10.jpe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10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5.jpe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1.png"/><Relationship Id="rId7" Type="http://schemas.openxmlformats.org/officeDocument/2006/relationships/image" Target="../media/image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46725" y="3033557"/>
            <a:ext cx="7038950" cy="947276"/>
          </a:xfrm>
        </p:spPr>
        <p:txBody>
          <a:bodyPr rtlCol="0"/>
          <a:lstStyle/>
          <a:p>
            <a:pPr algn="ctr" rtl="0"/>
            <a:r>
              <a:rPr lang="es-ES" sz="4800" u="sng" dirty="0" smtClean="0"/>
              <a:t>ELS  SENTITS </a:t>
            </a:r>
            <a:br>
              <a:rPr lang="es-ES" sz="4800" u="sng" dirty="0" smtClean="0"/>
            </a:br>
            <a:r>
              <a:rPr lang="es-ES" sz="4800" dirty="0" smtClean="0"/>
              <a:t>I</a:t>
            </a:r>
            <a:r>
              <a:rPr lang="es-ES" sz="4800" u="sng" dirty="0" smtClean="0"/>
              <a:t> </a:t>
            </a:r>
            <a:br>
              <a:rPr lang="es-ES" sz="4800" u="sng" dirty="0" smtClean="0"/>
            </a:br>
            <a:r>
              <a:rPr lang="es-ES" sz="4800" u="sng" dirty="0" smtClean="0"/>
              <a:t>EL MOVIMENT</a:t>
            </a:r>
            <a:endParaRPr lang="es-ES" sz="4800" u="sng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98" y="4694268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30" name="Marcador de contenido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2226871" y="1372845"/>
            <a:ext cx="1118560" cy="332142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546" y="1372845"/>
            <a:ext cx="1403983" cy="33214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34245"/>
            <a:ext cx="9404723" cy="1400530"/>
          </a:xfrm>
        </p:spPr>
        <p:txBody>
          <a:bodyPr/>
          <a:lstStyle/>
          <a:p>
            <a:r>
              <a:rPr lang="ca-ES" dirty="0" smtClean="0">
                <a:solidFill>
                  <a:schemeClr val="tx1"/>
                </a:solidFill>
              </a:rPr>
              <a:t>LES FUNCIONS DE L’ESQUELET</a:t>
            </a:r>
            <a:endParaRPr lang="ca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62570"/>
            <a:ext cx="10515600" cy="43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b="1" dirty="0" smtClean="0"/>
              <a:t>1-</a:t>
            </a:r>
            <a:r>
              <a:rPr lang="ca-ES" dirty="0" smtClean="0"/>
              <a:t> </a:t>
            </a:r>
            <a:r>
              <a:rPr lang="ca-ES" b="1" u="sng" dirty="0" smtClean="0">
                <a:solidFill>
                  <a:srgbClr val="00B0F0"/>
                </a:solidFill>
              </a:rPr>
              <a:t>AGUANTA EL COS</a:t>
            </a:r>
            <a:r>
              <a:rPr lang="ca-ES" b="1" dirty="0" smtClean="0">
                <a:solidFill>
                  <a:srgbClr val="00B0F0"/>
                </a:solidFill>
              </a:rPr>
              <a:t> </a:t>
            </a:r>
            <a:r>
              <a:rPr lang="ca-ES" dirty="0" smtClean="0"/>
              <a:t>DRET.</a:t>
            </a:r>
            <a:endParaRPr lang="ca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3461920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b="1" dirty="0"/>
              <a:t>2</a:t>
            </a:r>
            <a:r>
              <a:rPr lang="ca-ES" sz="2000" b="1" dirty="0" smtClean="0"/>
              <a:t>- </a:t>
            </a:r>
            <a:r>
              <a:rPr lang="ca-ES" sz="2000" b="1" u="sng" dirty="0" smtClean="0">
                <a:solidFill>
                  <a:srgbClr val="00B0F0"/>
                </a:solidFill>
              </a:rPr>
              <a:t>PROTEGEIX ELS ÒRGANS</a:t>
            </a:r>
            <a:r>
              <a:rPr lang="ca-ES" sz="2000" b="1" dirty="0" smtClean="0">
                <a:solidFill>
                  <a:srgbClr val="00B0F0"/>
                </a:solidFill>
              </a:rPr>
              <a:t> </a:t>
            </a:r>
            <a:r>
              <a:rPr lang="ca-ES" sz="2000" dirty="0" smtClean="0"/>
              <a:t>MÉS DELICATS DEL COS.</a:t>
            </a:r>
            <a:endParaRPr lang="ca-ES" sz="20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5082172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b="1" dirty="0" smtClean="0"/>
              <a:t>3-</a:t>
            </a:r>
            <a:r>
              <a:rPr lang="ca-ES" sz="2000" dirty="0" smtClean="0"/>
              <a:t> PERMET </a:t>
            </a:r>
            <a:r>
              <a:rPr lang="ca-ES" sz="2000" b="1" u="sng" dirty="0" smtClean="0">
                <a:solidFill>
                  <a:srgbClr val="00B0F0"/>
                </a:solidFill>
              </a:rPr>
              <a:t>MOURE EL COS</a:t>
            </a:r>
            <a:r>
              <a:rPr lang="ca-ES" sz="2000" dirty="0" smtClean="0"/>
              <a:t>.</a:t>
            </a:r>
            <a:endParaRPr lang="ca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68" y="3057587"/>
            <a:ext cx="1219808" cy="12198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64" y="4736670"/>
            <a:ext cx="1215804" cy="12158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59" y="1447918"/>
            <a:ext cx="1219808" cy="12198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44" y="1447919"/>
            <a:ext cx="1215960" cy="12159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8942" y="3173506"/>
            <a:ext cx="447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u="sng" dirty="0" smtClean="0">
                <a:solidFill>
                  <a:srgbClr val="00B0F0"/>
                </a:solidFill>
              </a:rPr>
              <a:t>LA CURA DE L’APARELL </a:t>
            </a:r>
          </a:p>
          <a:p>
            <a:pPr algn="ctr"/>
            <a:r>
              <a:rPr lang="ca-ES" sz="2000" b="1" u="sng" dirty="0" smtClean="0">
                <a:solidFill>
                  <a:srgbClr val="00B0F0"/>
                </a:solidFill>
              </a:rPr>
              <a:t>LOCOMOTOR</a:t>
            </a:r>
            <a:endParaRPr lang="ca-ES" sz="2000" b="1" u="sng" dirty="0">
              <a:solidFill>
                <a:srgbClr val="00B0F0"/>
              </a:solidFill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4814046" y="201708"/>
            <a:ext cx="591672" cy="6377918"/>
          </a:xfrm>
          <a:prstGeom prst="leftBrace">
            <a:avLst>
              <a:gd name="adj1" fmla="val 74242"/>
              <a:gd name="adj2" fmla="val 50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27592" y="360859"/>
            <a:ext cx="3570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PRENDRE LLET O DERIVATS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11588" y="268943"/>
            <a:ext cx="47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1</a:t>
            </a:r>
            <a:r>
              <a:rPr lang="ca-ES" sz="2800" dirty="0" smtClean="0">
                <a:solidFill>
                  <a:srgbClr val="FFC000"/>
                </a:solidFill>
              </a:rPr>
              <a:t>-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27593" y="2467523"/>
            <a:ext cx="293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FER EXECICI FÍSIC</a:t>
            </a:r>
            <a:r>
              <a:rPr lang="ca-ES" sz="2800" dirty="0" smtClean="0">
                <a:solidFill>
                  <a:srgbClr val="FFC000"/>
                </a:solidFill>
              </a:rPr>
              <a:t>.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11589" y="2554944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FFC000"/>
                </a:solidFill>
              </a:rPr>
              <a:t>2</a:t>
            </a:r>
            <a:r>
              <a:rPr lang="ca-ES" sz="2000" dirty="0" smtClean="0">
                <a:solidFill>
                  <a:srgbClr val="FFC000"/>
                </a:solidFill>
              </a:rPr>
              <a:t>-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27592" y="4818321"/>
            <a:ext cx="6564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SEURE, CAMINAR I DORMIR EN POSICIÓ CORRECTA.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65376" y="4818321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3-</a:t>
            </a:r>
            <a:endParaRPr lang="ca-ES" sz="2000" dirty="0">
              <a:solidFill>
                <a:srgbClr val="FFC000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37694" y="3937031"/>
            <a:ext cx="44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i="1" dirty="0" smtClean="0"/>
              <a:t>ELS OSSOS I ELS MÚSCULS CREIXEN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36" y="4470433"/>
            <a:ext cx="676715" cy="68281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656" y="4470433"/>
            <a:ext cx="695564" cy="70117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519" y="4471238"/>
            <a:ext cx="700368" cy="70036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235" y="893031"/>
            <a:ext cx="1080000" cy="108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207" y="893031"/>
            <a:ext cx="1080000" cy="1080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0179" y="876825"/>
            <a:ext cx="1080000" cy="1080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333" y="3131340"/>
            <a:ext cx="1080000" cy="1080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07" y="5376268"/>
            <a:ext cx="1080000" cy="1080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70" y="5362383"/>
            <a:ext cx="1080000" cy="108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96" y="5397301"/>
            <a:ext cx="1058529" cy="105852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6933" y="5376268"/>
            <a:ext cx="1080000" cy="108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3" grpId="0"/>
      <p:bldP spid="1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811" y="220747"/>
            <a:ext cx="10515600" cy="757822"/>
          </a:xfrm>
        </p:spPr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1"/>
                </a:solidFill>
              </a:rPr>
              <a:t>ELS  OSSOS  DE  L’ESQUELET</a:t>
            </a:r>
            <a:endParaRPr lang="ca-ES" sz="4000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27720" y="1171074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8566485" y="983874"/>
            <a:ext cx="101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F0"/>
                </a:solidFill>
              </a:rPr>
              <a:t>CRANI</a:t>
            </a:r>
            <a:endParaRPr lang="ca-ES" b="1" dirty="0">
              <a:solidFill>
                <a:srgbClr val="00B0F0"/>
              </a:solidFill>
            </a:endParaRPr>
          </a:p>
        </p:txBody>
      </p:sp>
      <p:cxnSp>
        <p:nvCxnSpPr>
          <p:cNvPr id="8" name="Conector recto de flecha 7"/>
          <p:cNvCxnSpPr>
            <a:endCxn id="10" idx="1"/>
          </p:cNvCxnSpPr>
          <p:nvPr/>
        </p:nvCxnSpPr>
        <p:spPr>
          <a:xfrm flipV="1">
            <a:off x="6400436" y="2775283"/>
            <a:ext cx="1829161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229597" y="2590617"/>
            <a:ext cx="147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COSTELLES</a:t>
            </a:r>
            <a:endParaRPr lang="ca-ES" b="1" dirty="0">
              <a:solidFill>
                <a:srgbClr val="FFFF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52084" y="3050469"/>
            <a:ext cx="271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COLUMNA VERTEBRAL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6272099" y="3235135"/>
            <a:ext cx="1379985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6127720" y="2424046"/>
            <a:ext cx="2879922" cy="1435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8935451" y="2227017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ESTERN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3529263" y="2775283"/>
            <a:ext cx="1988494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2549240" y="2606659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HÚMER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H="1" flipV="1">
            <a:off x="4249878" y="3339591"/>
            <a:ext cx="1139180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3383247" y="3170967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RADI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 flipH="1" flipV="1">
            <a:off x="4819468" y="3735275"/>
            <a:ext cx="665476" cy="36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4049171" y="3556340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CÚBIT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 flipV="1">
            <a:off x="6384576" y="3655675"/>
            <a:ext cx="793907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7218582" y="3516054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PELVIS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 flipV="1">
            <a:off x="6384576" y="4553817"/>
            <a:ext cx="793907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7194707" y="4325633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FÈMUR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35" name="Conector recto de flecha 34"/>
          <p:cNvCxnSpPr/>
          <p:nvPr/>
        </p:nvCxnSpPr>
        <p:spPr>
          <a:xfrm flipV="1">
            <a:off x="6280126" y="5507742"/>
            <a:ext cx="1829161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336266" y="6176211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8109287" y="5323076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PERONÉ</a:t>
            </a:r>
            <a:endParaRPr lang="ca-ES" b="1" dirty="0">
              <a:solidFill>
                <a:srgbClr val="FF0066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8791431" y="5991545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TÍBIA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39" name="Conector recto de flecha 38"/>
          <p:cNvCxnSpPr/>
          <p:nvPr/>
        </p:nvCxnSpPr>
        <p:spPr>
          <a:xfrm flipV="1">
            <a:off x="6508990" y="2078364"/>
            <a:ext cx="1042919" cy="482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7479630" y="1868359"/>
            <a:ext cx="15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CLAVÍCULA</a:t>
            </a:r>
            <a:endParaRPr lang="ca-ES" b="1" dirty="0">
              <a:solidFill>
                <a:srgbClr val="FFFF00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/>
      <p:bldP spid="10" grpId="1"/>
      <p:bldP spid="11" grpId="0"/>
      <p:bldP spid="11" grpId="1"/>
      <p:bldP spid="14" grpId="0"/>
      <p:bldP spid="14" grpId="1"/>
      <p:bldP spid="21" grpId="0"/>
      <p:bldP spid="23" grpId="0"/>
      <p:bldP spid="26" grpId="0"/>
      <p:bldP spid="30" grpId="0"/>
      <p:bldP spid="30" grpId="1"/>
      <p:bldP spid="32" grpId="0"/>
      <p:bldP spid="32" grpId="1"/>
      <p:bldP spid="37" grpId="0"/>
      <p:bldP spid="37" grpId="1"/>
      <p:bldP spid="38" grpId="0"/>
      <p:bldP spid="38" grpId="1"/>
      <p:bldP spid="40" grpId="0"/>
      <p:bldP spid="40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8841" y="564643"/>
            <a:ext cx="401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ARTICULACIONS</a:t>
            </a:r>
            <a:endParaRPr lang="ca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18343" y="3225305"/>
            <a:ext cx="50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/>
              <a:t>Són </a:t>
            </a:r>
            <a:r>
              <a:rPr lang="ca-ES" sz="2000" b="1" i="1" u="sng" dirty="0" smtClean="0">
                <a:solidFill>
                  <a:srgbClr val="00B0F0"/>
                </a:solidFill>
              </a:rPr>
              <a:t>els punts on s’uneixen</a:t>
            </a:r>
            <a:r>
              <a:rPr lang="ca-ES" sz="2000" b="1" i="1" dirty="0" smtClean="0">
                <a:solidFill>
                  <a:srgbClr val="00B0F0"/>
                </a:solidFill>
              </a:rPr>
              <a:t> </a:t>
            </a:r>
            <a:r>
              <a:rPr lang="ca-ES" sz="2000" dirty="0" smtClean="0"/>
              <a:t>dos o més </a:t>
            </a:r>
            <a:r>
              <a:rPr lang="ca-ES" sz="2000" b="1" i="1" u="sng" dirty="0" smtClean="0">
                <a:solidFill>
                  <a:srgbClr val="00B0F0"/>
                </a:solidFill>
              </a:rPr>
              <a:t>ossos</a:t>
            </a:r>
            <a:endParaRPr lang="ca-ES" sz="2000" b="1" i="1" u="sng" dirty="0"/>
          </a:p>
        </p:txBody>
      </p:sp>
      <p:sp>
        <p:nvSpPr>
          <p:cNvPr id="7" name="Abrir llave 6"/>
          <p:cNvSpPr/>
          <p:nvPr/>
        </p:nvSpPr>
        <p:spPr>
          <a:xfrm>
            <a:off x="5175251" y="144379"/>
            <a:ext cx="591672" cy="6412804"/>
          </a:xfrm>
          <a:prstGeom prst="leftBrace">
            <a:avLst>
              <a:gd name="adj1" fmla="val 74242"/>
              <a:gd name="adj2" fmla="val 50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84591" y="328980"/>
            <a:ext cx="337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ARTICULACIONS MÒBILS</a:t>
            </a:r>
            <a:r>
              <a:rPr lang="ca-ES" sz="2800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552218" y="447765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1-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94473" y="2642446"/>
            <a:ext cx="440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ARTICULACIONS FIXES.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48085" y="2630543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FFC000"/>
                </a:solidFill>
              </a:rPr>
              <a:t>2</a:t>
            </a:r>
            <a:r>
              <a:rPr lang="ca-ES" sz="2000" dirty="0" smtClean="0">
                <a:solidFill>
                  <a:srgbClr val="FFC000"/>
                </a:solidFill>
              </a:rPr>
              <a:t>-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76653" y="5097878"/>
            <a:ext cx="4799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ARTICULACIONS SEMIMÒBILS.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06006" y="5097878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3-</a:t>
            </a:r>
            <a:endParaRPr lang="ca-ES" sz="2000" dirty="0">
              <a:solidFill>
                <a:srgbClr val="FFC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48" y="1431786"/>
            <a:ext cx="565489" cy="5654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81" y="1420161"/>
            <a:ext cx="577114" cy="5771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9613" y="3624537"/>
            <a:ext cx="639044" cy="631060"/>
          </a:xfrm>
          <a:prstGeom prst="rect">
            <a:avLst/>
          </a:prstGeom>
        </p:spPr>
      </p:pic>
      <p:pic>
        <p:nvPicPr>
          <p:cNvPr id="18" name="Picture 2" descr="http://www.arasaac.org/repositorio/thumbs/10/200/1/166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58" y="6055171"/>
            <a:ext cx="631060" cy="6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5942170" y="917296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Permeten </a:t>
            </a:r>
            <a:r>
              <a:rPr lang="ca-ES" b="1" i="1" u="sng" dirty="0" smtClean="0">
                <a:solidFill>
                  <a:srgbClr val="00B0F0"/>
                </a:solidFill>
              </a:rPr>
              <a:t>moure fàcilment</a:t>
            </a:r>
            <a:r>
              <a:rPr lang="ca-ES" b="1" i="1" dirty="0" smtClean="0">
                <a:solidFill>
                  <a:srgbClr val="00B0F0"/>
                </a:solidFill>
              </a:rPr>
              <a:t> </a:t>
            </a:r>
            <a:r>
              <a:rPr lang="ca-ES" dirty="0" smtClean="0"/>
              <a:t>els ossos.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6022866" y="3131618"/>
            <a:ext cx="3041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i="1" dirty="0" smtClean="0">
                <a:solidFill>
                  <a:srgbClr val="00B0F0"/>
                </a:solidFill>
              </a:rPr>
              <a:t> </a:t>
            </a:r>
            <a:r>
              <a:rPr lang="ca-ES" b="1" i="1" u="sng" dirty="0" smtClean="0">
                <a:solidFill>
                  <a:srgbClr val="00B0F0"/>
                </a:solidFill>
              </a:rPr>
              <a:t>NO</a:t>
            </a:r>
            <a:r>
              <a:rPr lang="ca-ES" b="1" i="1" dirty="0" smtClean="0">
                <a:solidFill>
                  <a:srgbClr val="00B0F0"/>
                </a:solidFill>
              </a:rPr>
              <a:t> </a:t>
            </a:r>
            <a:r>
              <a:rPr lang="ca-ES" dirty="0" smtClean="0"/>
              <a:t>permeten </a:t>
            </a:r>
            <a:r>
              <a:rPr lang="ca-ES" b="1" i="1" u="sng" dirty="0" smtClean="0">
                <a:solidFill>
                  <a:srgbClr val="00B0F0"/>
                </a:solidFill>
              </a:rPr>
              <a:t>moviment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6" name="Rectángulo 25"/>
          <p:cNvSpPr/>
          <p:nvPr/>
        </p:nvSpPr>
        <p:spPr>
          <a:xfrm>
            <a:off x="6197678" y="5573545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Permeten un </a:t>
            </a:r>
            <a:r>
              <a:rPr lang="ca-ES" b="1" i="1" u="sng" dirty="0" smtClean="0">
                <a:solidFill>
                  <a:srgbClr val="00B0F0"/>
                </a:solidFill>
              </a:rPr>
              <a:t>moviment lleuger</a:t>
            </a:r>
            <a:r>
              <a:rPr lang="ca-ES" b="1" i="1" dirty="0" smtClean="0"/>
              <a:t>.</a:t>
            </a:r>
            <a:endParaRPr lang="ca-ES" b="1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942170" y="1531691"/>
            <a:ext cx="162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Per exemple</a:t>
            </a:r>
            <a:endParaRPr lang="ca-ES" dirty="0"/>
          </a:p>
        </p:txBody>
      </p:sp>
      <p:sp>
        <p:nvSpPr>
          <p:cNvPr id="29" name="Flecha derecha 28"/>
          <p:cNvSpPr/>
          <p:nvPr/>
        </p:nvSpPr>
        <p:spPr>
          <a:xfrm>
            <a:off x="7632193" y="1624557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CuadroTexto 29"/>
          <p:cNvSpPr txBox="1"/>
          <p:nvPr/>
        </p:nvSpPr>
        <p:spPr>
          <a:xfrm>
            <a:off x="6037225" y="3711645"/>
            <a:ext cx="164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Per exemple</a:t>
            </a:r>
            <a:endParaRPr lang="ca-ES" dirty="0"/>
          </a:p>
        </p:txBody>
      </p:sp>
      <p:sp>
        <p:nvSpPr>
          <p:cNvPr id="31" name="Flecha derecha 30"/>
          <p:cNvSpPr/>
          <p:nvPr/>
        </p:nvSpPr>
        <p:spPr>
          <a:xfrm>
            <a:off x="7697749" y="3804511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CuadroTexto 32"/>
          <p:cNvSpPr txBox="1"/>
          <p:nvPr/>
        </p:nvSpPr>
        <p:spPr>
          <a:xfrm>
            <a:off x="6209917" y="6153005"/>
            <a:ext cx="157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Per exemple</a:t>
            </a:r>
            <a:endParaRPr lang="ca-ES" dirty="0"/>
          </a:p>
        </p:txBody>
      </p:sp>
      <p:sp>
        <p:nvSpPr>
          <p:cNvPr id="34" name="Flecha derecha 33"/>
          <p:cNvSpPr/>
          <p:nvPr/>
        </p:nvSpPr>
        <p:spPr>
          <a:xfrm>
            <a:off x="7840945" y="6245871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CuadroTexto 34"/>
          <p:cNvSpPr txBox="1"/>
          <p:nvPr/>
        </p:nvSpPr>
        <p:spPr>
          <a:xfrm>
            <a:off x="118343" y="4030289"/>
            <a:ext cx="47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Hi ha diferents </a:t>
            </a:r>
            <a:r>
              <a:rPr lang="ca-ES" sz="2000" b="1" i="1" dirty="0" smtClean="0">
                <a:solidFill>
                  <a:srgbClr val="00B0F0"/>
                </a:solidFill>
              </a:rPr>
              <a:t>tipus d’articulacions</a:t>
            </a:r>
            <a:endParaRPr lang="ca-ES" sz="2000" b="1" i="1" u="sng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/>
      <p:bldP spid="28" grpId="0"/>
      <p:bldP spid="29" grpId="0" animBg="1"/>
      <p:bldP spid="30" grpId="0"/>
      <p:bldP spid="31" grpId="0" animBg="1"/>
      <p:bldP spid="33" grpId="0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6452936" y="545432"/>
            <a:ext cx="6300537" cy="574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5096" y="542687"/>
            <a:ext cx="329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MUSCULATURA</a:t>
            </a:r>
            <a:endParaRPr lang="ca-ES" sz="3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61451" y="2192333"/>
            <a:ext cx="380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ESTÀ FORMAT PELS</a:t>
            </a:r>
            <a:r>
              <a:rPr lang="ca-ES" b="1" i="1" dirty="0"/>
              <a:t> </a:t>
            </a:r>
            <a:r>
              <a:rPr lang="ca-ES" b="1" i="1" u="sng" dirty="0" smtClean="0">
                <a:solidFill>
                  <a:srgbClr val="00B0F0"/>
                </a:solidFill>
              </a:rPr>
              <a:t>MÚSCULS</a:t>
            </a:r>
            <a:endParaRPr lang="ca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820711" y="4509023"/>
            <a:ext cx="21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HI HA MÚSCULS</a:t>
            </a:r>
            <a:endParaRPr lang="ca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157767" y="3179111"/>
            <a:ext cx="147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A) </a:t>
            </a:r>
            <a:r>
              <a:rPr lang="ca-ES" b="1" dirty="0" smtClean="0">
                <a:solidFill>
                  <a:srgbClr val="00B0F0"/>
                </a:solidFill>
              </a:rPr>
              <a:t>AMPLES</a:t>
            </a:r>
            <a:r>
              <a:rPr lang="ca-ES" dirty="0" smtClean="0"/>
              <a:t>. </a:t>
            </a:r>
            <a:endParaRPr lang="ca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238769" y="4502404"/>
            <a:ext cx="131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B) </a:t>
            </a:r>
            <a:r>
              <a:rPr lang="ca-ES" b="1" dirty="0" smtClean="0">
                <a:solidFill>
                  <a:srgbClr val="00B0F0"/>
                </a:solidFill>
              </a:rPr>
              <a:t>CURTS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285248" y="5919926"/>
            <a:ext cx="147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</a:t>
            </a:r>
            <a:r>
              <a:rPr lang="ca-ES" dirty="0" smtClean="0"/>
              <a:t>) </a:t>
            </a:r>
            <a:r>
              <a:rPr lang="ca-ES" b="1" dirty="0" smtClean="0">
                <a:solidFill>
                  <a:srgbClr val="00B0F0"/>
                </a:solidFill>
              </a:rPr>
              <a:t>LLARGS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1" name="Abrir llave 30"/>
          <p:cNvSpPr/>
          <p:nvPr/>
        </p:nvSpPr>
        <p:spPr>
          <a:xfrm>
            <a:off x="4750475" y="2960858"/>
            <a:ext cx="591672" cy="3433578"/>
          </a:xfrm>
          <a:prstGeom prst="leftBrace">
            <a:avLst>
              <a:gd name="adj1" fmla="val 74242"/>
              <a:gd name="adj2" fmla="val 50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701333" y="3190389"/>
            <a:ext cx="337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EXEMPLE: </a:t>
            </a:r>
            <a:r>
              <a:rPr lang="ca-ES" dirty="0" smtClean="0"/>
              <a:t>ELS DEL </a:t>
            </a:r>
            <a:r>
              <a:rPr lang="ca-ES" b="1" i="1" u="sng" dirty="0" smtClean="0"/>
              <a:t>TÒRAX</a:t>
            </a:r>
            <a:endParaRPr lang="ca-ES" b="1" i="1" u="sng" dirty="0"/>
          </a:p>
        </p:txBody>
      </p:sp>
      <p:sp>
        <p:nvSpPr>
          <p:cNvPr id="33" name="Rectángulo 32"/>
          <p:cNvSpPr/>
          <p:nvPr/>
        </p:nvSpPr>
        <p:spPr>
          <a:xfrm>
            <a:off x="6763019" y="4522554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</a:t>
            </a:r>
            <a:r>
              <a:rPr lang="ca-ES" dirty="0" smtClean="0"/>
              <a:t>: ELS DE</a:t>
            </a:r>
            <a:r>
              <a:rPr lang="ca-ES" b="1" i="1" dirty="0" smtClean="0"/>
              <a:t> </a:t>
            </a:r>
            <a:r>
              <a:rPr lang="ca-ES" b="1" i="1" u="sng" dirty="0" smtClean="0"/>
              <a:t>LA MÀ</a:t>
            </a:r>
            <a:endParaRPr lang="ca-ES" b="1" i="1" u="sng" dirty="0"/>
          </a:p>
        </p:txBody>
      </p:sp>
      <p:sp>
        <p:nvSpPr>
          <p:cNvPr id="34" name="Rectángulo 33"/>
          <p:cNvSpPr/>
          <p:nvPr/>
        </p:nvSpPr>
        <p:spPr>
          <a:xfrm>
            <a:off x="6679503" y="5947171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</a:t>
            </a:r>
            <a:r>
              <a:rPr lang="ca-ES" dirty="0" smtClean="0"/>
              <a:t>: ELS DE  </a:t>
            </a:r>
            <a:r>
              <a:rPr lang="ca-ES" b="1" i="1" u="sng" dirty="0" smtClean="0"/>
              <a:t>LA CAMA</a:t>
            </a:r>
            <a:endParaRPr lang="ca-ES" b="1" i="1" u="sng" dirty="0"/>
          </a:p>
        </p:txBody>
      </p:sp>
      <p:sp>
        <p:nvSpPr>
          <p:cNvPr id="39" name="Flecha derecha 38"/>
          <p:cNvSpPr/>
          <p:nvPr/>
        </p:nvSpPr>
        <p:spPr>
          <a:xfrm>
            <a:off x="10227879" y="3271016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Flecha derecha 39"/>
          <p:cNvSpPr/>
          <p:nvPr/>
        </p:nvSpPr>
        <p:spPr>
          <a:xfrm>
            <a:off x="10218565" y="4580424"/>
            <a:ext cx="523964" cy="21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Flecha derecha 40"/>
          <p:cNvSpPr/>
          <p:nvPr/>
        </p:nvSpPr>
        <p:spPr>
          <a:xfrm>
            <a:off x="10313120" y="6027797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37" y="2008968"/>
            <a:ext cx="757975" cy="7579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65" y="324899"/>
            <a:ext cx="1020350" cy="10203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7" t="15682" r="31401" b="67252"/>
          <a:stretch/>
        </p:blipFill>
        <p:spPr>
          <a:xfrm>
            <a:off x="10850575" y="3141885"/>
            <a:ext cx="932681" cy="46634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t="61120" r="27113"/>
          <a:stretch/>
        </p:blipFill>
        <p:spPr>
          <a:xfrm>
            <a:off x="10900941" y="5726240"/>
            <a:ext cx="834189" cy="756703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49195" r="26868" b="37044"/>
          <a:stretch/>
        </p:blipFill>
        <p:spPr>
          <a:xfrm>
            <a:off x="10823565" y="4470684"/>
            <a:ext cx="1026696" cy="33688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tx1"/>
                </a:solidFill>
              </a:rPr>
              <a:t>LA FUNCION DE LA MUSCULATURA.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1- </a:t>
            </a:r>
            <a:r>
              <a:rPr lang="ca-ES" b="1" i="1" u="sng" dirty="0" smtClean="0">
                <a:solidFill>
                  <a:srgbClr val="00B0F0"/>
                </a:solidFill>
              </a:rPr>
              <a:t>MOU</a:t>
            </a:r>
            <a:r>
              <a:rPr lang="ca-ES" dirty="0" smtClean="0"/>
              <a:t> EL COS I EN </a:t>
            </a:r>
            <a:r>
              <a:rPr lang="ca-ES" b="1" i="1" u="sng" dirty="0" smtClean="0">
                <a:solidFill>
                  <a:srgbClr val="00B0F0"/>
                </a:solidFill>
              </a:rPr>
              <a:t>MANTÉ LA POSTURA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3461920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dirty="0"/>
              <a:t>2</a:t>
            </a:r>
            <a:r>
              <a:rPr lang="ca-ES" sz="2000" dirty="0" smtClean="0"/>
              <a:t>- FA FUNCIONAR I </a:t>
            </a:r>
            <a:r>
              <a:rPr lang="ca-ES" sz="2000" b="1" i="1" u="sng" dirty="0" smtClean="0">
                <a:solidFill>
                  <a:srgbClr val="00B0F0"/>
                </a:solidFill>
              </a:rPr>
              <a:t>PROTEGEIX ELS ÒRGANS</a:t>
            </a:r>
            <a:r>
              <a:rPr lang="ca-ES" sz="2000" b="1" i="1" dirty="0" smtClean="0">
                <a:solidFill>
                  <a:srgbClr val="00B0F0"/>
                </a:solidFill>
              </a:rPr>
              <a:t> </a:t>
            </a:r>
            <a:r>
              <a:rPr lang="ca-ES" sz="2000" dirty="0" smtClean="0"/>
              <a:t>VITALS.</a:t>
            </a:r>
            <a:endParaRPr lang="ca-ES" sz="20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5130299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dirty="0" smtClean="0"/>
              <a:t>3- </a:t>
            </a:r>
            <a:r>
              <a:rPr lang="ca-ES" sz="2000" b="1" i="1" u="sng" dirty="0" smtClean="0">
                <a:solidFill>
                  <a:srgbClr val="00B0F0"/>
                </a:solidFill>
              </a:rPr>
              <a:t>ESCALFA</a:t>
            </a:r>
            <a:r>
              <a:rPr lang="ca-ES" sz="2000" dirty="0" smtClean="0"/>
              <a:t> L’ORGANISME.</a:t>
            </a:r>
            <a:endParaRPr lang="ca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44" y="3030375"/>
            <a:ext cx="1219808" cy="12198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59" y="1435879"/>
            <a:ext cx="1215804" cy="12158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00" y="1435879"/>
            <a:ext cx="1215804" cy="12158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55" y="4725289"/>
            <a:ext cx="1231412" cy="1231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84" y="4725289"/>
            <a:ext cx="1246331" cy="12463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1"/>
                </a:solidFill>
              </a:rPr>
              <a:t>LA MUSCULATURA DEL COS.</a:t>
            </a:r>
            <a:endParaRPr lang="ca-ES" sz="4000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6657472" y="169068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048109" y="1506023"/>
            <a:ext cx="126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F0"/>
                </a:solidFill>
              </a:rPr>
              <a:t>FRONTAL</a:t>
            </a:r>
            <a:endParaRPr lang="ca-ES" b="1" dirty="0">
              <a:solidFill>
                <a:srgbClr val="00B0F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6821951" y="2196487"/>
            <a:ext cx="2012936" cy="9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8834886" y="2008221"/>
            <a:ext cx="3196585" cy="3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ESTERNOCLIDOMASTOÏDAL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6821951" y="2716950"/>
            <a:ext cx="2012936" cy="9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8834887" y="2514113"/>
            <a:ext cx="3003746" cy="3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PECTORAL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4973046" y="3075310"/>
            <a:ext cx="1139180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106415" y="2906686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BÍCEPS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737611" y="3486971"/>
            <a:ext cx="2012936" cy="9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834887" y="3298705"/>
            <a:ext cx="3003746" cy="3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ABDOMINALS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6985554" y="4592789"/>
            <a:ext cx="1829161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798673" y="4408123"/>
            <a:ext cx="166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QUÀDRICEPS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H="1" flipV="1">
            <a:off x="5102117" y="5459809"/>
            <a:ext cx="1667578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033526" y="5275143"/>
            <a:ext cx="120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BESSONS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7294902" y="3099556"/>
            <a:ext cx="162487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8956596" y="2901925"/>
            <a:ext cx="113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TRÍCEPS</a:t>
            </a:r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9" grpId="0"/>
      <p:bldP spid="9" grpId="1" build="allAtOnce"/>
      <p:bldP spid="12" grpId="0"/>
      <p:bldP spid="12" grpId="1" build="allAtOnce"/>
      <p:bldP spid="14" grpId="0"/>
      <p:bldP spid="14" grpId="1"/>
      <p:bldP spid="16" grpId="0"/>
      <p:bldP spid="16" grpId="1" build="allAtOnce"/>
      <p:bldP spid="18" grpId="0"/>
      <p:bldP spid="18" grpId="1"/>
      <p:bldP spid="21" grpId="0"/>
      <p:bldP spid="21" grpId="1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8279" y="2414253"/>
            <a:ext cx="9404723" cy="1400530"/>
          </a:xfrm>
        </p:spPr>
        <p:txBody>
          <a:bodyPr/>
          <a:lstStyle/>
          <a:p>
            <a:pPr algn="ctr"/>
            <a:r>
              <a:rPr lang="ca-ES" sz="8000" dirty="0" smtClean="0">
                <a:solidFill>
                  <a:srgbClr val="FFC000"/>
                </a:solidFill>
              </a:rPr>
              <a:t>QÜESTIONARI</a:t>
            </a:r>
            <a:endParaRPr lang="ca-ES" sz="8000" dirty="0">
              <a:solidFill>
                <a:srgbClr val="FFC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5982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i="1" dirty="0" smtClean="0">
                <a:solidFill>
                  <a:srgbClr val="00B0F0"/>
                </a:solidFill>
              </a:rPr>
              <a:t>EL TACTE</a:t>
            </a:r>
            <a:r>
              <a:rPr lang="ca-ES" sz="2800" i="1" dirty="0">
                <a:solidFill>
                  <a:srgbClr val="00B0F0"/>
                </a:solidFill>
              </a:rPr>
              <a:t>, </a:t>
            </a:r>
            <a:r>
              <a:rPr lang="ca-ES" sz="2800" i="1" dirty="0" smtClean="0">
                <a:solidFill>
                  <a:srgbClr val="00B0F0"/>
                </a:solidFill>
              </a:rPr>
              <a:t>LA VISTA</a:t>
            </a:r>
            <a:r>
              <a:rPr lang="ca-ES" sz="2800" i="1" dirty="0">
                <a:solidFill>
                  <a:srgbClr val="00B0F0"/>
                </a:solidFill>
              </a:rPr>
              <a:t>, </a:t>
            </a:r>
            <a:r>
              <a:rPr lang="ca-ES" sz="2800" i="1" dirty="0" smtClean="0">
                <a:solidFill>
                  <a:srgbClr val="00B0F0"/>
                </a:solidFill>
              </a:rPr>
              <a:t>L’OÏDA</a:t>
            </a:r>
            <a:r>
              <a:rPr lang="ca-ES" sz="2800" i="1" dirty="0">
                <a:solidFill>
                  <a:srgbClr val="00B0F0"/>
                </a:solidFill>
              </a:rPr>
              <a:t>, </a:t>
            </a:r>
            <a:r>
              <a:rPr lang="ca-ES" sz="2800" i="1" dirty="0" smtClean="0">
                <a:solidFill>
                  <a:srgbClr val="00B0F0"/>
                </a:solidFill>
              </a:rPr>
              <a:t>            L’ OLFACTE </a:t>
            </a:r>
            <a:r>
              <a:rPr lang="ca-ES" sz="2800" i="1" dirty="0">
                <a:solidFill>
                  <a:srgbClr val="00B0F0"/>
                </a:solidFill>
              </a:rPr>
              <a:t>I </a:t>
            </a:r>
            <a:r>
              <a:rPr lang="ca-ES" sz="2800" i="1" dirty="0" smtClean="0">
                <a:solidFill>
                  <a:srgbClr val="00B0F0"/>
                </a:solidFill>
              </a:rPr>
              <a:t>EL GUST.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sz="3500" dirty="0" smtClean="0"/>
              <a:t>ELS SENTITS SÓN</a:t>
            </a:r>
            <a:r>
              <a:rPr lang="ca-ES" sz="3000" dirty="0" smtClean="0"/>
              <a:t>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53912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TACTE  </a:t>
            </a:r>
            <a:r>
              <a:rPr lang="ca-ES" sz="2800" i="1" dirty="0">
                <a:solidFill>
                  <a:srgbClr val="00B0F0"/>
                </a:solidFill>
              </a:rPr>
              <a:t>I </a:t>
            </a:r>
            <a:r>
              <a:rPr lang="ca-ES" sz="2800" i="1" dirty="0" smtClean="0">
                <a:solidFill>
                  <a:srgbClr val="00B0F0"/>
                </a:solidFill>
              </a:rPr>
              <a:t>EL GUST</a:t>
            </a:r>
            <a:r>
              <a:rPr lang="ca-ES" i="1" dirty="0">
                <a:solidFill>
                  <a:srgbClr val="00B0F0"/>
                </a:solidFill>
              </a:rPr>
              <a:t>.</a:t>
            </a:r>
          </a:p>
          <a:p>
            <a:pPr marL="174625"/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4076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TACTE I LA VISTA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71" y="3931268"/>
            <a:ext cx="720000" cy="7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42" y="3937912"/>
            <a:ext cx="684000" cy="713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945708"/>
            <a:ext cx="720000" cy="7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00" y="3934660"/>
            <a:ext cx="720000" cy="7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0600" y="4945708"/>
            <a:ext cx="720000" cy="7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401103"/>
            <a:ext cx="3090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LLENGUA.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2800" dirty="0" smtClean="0"/>
              <a:t>L’ÒRGAN DEL GUST ÉS..</a:t>
            </a:r>
            <a:r>
              <a:rPr lang="ca-ES" dirty="0" smtClean="0"/>
              <a:t>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NAS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2433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L’ORELLA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0" y="2614262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447870"/>
            <a:ext cx="10908792" cy="1362113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 smtClean="0">
                <a:solidFill>
                  <a:schemeClr val="bg2"/>
                </a:solidFill>
              </a:rPr>
              <a:t>     </a:t>
            </a:r>
            <a:r>
              <a:rPr lang="es-ES" sz="4400" dirty="0" smtClean="0">
                <a:solidFill>
                  <a:schemeClr val="tx1"/>
                </a:solidFill>
              </a:rPr>
              <a:t>ELS SENTITS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2" y="6327049"/>
            <a:ext cx="1292464" cy="29873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38392" y="4101044"/>
            <a:ext cx="453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GRÀCIES  </a:t>
            </a:r>
            <a:r>
              <a:rPr lang="es-ES" smtClean="0"/>
              <a:t>ALS  SENTITS  </a:t>
            </a:r>
            <a:r>
              <a:rPr lang="es-ES" dirty="0" smtClean="0"/>
              <a:t>ENS  ADONEM  DEL  QUE  PASSA  AL  </a:t>
            </a:r>
            <a:r>
              <a:rPr lang="es-ES" smtClean="0"/>
              <a:t>NOSTRE  VOLTANT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92" y="4730686"/>
            <a:ext cx="756000" cy="75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06" y="3628678"/>
            <a:ext cx="756000" cy="75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01" y="3628678"/>
            <a:ext cx="756000" cy="75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40" y="4730686"/>
            <a:ext cx="756000" cy="75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45" y="3628678"/>
            <a:ext cx="756000" cy="75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253" y="3730623"/>
            <a:ext cx="1440000" cy="144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3469" y="5313013"/>
            <a:ext cx="1440000" cy="1440000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7921682" y="2959390"/>
            <a:ext cx="3980329" cy="3041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derecha 29"/>
          <p:cNvSpPr/>
          <p:nvPr/>
        </p:nvSpPr>
        <p:spPr>
          <a:xfrm>
            <a:off x="6594071" y="2850734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derecha 32"/>
          <p:cNvSpPr/>
          <p:nvPr/>
        </p:nvSpPr>
        <p:spPr>
          <a:xfrm>
            <a:off x="6594071" y="5743795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brir llave 35"/>
          <p:cNvSpPr/>
          <p:nvPr/>
        </p:nvSpPr>
        <p:spPr>
          <a:xfrm>
            <a:off x="4505514" y="2033253"/>
            <a:ext cx="363071" cy="470284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89" y="2130735"/>
            <a:ext cx="1440000" cy="1440000"/>
          </a:xfrm>
          <a:prstGeom prst="rect">
            <a:avLst/>
          </a:prstGeom>
        </p:spPr>
      </p:pic>
      <p:sp>
        <p:nvSpPr>
          <p:cNvPr id="25" name="Flecha derecha 24"/>
          <p:cNvSpPr/>
          <p:nvPr/>
        </p:nvSpPr>
        <p:spPr>
          <a:xfrm>
            <a:off x="6594071" y="4174789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64" y="606570"/>
            <a:ext cx="461683" cy="4616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62" y="601399"/>
            <a:ext cx="478886" cy="4788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47" y="612506"/>
            <a:ext cx="467779" cy="4677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07" y="620035"/>
            <a:ext cx="452720" cy="452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1680" y="601176"/>
            <a:ext cx="472473" cy="4724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9" grpId="0" animBg="1"/>
      <p:bldP spid="30" grpId="0" animBg="1"/>
      <p:bldP spid="33" grpId="0" animBg="1"/>
      <p:bldP spid="36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16762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NAS.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8931" y="1557565"/>
            <a:ext cx="10515600" cy="484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2800" dirty="0" smtClean="0"/>
              <a:t>L’ÒRGAN </a:t>
            </a:r>
            <a:r>
              <a:rPr lang="ca-ES" sz="2800" dirty="0" smtClean="0"/>
              <a:t>DE L’OLFACTE ÉS...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4918891"/>
            <a:ext cx="1680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L’ULL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055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LLENGUA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72" y="2562111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401103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L’ULL.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2800" dirty="0" smtClean="0"/>
              <a:t>L’ÒRGAN DE LA VISTA ÉS...</a:t>
            </a:r>
            <a:endParaRPr lang="ca-ES" dirty="0" smtClean="0"/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09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NAS.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299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LLENGUA.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14" y="2578508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246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i="1" dirty="0" smtClean="0">
                <a:solidFill>
                  <a:srgbClr val="00B0F0"/>
                </a:solidFill>
              </a:rPr>
              <a:t>L’ORELLA.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8931" y="1485535"/>
            <a:ext cx="10515600" cy="682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L’ÒRGAN DE L’OÏDA ÉS..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NAS.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190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LLENGUA.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66" y="2532157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16762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NAS.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2"/>
            <a:ext cx="10515600" cy="7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L’ÒRGAN DE L’OLFACTE ÉS...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4918891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L’ULL.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055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LLENGUA.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72" y="2562111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265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i="1" dirty="0" smtClean="0">
                <a:solidFill>
                  <a:srgbClr val="00B0F0"/>
                </a:solidFill>
              </a:rPr>
              <a:t>ELS OSSOS.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8931" y="1485535"/>
            <a:ext cx="10515600" cy="682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L’ESQUELET ESTÀ FORMAT PER...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5256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ELS OSSOS I ELS MÚSCULS.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4366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LES ARTICULACIONS</a:t>
            </a:r>
            <a:r>
              <a:rPr lang="ca-ES" b="1" i="1" dirty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31" y="2300501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16762"/>
            <a:ext cx="4087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UNA ARTICULACIÓ.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2"/>
            <a:ext cx="10515600" cy="7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EL COLZE ÉS...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4918891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UN OS.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961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UN MÚSCUL.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049" y="2629009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34544" y="4581321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VERITAT.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2"/>
            <a:ext cx="10515600" cy="7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PRENDRE LLET AJUDA A ENFORTIR ELS OSSOS.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1145765" y="2855972"/>
            <a:ext cx="174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FALS.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23" y="3174698"/>
            <a:ext cx="1800000" cy="18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50" y="3187332"/>
            <a:ext cx="1800000" cy="180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0" y="3189446"/>
            <a:ext cx="1800000" cy="1800000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8770009" y="3868631"/>
            <a:ext cx="7230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9" grpId="3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15978" y="4685288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VERITAT.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504650"/>
            <a:ext cx="13437172" cy="682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400" u="sng" dirty="0" smtClean="0">
                <a:solidFill>
                  <a:srgbClr val="00B0F0"/>
                </a:solidFill>
              </a:rPr>
              <a:t>FER EXERCICI FÍSIC</a:t>
            </a:r>
            <a:r>
              <a:rPr lang="ca-ES" sz="2400" dirty="0" smtClean="0">
                <a:solidFill>
                  <a:srgbClr val="00B0F0"/>
                </a:solidFill>
              </a:rPr>
              <a:t> </a:t>
            </a:r>
            <a:r>
              <a:rPr lang="ca-ES" sz="2400" dirty="0" smtClean="0"/>
              <a:t>AFAVOREIX UN BON DESENVOLUPAMENT DELS OSSOS.</a:t>
            </a:r>
            <a:endParaRPr lang="ca-ES" sz="3200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1156986" y="2959855"/>
            <a:ext cx="1707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FALS.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51" y="3121274"/>
            <a:ext cx="1800000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911" y="3146898"/>
            <a:ext cx="1800000" cy="1800000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7752382" y="3818298"/>
            <a:ext cx="7230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9" grpId="3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27720" y="1171074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7343648" y="2221027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CRANI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3772403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9250492" y="1790140"/>
            <a:ext cx="1753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00B0F0"/>
                </a:solidFill>
              </a:rPr>
              <a:t> </a:t>
            </a:r>
          </a:p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HÚMER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566484" y="725077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38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09206 -0.191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-956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464604" y="2101517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7332201" y="2701246"/>
            <a:ext cx="195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CLAVÍCULA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750100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9804400" y="2701246"/>
            <a:ext cx="1549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 ESTERN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977747" y="1641350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26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11094 -0.12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627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2"/>
      <p:bldP spid="43" grpId="0"/>
      <p:bldP spid="43" grpId="2"/>
      <p:bldP spid="43" grpId="3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466343"/>
            <a:ext cx="10908792" cy="1362113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 smtClean="0"/>
              <a:t> </a:t>
            </a:r>
            <a:r>
              <a:rPr lang="es-ES" sz="4400" b="1" dirty="0" smtClean="0">
                <a:solidFill>
                  <a:srgbClr val="00B0F0"/>
                </a:solidFill>
              </a:rPr>
              <a:t>1 </a:t>
            </a:r>
            <a:r>
              <a:rPr lang="es-ES" sz="4400" dirty="0" smtClean="0"/>
              <a:t>EL  TACTE</a:t>
            </a:r>
            <a:endParaRPr lang="es-ES" sz="4400" dirty="0"/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4342064" y="1869533"/>
            <a:ext cx="6790763" cy="4790010"/>
          </a:xfrm>
        </p:spPr>
        <p:txBody>
          <a:bodyPr rtlCol="0">
            <a:normAutofit/>
          </a:bodyPr>
          <a:lstStyle/>
          <a:p>
            <a:pPr rtl="0"/>
            <a:endParaRPr lang="es-ES" dirty="0" smtClean="0"/>
          </a:p>
          <a:p>
            <a:pPr marL="0" indent="0" rtl="0">
              <a:buNone/>
            </a:pPr>
            <a:r>
              <a:rPr lang="es-ES" dirty="0" smtClean="0"/>
              <a:t>EL </a:t>
            </a:r>
            <a:r>
              <a:rPr lang="es-ES" b="1" i="1" u="sng" dirty="0" smtClean="0">
                <a:solidFill>
                  <a:srgbClr val="00B0F0"/>
                </a:solidFill>
              </a:rPr>
              <a:t>TACTE</a:t>
            </a:r>
            <a:r>
              <a:rPr lang="es-ES" dirty="0" smtClean="0"/>
              <a:t> ENS PERMET SABER:</a:t>
            </a:r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r>
              <a:rPr lang="es-ES" i="1" dirty="0" smtClean="0">
                <a:solidFill>
                  <a:srgbClr val="FFC000"/>
                </a:solidFill>
              </a:rPr>
              <a:t>    1- LA TEMPERATURA. </a:t>
            </a:r>
          </a:p>
          <a:p>
            <a:pPr marL="0" indent="0" rtl="0">
              <a:buNone/>
            </a:pPr>
            <a:endParaRPr lang="es-ES" i="1" dirty="0" smtClean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es-ES" i="1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r>
              <a:rPr lang="es-ES" i="1" dirty="0" smtClean="0">
                <a:solidFill>
                  <a:srgbClr val="FFC000"/>
                </a:solidFill>
              </a:rPr>
              <a:t>    </a:t>
            </a:r>
            <a:r>
              <a:rPr lang="es-ES" dirty="0" smtClean="0">
                <a:solidFill>
                  <a:srgbClr val="FFC000"/>
                </a:solidFill>
              </a:rPr>
              <a:t>2- LA FORMA DE LES COSES.</a:t>
            </a:r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r>
              <a:rPr lang="es-ES" dirty="0" smtClean="0">
                <a:solidFill>
                  <a:srgbClr val="FFC000"/>
                </a:solidFill>
              </a:rPr>
              <a:t>    3- EL </a:t>
            </a:r>
            <a:r>
              <a:rPr lang="es-ES" i="1" dirty="0" smtClean="0">
                <a:solidFill>
                  <a:srgbClr val="FFC000"/>
                </a:solidFill>
              </a:rPr>
              <a:t>DOLOR.</a:t>
            </a:r>
            <a:endParaRPr lang="es-ES" i="1"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270" y="466343"/>
            <a:ext cx="950279" cy="950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57" y="5608093"/>
            <a:ext cx="739334" cy="7393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12" y="4264538"/>
            <a:ext cx="733554" cy="7335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0" r="16836"/>
          <a:stretch/>
        </p:blipFill>
        <p:spPr>
          <a:xfrm>
            <a:off x="7277871" y="3036368"/>
            <a:ext cx="750794" cy="7234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74614" y="4222165"/>
            <a:ext cx="400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i="1" u="sng" dirty="0" smtClean="0">
                <a:solidFill>
                  <a:srgbClr val="00B0F0"/>
                </a:solidFill>
              </a:rPr>
              <a:t>L’ÒRGAN</a:t>
            </a:r>
            <a:r>
              <a:rPr lang="ca-ES" sz="2000" dirty="0" smtClean="0"/>
              <a:t> DEL TACTE ÉS </a:t>
            </a:r>
            <a:r>
              <a:rPr lang="ca-ES" sz="2000" b="1" i="1" u="sng" dirty="0" smtClean="0">
                <a:solidFill>
                  <a:srgbClr val="00B0F0"/>
                </a:solidFill>
              </a:rPr>
              <a:t>LA PELL</a:t>
            </a:r>
            <a:endParaRPr lang="ca-ES" sz="2000" b="1" i="1" u="sng" dirty="0">
              <a:solidFill>
                <a:srgbClr val="00B0F0"/>
              </a:solidFill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4075444" y="2315610"/>
            <a:ext cx="349624" cy="431650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92" y="6327049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11678" y="2454443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595741" y="3210569"/>
            <a:ext cx="1467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ESTERN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074569" y="3208053"/>
            <a:ext cx="195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CLAVÍCULA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72947" y="2023556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14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09675 -0.148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74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480646" y="2823411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7094363" y="3694621"/>
            <a:ext cx="225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COSTELLES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750100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9371992" y="3694621"/>
            <a:ext cx="195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CLAVÍCULA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030247" y="2392524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60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3542 -0.165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82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095636" y="3304674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365266" y="3963426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COLUMNA VERTEBRAL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062930" y="3963426"/>
            <a:ext cx="192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COSTELLES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45238" y="2873787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25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8932 -0.162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-810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400436" y="4620126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053434" y="5426254"/>
            <a:ext cx="1739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FÈMUR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422672" y="5426254"/>
            <a:ext cx="1385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TÍBIA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550145" y="4150768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72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06276 -0.155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-78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288141" y="5502442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675569" y="4212681"/>
            <a:ext cx="1877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PERONÉ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300232" y="4212681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TÍBIA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343145" y="5071555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72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08047 0.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7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  <p:bldP spid="43" grpId="0"/>
      <p:bldP spid="43" grpId="3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352309" y="6131281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345784" y="4947006"/>
            <a:ext cx="172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TÍBIA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263356" y="4947006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PERONÉ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497457" y="5700394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18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819 0.134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67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  <p:bldP spid="43" grpId="0"/>
      <p:bldP spid="43" grpId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785446" y="2537849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378758" y="3599291"/>
            <a:ext cx="172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HÚMER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348859" y="3599291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PERONÉ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876147" y="2106962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88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6224 -0.192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-9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508048" y="3554990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7163607" y="4299261"/>
            <a:ext cx="172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PELVIS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8961042" y="4299261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PERONÉ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19297" y="3093279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22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0339 -0.146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73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657472" y="169068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881354" y="2465975"/>
            <a:ext cx="2283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FRONTAL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692749" y="2465975"/>
            <a:ext cx="2227106" cy="5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PECTORAL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236365" y="1259801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6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767 -0.15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75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3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6113124" y="2753474"/>
            <a:ext cx="2845941" cy="1027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801180" y="3634818"/>
            <a:ext cx="2283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PECTORAL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948029" y="3634818"/>
            <a:ext cx="2971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ABDOMINALS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959065" y="2332861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98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8386 -0.165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82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6343"/>
            <a:ext cx="9977718" cy="1362113"/>
          </a:xfrm>
        </p:spPr>
        <p:txBody>
          <a:bodyPr rtlCol="0">
            <a:normAutofit/>
          </a:bodyPr>
          <a:lstStyle/>
          <a:p>
            <a:pPr rtl="0"/>
            <a:r>
              <a:rPr lang="es-ES" sz="4400" b="1" dirty="0" smtClean="0">
                <a:solidFill>
                  <a:srgbClr val="00B0F0"/>
                </a:solidFill>
              </a:rPr>
              <a:t> 2</a:t>
            </a:r>
            <a:r>
              <a:rPr lang="es-ES" sz="4400" dirty="0" smtClean="0"/>
              <a:t>  LA VISTA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78684" y="2329714"/>
            <a:ext cx="4640415" cy="413211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b="1" i="1" u="sng" dirty="0" smtClean="0">
                <a:solidFill>
                  <a:srgbClr val="00B0F0"/>
                </a:solidFill>
              </a:rPr>
              <a:t>VISTA</a:t>
            </a:r>
            <a:r>
              <a:rPr lang="es-ES" dirty="0" smtClean="0"/>
              <a:t> </a:t>
            </a:r>
            <a:r>
              <a:rPr lang="es-ES" dirty="0"/>
              <a:t>ENS PERMET </a:t>
            </a:r>
            <a:r>
              <a:rPr lang="es-ES" dirty="0" smtClean="0"/>
              <a:t>SABER: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1- EL COLOR.</a:t>
            </a:r>
          </a:p>
          <a:p>
            <a:pPr marL="0" indent="0">
              <a:buNone/>
            </a:pPr>
            <a:endParaRPr lang="es-ES" sz="3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2- LA MIDA.</a:t>
            </a:r>
          </a:p>
          <a:p>
            <a:pPr marL="0" indent="0">
              <a:buNone/>
            </a:pPr>
            <a:endParaRPr lang="es-ES" sz="40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3- LA FORMA.</a:t>
            </a:r>
            <a:endParaRPr lang="es-ES" dirty="0">
              <a:solidFill>
                <a:srgbClr val="FFC000"/>
              </a:solidFill>
            </a:endParaRP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092" y="414298"/>
            <a:ext cx="929542" cy="9174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013" y="2823789"/>
            <a:ext cx="932769" cy="9327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13" y="3984136"/>
            <a:ext cx="952500" cy="952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13" y="5260230"/>
            <a:ext cx="920062" cy="9200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0" y="4014397"/>
            <a:ext cx="54457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b="1" u="sng" dirty="0">
                <a:solidFill>
                  <a:srgbClr val="00B0F0"/>
                </a:solidFill>
              </a:rPr>
              <a:t>ELS </a:t>
            </a:r>
            <a:r>
              <a:rPr lang="ca-ES" sz="2200" b="1" u="sng" dirty="0" smtClean="0">
                <a:solidFill>
                  <a:srgbClr val="00B0F0"/>
                </a:solidFill>
              </a:rPr>
              <a:t>ÒRGANS</a:t>
            </a:r>
            <a:r>
              <a:rPr lang="ca-ES" sz="2200" b="1" dirty="0" smtClean="0">
                <a:solidFill>
                  <a:srgbClr val="00B0F0"/>
                </a:solidFill>
              </a:rPr>
              <a:t> </a:t>
            </a:r>
            <a:r>
              <a:rPr lang="ca-ES" sz="2200" dirty="0"/>
              <a:t>DE LA VISTA SÓN </a:t>
            </a:r>
            <a:r>
              <a:rPr lang="ca-ES" sz="2200" b="1" i="1" u="sng" dirty="0">
                <a:solidFill>
                  <a:srgbClr val="00B0F0"/>
                </a:solidFill>
              </a:rPr>
              <a:t>ELS ULLS</a:t>
            </a:r>
            <a:r>
              <a:rPr lang="ca-ES" sz="2000" dirty="0"/>
              <a:t>.</a:t>
            </a:r>
          </a:p>
        </p:txBody>
      </p:sp>
      <p:sp>
        <p:nvSpPr>
          <p:cNvPr id="9" name="Abrir llave 8"/>
          <p:cNvSpPr/>
          <p:nvPr/>
        </p:nvSpPr>
        <p:spPr>
          <a:xfrm>
            <a:off x="5397966" y="2145327"/>
            <a:ext cx="349624" cy="431650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89" y="631246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3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5887096" y="3256908"/>
            <a:ext cx="2845941" cy="1027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267291" y="4035510"/>
            <a:ext cx="2684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ABDOMINALS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937755" y="4035510"/>
            <a:ext cx="2971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PECTORAL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846051" y="2743822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65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5742 -0.15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5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397561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928276" y="4722620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631374" y="3431747"/>
            <a:ext cx="263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>
                <a:solidFill>
                  <a:srgbClr val="FFFF00"/>
                </a:solidFill>
              </a:rPr>
              <a:t>Q</a:t>
            </a:r>
            <a:r>
              <a:rPr lang="ca-ES" sz="2800" i="1" dirty="0" smtClean="0">
                <a:solidFill>
                  <a:srgbClr val="FFFF00"/>
                </a:solidFill>
              </a:rPr>
              <a:t>UÀDRICEPS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0251283" y="3421473"/>
            <a:ext cx="1877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BESSONS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567793" y="4291733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1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12735 0.148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74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285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564807" y="5519500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185093" y="3890393"/>
            <a:ext cx="263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BESSONS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530961" y="3890393"/>
            <a:ext cx="2681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QUÀDRICEPS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029743" y="5088613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14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11185 0.199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997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05530" y="306505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QÜESTIONARI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490528" y="3825692"/>
            <a:ext cx="1703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TRÍCEPS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774472" y="3825692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BÍCEPS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544294" y="2583602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02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05573 -0.148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74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  <p:bldP spid="26" grpId="0"/>
      <p:bldP spid="26" grpId="2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4400" y="2056038"/>
            <a:ext cx="7184745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        </a:t>
            </a:r>
            <a:r>
              <a:rPr lang="es-ES" b="1" dirty="0" smtClean="0">
                <a:solidFill>
                  <a:srgbClr val="00B0F0"/>
                </a:solidFill>
              </a:rPr>
              <a:t>L’</a:t>
            </a:r>
            <a:r>
              <a:rPr lang="es-ES" b="1" i="1" u="sng" dirty="0" smtClean="0">
                <a:solidFill>
                  <a:srgbClr val="00B0F0"/>
                </a:solidFill>
              </a:rPr>
              <a:t>OLFACTE</a:t>
            </a:r>
            <a:r>
              <a:rPr lang="es-ES" dirty="0" smtClean="0"/>
              <a:t> </a:t>
            </a:r>
            <a:r>
              <a:rPr lang="es-ES" dirty="0"/>
              <a:t>ENS PERMET </a:t>
            </a:r>
            <a:r>
              <a:rPr lang="es-ES" dirty="0" smtClean="0"/>
              <a:t>SABER</a:t>
            </a:r>
            <a:r>
              <a:rPr lang="es-ES" dirty="0"/>
              <a:t>: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     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           LES OLORS.</a:t>
            </a:r>
            <a:endParaRPr lang="es-ES" dirty="0">
              <a:solidFill>
                <a:srgbClr val="FFC000"/>
              </a:solidFill>
            </a:endParaRPr>
          </a:p>
          <a:p>
            <a:endParaRPr lang="ca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272149"/>
            <a:ext cx="10765357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 smtClean="0">
                <a:solidFill>
                  <a:srgbClr val="00B0F0"/>
                </a:solidFill>
              </a:rPr>
              <a:t>3</a:t>
            </a:r>
            <a:r>
              <a:rPr lang="es-ES" sz="4400" dirty="0" smtClean="0"/>
              <a:t>  </a:t>
            </a:r>
            <a:r>
              <a:rPr lang="es-ES" sz="4400" dirty="0" smtClean="0">
                <a:solidFill>
                  <a:schemeClr val="tx1"/>
                </a:solidFill>
              </a:rPr>
              <a:t>L’OLFACTE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5" y="466143"/>
            <a:ext cx="947230" cy="9472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39" y="4376953"/>
            <a:ext cx="1060401" cy="1060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60" y="4411861"/>
            <a:ext cx="846515" cy="846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71" y="3450663"/>
            <a:ext cx="872163" cy="872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201" y="3476311"/>
            <a:ext cx="846515" cy="846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Flecha curvada hacia abajo 12"/>
          <p:cNvSpPr/>
          <p:nvPr/>
        </p:nvSpPr>
        <p:spPr>
          <a:xfrm rot="10800000">
            <a:off x="8130614" y="5177027"/>
            <a:ext cx="1444964" cy="3783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1469" y="4121078"/>
            <a:ext cx="4937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b="1" i="1" u="sng" dirty="0" smtClean="0">
                <a:solidFill>
                  <a:srgbClr val="00B0F0"/>
                </a:solidFill>
              </a:rPr>
              <a:t>L’ÒRGAN</a:t>
            </a:r>
            <a:r>
              <a:rPr lang="ca-ES" sz="2200" dirty="0" smtClean="0"/>
              <a:t> </a:t>
            </a:r>
            <a:r>
              <a:rPr lang="ca-ES" sz="2200" dirty="0"/>
              <a:t>DE L’OLFACTE ÉS </a:t>
            </a:r>
            <a:r>
              <a:rPr lang="ca-ES" sz="2200" b="1" i="1" u="sng" dirty="0">
                <a:solidFill>
                  <a:srgbClr val="00B0F0"/>
                </a:solidFill>
              </a:rPr>
              <a:t>EL NAS</a:t>
            </a:r>
            <a:r>
              <a:rPr lang="ca-ES" sz="2200" dirty="0"/>
              <a:t>. </a:t>
            </a:r>
          </a:p>
        </p:txBody>
      </p:sp>
      <p:sp>
        <p:nvSpPr>
          <p:cNvPr id="17" name="Abrir llave 16"/>
          <p:cNvSpPr/>
          <p:nvPr/>
        </p:nvSpPr>
        <p:spPr>
          <a:xfrm>
            <a:off x="5118790" y="1921568"/>
            <a:ext cx="296994" cy="4801962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465" y="6291136"/>
            <a:ext cx="1292464" cy="298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23429" y="2251183"/>
            <a:ext cx="6020015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EL</a:t>
            </a:r>
            <a:r>
              <a:rPr lang="es-ES" b="1" dirty="0" smtClean="0">
                <a:solidFill>
                  <a:srgbClr val="00B0F0"/>
                </a:solidFill>
              </a:rPr>
              <a:t> </a:t>
            </a:r>
            <a:r>
              <a:rPr lang="es-ES" b="1" i="1" u="sng" dirty="0" smtClean="0">
                <a:solidFill>
                  <a:srgbClr val="00B0F0"/>
                </a:solidFill>
              </a:rPr>
              <a:t>GUST</a:t>
            </a:r>
            <a:r>
              <a:rPr lang="es-ES" b="1" dirty="0" smtClean="0">
                <a:solidFill>
                  <a:srgbClr val="00B0F0"/>
                </a:solidFill>
              </a:rPr>
              <a:t> </a:t>
            </a:r>
            <a:r>
              <a:rPr lang="es-ES" dirty="0"/>
              <a:t>ENS PERMET </a:t>
            </a:r>
            <a:r>
              <a:rPr lang="es-ES" dirty="0" smtClean="0"/>
              <a:t>SABER:</a:t>
            </a:r>
          </a:p>
          <a:p>
            <a:pPr marL="0" indent="0">
              <a:buNone/>
            </a:pPr>
            <a:endParaRPr lang="ca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a-E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 ELS </a:t>
            </a:r>
            <a:r>
              <a:rPr lang="ca-ES" dirty="0" smtClean="0">
                <a:solidFill>
                  <a:schemeClr val="accent3"/>
                </a:solidFill>
              </a:rPr>
              <a:t>SABORS.</a:t>
            </a:r>
            <a:endParaRPr lang="es-ES" dirty="0">
              <a:solidFill>
                <a:schemeClr val="accent3"/>
              </a:solidFill>
            </a:endParaRPr>
          </a:p>
          <a:p>
            <a:endParaRPr lang="ca-ES" i="1" dirty="0" smtClean="0"/>
          </a:p>
          <a:p>
            <a:endParaRPr lang="ca-ES" i="1" dirty="0" smtClean="0"/>
          </a:p>
          <a:p>
            <a:endParaRPr lang="ca-ES" i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10765357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 smtClean="0">
                <a:solidFill>
                  <a:srgbClr val="00B0F0"/>
                </a:solidFill>
              </a:rPr>
              <a:t> 4  </a:t>
            </a:r>
            <a:r>
              <a:rPr lang="es-ES" sz="4400" dirty="0" smtClean="0">
                <a:solidFill>
                  <a:schemeClr val="tx1"/>
                </a:solidFill>
              </a:rPr>
              <a:t>EL GUST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98" y="628361"/>
            <a:ext cx="1063148" cy="1063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275" y="4505846"/>
            <a:ext cx="790344" cy="790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145" y="4509711"/>
            <a:ext cx="797842" cy="7978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67" y="4498662"/>
            <a:ext cx="834913" cy="834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1" y="4498662"/>
            <a:ext cx="808891" cy="8088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5581963" y="5543521"/>
            <a:ext cx="90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ÀCID</a:t>
            </a:r>
            <a:endParaRPr lang="ca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948192" y="5554431"/>
            <a:ext cx="105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AMARG</a:t>
            </a:r>
            <a:endParaRPr lang="ca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93250" y="5569543"/>
            <a:ext cx="1018182" cy="37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SALAT</a:t>
            </a:r>
            <a:endParaRPr lang="ca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904597" y="5576402"/>
            <a:ext cx="97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DOLÇ</a:t>
            </a:r>
            <a:endParaRPr lang="ca-ES" b="1" dirty="0">
              <a:latin typeface="inheri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9967" y="4170289"/>
            <a:ext cx="48686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b="1" i="1" u="sng" dirty="0" smtClean="0">
                <a:solidFill>
                  <a:srgbClr val="00B0F0"/>
                </a:solidFill>
              </a:rPr>
              <a:t>L’ÒRGAN</a:t>
            </a:r>
            <a:r>
              <a:rPr lang="ca-ES" sz="2200" dirty="0" smtClean="0"/>
              <a:t> </a:t>
            </a:r>
            <a:r>
              <a:rPr lang="ca-ES" sz="2200" dirty="0"/>
              <a:t>DEL GUST ÉS </a:t>
            </a:r>
            <a:r>
              <a:rPr lang="ca-ES" sz="2200" b="1" i="1" u="sng" dirty="0">
                <a:solidFill>
                  <a:srgbClr val="00B0F0"/>
                </a:solidFill>
              </a:rPr>
              <a:t>LA </a:t>
            </a:r>
            <a:r>
              <a:rPr lang="ca-ES" sz="2200" b="1" i="1" u="sng" dirty="0" smtClean="0">
                <a:solidFill>
                  <a:srgbClr val="00B0F0"/>
                </a:solidFill>
              </a:rPr>
              <a:t>LLENGUA</a:t>
            </a:r>
            <a:endParaRPr lang="ca-ES" sz="2200" b="1" dirty="0">
              <a:solidFill>
                <a:srgbClr val="00B0F0"/>
              </a:solidFill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5070232" y="2097795"/>
            <a:ext cx="416779" cy="458539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21" y="6429434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3140" y="2142146"/>
            <a:ext cx="5139077" cy="4476981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00B0F0"/>
                </a:solidFill>
              </a:rPr>
              <a:t>L’</a:t>
            </a:r>
            <a:r>
              <a:rPr lang="es-ES" b="1" i="1" u="sng" dirty="0" smtClean="0">
                <a:solidFill>
                  <a:srgbClr val="00B0F0"/>
                </a:solidFill>
              </a:rPr>
              <a:t>OÏDA</a:t>
            </a:r>
            <a:r>
              <a:rPr lang="es-ES" dirty="0" smtClean="0"/>
              <a:t> </a:t>
            </a:r>
            <a:r>
              <a:rPr lang="es-ES" dirty="0"/>
              <a:t>ENS </a:t>
            </a:r>
            <a:r>
              <a:rPr lang="es-ES" dirty="0" smtClean="0"/>
              <a:t>PERMET SABER: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ESCOLTAR ELS SONS.</a:t>
            </a:r>
            <a:endParaRPr lang="es-ES" dirty="0">
              <a:solidFill>
                <a:srgbClr val="FFC000"/>
              </a:solidFill>
            </a:endParaRPr>
          </a:p>
          <a:p>
            <a:endParaRPr lang="ca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96774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 smtClean="0">
                <a:solidFill>
                  <a:srgbClr val="00B0F0"/>
                </a:solidFill>
              </a:rPr>
              <a:t>5 </a:t>
            </a:r>
            <a:r>
              <a:rPr lang="es-ES" sz="4400" dirty="0" smtClean="0"/>
              <a:t> </a:t>
            </a:r>
            <a:r>
              <a:rPr lang="es-ES" sz="4400" dirty="0" smtClean="0">
                <a:solidFill>
                  <a:schemeClr val="tx1"/>
                </a:solidFill>
              </a:rPr>
              <a:t>L’OÏDA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69" y="618631"/>
            <a:ext cx="1045664" cy="10456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54" y="4734169"/>
            <a:ext cx="1213069" cy="12130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Abrir llave 5"/>
          <p:cNvSpPr/>
          <p:nvPr/>
        </p:nvSpPr>
        <p:spPr>
          <a:xfrm>
            <a:off x="5916361" y="2087940"/>
            <a:ext cx="416779" cy="458539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ángulo 10"/>
          <p:cNvSpPr/>
          <p:nvPr/>
        </p:nvSpPr>
        <p:spPr>
          <a:xfrm>
            <a:off x="216849" y="4152038"/>
            <a:ext cx="5750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dirty="0"/>
              <a:t>ELS </a:t>
            </a:r>
            <a:r>
              <a:rPr lang="ca-ES" sz="2200" b="1" i="1" u="sng" dirty="0">
                <a:solidFill>
                  <a:srgbClr val="00B0F0"/>
                </a:solidFill>
              </a:rPr>
              <a:t>ÒRGANS</a:t>
            </a:r>
            <a:r>
              <a:rPr lang="ca-ES" sz="2200" dirty="0"/>
              <a:t> DE L’OÏDA SÓN </a:t>
            </a:r>
            <a:r>
              <a:rPr lang="ca-ES" sz="2200" b="1" i="1" u="sng" dirty="0">
                <a:solidFill>
                  <a:srgbClr val="00B0F0"/>
                </a:solidFill>
              </a:rPr>
              <a:t>LES ORELLES</a:t>
            </a:r>
            <a:endParaRPr lang="ca-ES" sz="2200" b="1" dirty="0">
              <a:solidFill>
                <a:srgbClr val="00B0F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49" y="6360042"/>
            <a:ext cx="1292464" cy="2987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78" y="4703364"/>
            <a:ext cx="1224000" cy="1224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071" y="3291490"/>
            <a:ext cx="440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u="sng" dirty="0" smtClean="0">
                <a:solidFill>
                  <a:srgbClr val="00B0F0"/>
                </a:solidFill>
              </a:rPr>
              <a:t>L’ APARELL  LOCOMOTOR</a:t>
            </a:r>
            <a:endParaRPr lang="ca-ES" sz="2400" b="1" u="sng" dirty="0">
              <a:solidFill>
                <a:srgbClr val="00B0F0"/>
              </a:solidFill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4814046" y="425281"/>
            <a:ext cx="591672" cy="6118412"/>
          </a:xfrm>
          <a:prstGeom prst="leftBrace">
            <a:avLst>
              <a:gd name="adj1" fmla="val 74242"/>
              <a:gd name="adj2" fmla="val 50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82235" y="570755"/>
            <a:ext cx="205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ESQUELET</a:t>
            </a:r>
            <a:r>
              <a:rPr lang="ca-ES" sz="2800" dirty="0" smtClean="0">
                <a:solidFill>
                  <a:srgbClr val="FFC000"/>
                </a:solidFill>
              </a:rPr>
              <a:t>.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11588" y="672353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1-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82236" y="3191979"/>
            <a:ext cx="2619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ARTICULACIONS.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11589" y="3173506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FFC000"/>
                </a:solidFill>
              </a:rPr>
              <a:t>2</a:t>
            </a:r>
            <a:r>
              <a:rPr lang="ca-ES" sz="2000" dirty="0" smtClean="0">
                <a:solidFill>
                  <a:srgbClr val="FFC000"/>
                </a:solidFill>
              </a:rPr>
              <a:t>-</a:t>
            </a:r>
            <a:endParaRPr lang="ca-ES" sz="2000" dirty="0">
              <a:solidFill>
                <a:srgbClr val="FFC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40" y="385451"/>
            <a:ext cx="1097024" cy="10970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26" y="2585567"/>
            <a:ext cx="789977" cy="7899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39" y="2573943"/>
            <a:ext cx="787546" cy="7875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94" y="3476396"/>
            <a:ext cx="787546" cy="8009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87" y="2568340"/>
            <a:ext cx="789977" cy="78997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836023" y="5531012"/>
            <a:ext cx="299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MUSCULATURA.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65376" y="5531012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3-</a:t>
            </a:r>
            <a:endParaRPr lang="ca-ES" sz="20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arasaac.org/repositorio/thumbs/10/200/1/166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87" y="3476396"/>
            <a:ext cx="799769" cy="7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4639" y="3476396"/>
            <a:ext cx="809888" cy="79976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63071" y="1472326"/>
            <a:ext cx="431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/>
              <a:t>Ens movem gràcies a</a:t>
            </a:r>
            <a:endParaRPr lang="ca-ES" sz="2400" dirty="0"/>
          </a:p>
        </p:txBody>
      </p:sp>
      <p:sp>
        <p:nvSpPr>
          <p:cNvPr id="17" name="Flecha abajo 16"/>
          <p:cNvSpPr/>
          <p:nvPr/>
        </p:nvSpPr>
        <p:spPr>
          <a:xfrm>
            <a:off x="2268314" y="21329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CuadroTexto 19"/>
          <p:cNvSpPr txBox="1"/>
          <p:nvPr/>
        </p:nvSpPr>
        <p:spPr>
          <a:xfrm>
            <a:off x="352377" y="3951243"/>
            <a:ext cx="431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/>
              <a:t>Que està format per:</a:t>
            </a:r>
            <a:endParaRPr lang="ca-ES" sz="24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9" y="5282447"/>
            <a:ext cx="1020350" cy="102035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3" grpId="0"/>
      <p:bldP spid="14" grpId="0"/>
      <p:bldP spid="18" grpId="0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6452936" y="545432"/>
            <a:ext cx="6300537" cy="574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5097" y="542687"/>
            <a:ext cx="332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1-ESQUELET</a:t>
            </a:r>
            <a:endParaRPr lang="ca-ES" sz="3200" dirty="0">
              <a:solidFill>
                <a:srgbClr val="FFC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254" y="398682"/>
            <a:ext cx="841076" cy="841076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561451" y="1823367"/>
            <a:ext cx="3093326" cy="374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ESTÀ </a:t>
            </a:r>
            <a:r>
              <a:rPr lang="ca-ES" b="1" i="1" u="sng" dirty="0" smtClean="0">
                <a:solidFill>
                  <a:srgbClr val="00B0F0"/>
                </a:solidFill>
              </a:rPr>
              <a:t>FORMAT</a:t>
            </a:r>
            <a:r>
              <a:rPr lang="ca-ES" dirty="0" smtClean="0"/>
              <a:t> PELS</a:t>
            </a:r>
            <a:r>
              <a:rPr lang="ca-ES" b="1" i="1" dirty="0" smtClean="0"/>
              <a:t> </a:t>
            </a:r>
            <a:r>
              <a:rPr lang="ca-ES" b="1" i="1" u="sng" dirty="0" smtClean="0">
                <a:solidFill>
                  <a:srgbClr val="00B0F0"/>
                </a:solidFill>
              </a:rPr>
              <a:t>OSSOS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67116" y="3121278"/>
            <a:ext cx="286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ELS OSSOS </a:t>
            </a:r>
            <a:r>
              <a:rPr lang="ca-ES" b="1" i="1" u="sng" dirty="0" smtClean="0">
                <a:solidFill>
                  <a:srgbClr val="00B0F0"/>
                </a:solidFill>
              </a:rPr>
              <a:t>SÓN RÍGIDS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846455" y="4509023"/>
            <a:ext cx="188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HI HA OSSOS.</a:t>
            </a:r>
            <a:endParaRPr lang="ca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907690" y="3179111"/>
            <a:ext cx="14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A) </a:t>
            </a:r>
            <a:r>
              <a:rPr lang="ca-ES" b="1" dirty="0" smtClean="0">
                <a:solidFill>
                  <a:srgbClr val="00B0F0"/>
                </a:solidFill>
              </a:rPr>
              <a:t>LLARGS</a:t>
            </a:r>
            <a:r>
              <a:rPr lang="ca-ES" dirty="0" smtClean="0"/>
              <a:t>. </a:t>
            </a:r>
            <a:endParaRPr lang="ca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988692" y="4502404"/>
            <a:ext cx="131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B) </a:t>
            </a:r>
            <a:r>
              <a:rPr lang="ca-ES" b="1" dirty="0" smtClean="0">
                <a:solidFill>
                  <a:srgbClr val="00B0F0"/>
                </a:solidFill>
              </a:rPr>
              <a:t>CURTS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035171" y="5919926"/>
            <a:ext cx="126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</a:t>
            </a:r>
            <a:r>
              <a:rPr lang="ca-ES" dirty="0" smtClean="0"/>
              <a:t>) </a:t>
            </a:r>
            <a:r>
              <a:rPr lang="ca-ES" b="1" dirty="0" smtClean="0">
                <a:solidFill>
                  <a:srgbClr val="00B0F0"/>
                </a:solidFill>
              </a:rPr>
              <a:t>PLANS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1" name="Abrir llave 30"/>
          <p:cNvSpPr/>
          <p:nvPr/>
        </p:nvSpPr>
        <p:spPr>
          <a:xfrm>
            <a:off x="5470907" y="2960858"/>
            <a:ext cx="591672" cy="3433578"/>
          </a:xfrm>
          <a:prstGeom prst="leftBrace">
            <a:avLst>
              <a:gd name="adj1" fmla="val 74242"/>
              <a:gd name="adj2" fmla="val 50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263653" y="3173263"/>
            <a:ext cx="3910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PER EXEMPLE: EL </a:t>
            </a:r>
            <a:r>
              <a:rPr lang="ca-ES" b="1" i="1" u="sng" dirty="0" smtClean="0"/>
              <a:t>FÈMUR</a:t>
            </a:r>
            <a:endParaRPr lang="ca-ES" b="1" i="1" u="sng" dirty="0"/>
          </a:p>
        </p:txBody>
      </p:sp>
      <p:sp>
        <p:nvSpPr>
          <p:cNvPr id="33" name="Rectángulo 32"/>
          <p:cNvSpPr/>
          <p:nvPr/>
        </p:nvSpPr>
        <p:spPr>
          <a:xfrm>
            <a:off x="7098870" y="4509023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EXEMPLE:</a:t>
            </a:r>
            <a:r>
              <a:rPr lang="ca-ES" b="1" i="1" dirty="0"/>
              <a:t> </a:t>
            </a:r>
            <a:r>
              <a:rPr lang="ca-ES" b="1" i="1" dirty="0" smtClean="0"/>
              <a:t>LES </a:t>
            </a:r>
            <a:r>
              <a:rPr lang="ca-ES" b="1" i="1" u="sng" dirty="0" smtClean="0"/>
              <a:t>VÈRTEBRES</a:t>
            </a:r>
            <a:endParaRPr lang="ca-ES" b="1" i="1" u="sng" dirty="0"/>
          </a:p>
        </p:txBody>
      </p:sp>
      <p:sp>
        <p:nvSpPr>
          <p:cNvPr id="34" name="Rectángulo 33"/>
          <p:cNvSpPr/>
          <p:nvPr/>
        </p:nvSpPr>
        <p:spPr>
          <a:xfrm>
            <a:off x="7318962" y="5929349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EXEMPLE: EL </a:t>
            </a:r>
            <a:r>
              <a:rPr lang="ca-ES" b="1" i="1" u="sng" dirty="0" smtClean="0"/>
              <a:t>CRANI</a:t>
            </a:r>
            <a:endParaRPr lang="ca-ES" b="1" i="1" u="sng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51" y="4361883"/>
            <a:ext cx="663612" cy="66361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77" y="3037780"/>
            <a:ext cx="674553" cy="67455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76" y="2875748"/>
            <a:ext cx="757887" cy="75788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6983" y="5675045"/>
            <a:ext cx="724585" cy="715531"/>
          </a:xfrm>
          <a:prstGeom prst="rect">
            <a:avLst/>
          </a:prstGeom>
        </p:spPr>
      </p:pic>
      <p:sp>
        <p:nvSpPr>
          <p:cNvPr id="39" name="Flecha derecha 38"/>
          <p:cNvSpPr/>
          <p:nvPr/>
        </p:nvSpPr>
        <p:spPr>
          <a:xfrm>
            <a:off x="10322065" y="3271016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Flecha derecha 39"/>
          <p:cNvSpPr/>
          <p:nvPr/>
        </p:nvSpPr>
        <p:spPr>
          <a:xfrm>
            <a:off x="10341269" y="4589660"/>
            <a:ext cx="523964" cy="21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Flecha derecha 40"/>
          <p:cNvSpPr/>
          <p:nvPr/>
        </p:nvSpPr>
        <p:spPr>
          <a:xfrm>
            <a:off x="10328051" y="6027797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67" y="1690448"/>
            <a:ext cx="681368" cy="68136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9" grpId="0" animBg="1"/>
      <p:bldP spid="40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856</TotalTime>
  <Words>708</Words>
  <Application>Microsoft Office PowerPoint</Application>
  <PresentationFormat>Panorámica</PresentationFormat>
  <Paragraphs>256</Paragraphs>
  <Slides>43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inherit</vt:lpstr>
      <vt:lpstr>Wingdings 3</vt:lpstr>
      <vt:lpstr>Ion</vt:lpstr>
      <vt:lpstr>ELS  SENTITS  I  EL MOVIMENT</vt:lpstr>
      <vt:lpstr>     ELS SENTITS</vt:lpstr>
      <vt:lpstr> 1 EL  TACTE</vt:lpstr>
      <vt:lpstr> 2  LA VISTA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LES FUNCIONS DE L’ESQUELET</vt:lpstr>
      <vt:lpstr>Presentación de PowerPoint</vt:lpstr>
      <vt:lpstr>ELS  OSSOS  DE  L’ESQUELET</vt:lpstr>
      <vt:lpstr>Presentación de PowerPoint</vt:lpstr>
      <vt:lpstr>Presentación de PowerPoint</vt:lpstr>
      <vt:lpstr>LA FUNCION DE LA MUSCULATURA.</vt:lpstr>
      <vt:lpstr>LA MUSCULATURA DEL COS.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  <vt:lpstr>QÜESTIONARI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 SENTITS</dc:title>
  <dc:creator>FRANCISCO JAVIER VACA ROMAN</dc:creator>
  <cp:lastModifiedBy>Carlos Martínez</cp:lastModifiedBy>
  <cp:revision>67</cp:revision>
  <dcterms:created xsi:type="dcterms:W3CDTF">2018-11-23T18:19:31Z</dcterms:created>
  <dcterms:modified xsi:type="dcterms:W3CDTF">2019-11-14T10:25:47Z</dcterms:modified>
</cp:coreProperties>
</file>