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W4Qx7Q6DY9vsQAqld839VA==" hashData="ToxZzzRA0nduqc3L/z23VOJMKD/EfW1GeKesUH/jWZWqyhZT0aib2FptNpRRjJUsmPoUYCMQb21KOk53f/yJd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B6B2-D627-499D-A09A-B19284AC53EE}" type="datetimeFigureOut">
              <a:rPr lang="es-ES" smtClean="0"/>
              <a:t>26/11/2019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8D2A-5EF9-4310-81CF-EFAEC20C5D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824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B6B2-D627-499D-A09A-B19284AC53EE}" type="datetimeFigureOut">
              <a:rPr lang="es-ES" smtClean="0"/>
              <a:t>26/11/2019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8D2A-5EF9-4310-81CF-EFAEC20C5D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6779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B6B2-D627-499D-A09A-B19284AC53EE}" type="datetimeFigureOut">
              <a:rPr lang="es-ES" smtClean="0"/>
              <a:t>26/11/2019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8D2A-5EF9-4310-81CF-EFAEC20C5D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0575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B6B2-D627-499D-A09A-B19284AC53EE}" type="datetimeFigureOut">
              <a:rPr lang="es-ES" smtClean="0"/>
              <a:t>26/11/2019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8D2A-5EF9-4310-81CF-EFAEC20C5D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1021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B6B2-D627-499D-A09A-B19284AC53EE}" type="datetimeFigureOut">
              <a:rPr lang="es-ES" smtClean="0"/>
              <a:t>26/11/2019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8D2A-5EF9-4310-81CF-EFAEC20C5D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7019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B6B2-D627-499D-A09A-B19284AC53EE}" type="datetimeFigureOut">
              <a:rPr lang="es-ES" smtClean="0"/>
              <a:t>26/11/2019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8D2A-5EF9-4310-81CF-EFAEC20C5D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9462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B6B2-D627-499D-A09A-B19284AC53EE}" type="datetimeFigureOut">
              <a:rPr lang="es-ES" smtClean="0"/>
              <a:t>26/11/2019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8D2A-5EF9-4310-81CF-EFAEC20C5D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492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B6B2-D627-499D-A09A-B19284AC53EE}" type="datetimeFigureOut">
              <a:rPr lang="es-ES" smtClean="0"/>
              <a:t>26/11/2019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8D2A-5EF9-4310-81CF-EFAEC20C5D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9395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B6B2-D627-499D-A09A-B19284AC53EE}" type="datetimeFigureOut">
              <a:rPr lang="es-ES" smtClean="0"/>
              <a:t>26/11/2019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8D2A-5EF9-4310-81CF-EFAEC20C5D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1840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B6B2-D627-499D-A09A-B19284AC53EE}" type="datetimeFigureOut">
              <a:rPr lang="es-ES" smtClean="0"/>
              <a:t>26/11/2019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8D2A-5EF9-4310-81CF-EFAEC20C5D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3772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B6B2-D627-499D-A09A-B19284AC53EE}" type="datetimeFigureOut">
              <a:rPr lang="es-ES" smtClean="0"/>
              <a:t>26/11/2019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8D2A-5EF9-4310-81CF-EFAEC20C5D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991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3B6B2-D627-499D-A09A-B19284AC53EE}" type="datetimeFigureOut">
              <a:rPr lang="es-ES" smtClean="0"/>
              <a:t>26/11/2019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78D2A-5EF9-4310-81CF-EFAEC20C5D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219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6.jpeg"/><Relationship Id="rId5" Type="http://schemas.openxmlformats.org/officeDocument/2006/relationships/image" Target="../media/image14.png"/><Relationship Id="rId10" Type="http://schemas.openxmlformats.org/officeDocument/2006/relationships/image" Target="../media/image5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6.jpe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8.png"/><Relationship Id="rId10" Type="http://schemas.openxmlformats.org/officeDocument/2006/relationships/image" Target="../media/image6.jpeg"/><Relationship Id="rId4" Type="http://schemas.openxmlformats.org/officeDocument/2006/relationships/image" Target="../media/image36.pn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6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6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6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2729" y="37948"/>
            <a:ext cx="11869271" cy="1116386"/>
          </a:xfrm>
        </p:spPr>
        <p:txBody>
          <a:bodyPr>
            <a:normAutofit/>
          </a:bodyPr>
          <a:lstStyle/>
          <a:p>
            <a:r>
              <a:rPr lang="es-ES" b="1" u="sng" dirty="0" smtClean="0"/>
              <a:t>LA TERRA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131" y="1203771"/>
            <a:ext cx="1926465" cy="192646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52"/>
          <a:stretch/>
        </p:blipFill>
        <p:spPr>
          <a:xfrm>
            <a:off x="2486280" y="4842134"/>
            <a:ext cx="1524003" cy="13224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835" y="4842134"/>
            <a:ext cx="1373462" cy="13224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30" y="4083223"/>
            <a:ext cx="2624946" cy="262494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13298" y="3272038"/>
            <a:ext cx="102870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i="1" dirty="0" smtClean="0">
                <a:solidFill>
                  <a:srgbClr val="0070C0"/>
                </a:solidFill>
              </a:rPr>
              <a:t>EL SÒL, L’AIGUA i L’AIRE </a:t>
            </a:r>
            <a:r>
              <a:rPr lang="es-ES" sz="4400" dirty="0" smtClean="0"/>
              <a:t>FORMEN LA TERRA ON VIUEN ELS </a:t>
            </a:r>
            <a:r>
              <a:rPr lang="es-ES" sz="4400" dirty="0"/>
              <a:t>ÉSSERS VIUS</a:t>
            </a:r>
          </a:p>
          <a:p>
            <a:endParaRPr lang="ca-ES" sz="44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309" y="6372458"/>
            <a:ext cx="1292464" cy="29873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995" y="213795"/>
            <a:ext cx="1366954" cy="76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5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/>
          <a:p>
            <a:r>
              <a:rPr lang="ca-ES" b="1" u="sng" smtClean="0"/>
              <a:t>ELS BACTERIS</a:t>
            </a:r>
            <a:endParaRPr lang="ca-ES" b="1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4351338"/>
          </a:xfrm>
        </p:spPr>
        <p:txBody>
          <a:bodyPr/>
          <a:lstStyle/>
          <a:p>
            <a:r>
              <a:rPr lang="ca-ES" dirty="0" smtClean="0"/>
              <a:t>SÓN ÉSSERS VIUS TAN PETITS QUE NO ES VEUEN.</a:t>
            </a:r>
            <a:endParaRPr lang="ca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99656" y="2073275"/>
            <a:ext cx="3817257" cy="3294999"/>
          </a:xfrm>
          <a:prstGeom prst="rect">
            <a:avLst/>
          </a:prstGeom>
        </p:spPr>
      </p:pic>
      <p:sp>
        <p:nvSpPr>
          <p:cNvPr id="5" name="Flecha curvada hacia la derecha 4"/>
          <p:cNvSpPr/>
          <p:nvPr/>
        </p:nvSpPr>
        <p:spPr>
          <a:xfrm rot="4629025" flipV="1">
            <a:off x="6578532" y="1457866"/>
            <a:ext cx="646106" cy="3705311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4" t="11822" r="11024" b="11988"/>
          <a:stretch/>
        </p:blipFill>
        <p:spPr>
          <a:xfrm>
            <a:off x="8635999" y="2698308"/>
            <a:ext cx="2220685" cy="21932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CuadroTexto 6"/>
          <p:cNvSpPr txBox="1"/>
          <p:nvPr/>
        </p:nvSpPr>
        <p:spPr>
          <a:xfrm>
            <a:off x="7997371" y="5628243"/>
            <a:ext cx="3918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TAMBÉ SE’LS ANOMENA </a:t>
            </a:r>
            <a:r>
              <a:rPr lang="ca-ES" b="1" i="1" dirty="0" smtClean="0">
                <a:solidFill>
                  <a:srgbClr val="0070C0"/>
                </a:solidFill>
              </a:rPr>
              <a:t>MICROBIS.</a:t>
            </a:r>
            <a:endParaRPr lang="ca-ES" b="1" i="1" dirty="0">
              <a:solidFill>
                <a:srgbClr val="0070C0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309" y="6345564"/>
            <a:ext cx="1292464" cy="29873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995" y="213795"/>
            <a:ext cx="1366954" cy="76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05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6000" b="1" u="sng" dirty="0" smtClean="0"/>
              <a:t>EL SOL</a:t>
            </a:r>
            <a:r>
              <a:rPr lang="es-ES" sz="6000" b="1" dirty="0" smtClean="0"/>
              <a:t>    </a:t>
            </a:r>
            <a:r>
              <a:rPr lang="es-ES" sz="6000" b="1" u="sng" dirty="0" smtClean="0"/>
              <a:t>      </a:t>
            </a:r>
            <a:r>
              <a:rPr lang="es-ES" sz="6000" b="1" dirty="0" smtClean="0"/>
              <a:t>   </a:t>
            </a:r>
            <a:r>
              <a:rPr lang="es-ES" sz="6000" dirty="0" smtClean="0"/>
              <a:t>ENS DÓNA</a:t>
            </a:r>
            <a:r>
              <a:rPr lang="es-ES" sz="6000" b="1" dirty="0" smtClean="0"/>
              <a:t>……</a:t>
            </a:r>
            <a:endParaRPr lang="es-ES" sz="60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697" y="265840"/>
            <a:ext cx="1524132" cy="15241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053354" y="2227728"/>
            <a:ext cx="11138645" cy="2124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i="1" u="sng" dirty="0" smtClean="0"/>
              <a:t>LLUM</a:t>
            </a:r>
            <a:r>
              <a:rPr lang="es-ES" b="1" i="1" dirty="0" smtClean="0"/>
              <a:t> </a:t>
            </a:r>
            <a:r>
              <a:rPr lang="es-ES" dirty="0" smtClean="0"/>
              <a:t> I </a:t>
            </a:r>
            <a:r>
              <a:rPr lang="es-ES" b="1" i="1" u="sng" dirty="0" smtClean="0"/>
              <a:t>ESCALFOR</a:t>
            </a:r>
            <a:r>
              <a:rPr lang="es-ES" dirty="0" smtClean="0"/>
              <a:t>  A LES </a:t>
            </a:r>
            <a:r>
              <a:rPr lang="es-ES" dirty="0" smtClean="0">
                <a:solidFill>
                  <a:srgbClr val="0070C0"/>
                </a:solidFill>
              </a:rPr>
              <a:t>PERSONES</a:t>
            </a:r>
            <a:r>
              <a:rPr lang="es-ES" dirty="0" smtClean="0"/>
              <a:t>, LES </a:t>
            </a:r>
            <a:r>
              <a:rPr lang="es-ES" dirty="0" smtClean="0">
                <a:solidFill>
                  <a:srgbClr val="0070C0"/>
                </a:solidFill>
              </a:rPr>
              <a:t>PLANTES</a:t>
            </a:r>
            <a:r>
              <a:rPr lang="es-ES" dirty="0" smtClean="0"/>
              <a:t> I </a:t>
            </a:r>
          </a:p>
          <a:p>
            <a:endParaRPr lang="es-ES" dirty="0">
              <a:solidFill>
                <a:srgbClr val="0070C0"/>
              </a:solidFill>
            </a:endParaRPr>
          </a:p>
          <a:p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smtClean="0"/>
              <a:t>ELS</a:t>
            </a:r>
            <a:r>
              <a:rPr lang="es-ES" dirty="0" smtClean="0">
                <a:solidFill>
                  <a:srgbClr val="0070C0"/>
                </a:solidFill>
              </a:rPr>
              <a:t> ANIMALS</a:t>
            </a:r>
            <a:r>
              <a:rPr lang="es-ES" dirty="0" smtClean="0"/>
              <a:t> PER PODER VIURE.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590" y="4553097"/>
            <a:ext cx="1524003" cy="15240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536" y="4553097"/>
            <a:ext cx="1524003" cy="15240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810" y="4553227"/>
            <a:ext cx="1524003" cy="15240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917" y="4579991"/>
            <a:ext cx="1524132" cy="15241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Flecha derecha 9"/>
          <p:cNvSpPr/>
          <p:nvPr/>
        </p:nvSpPr>
        <p:spPr>
          <a:xfrm>
            <a:off x="2600148" y="509967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309" y="6372458"/>
            <a:ext cx="1292464" cy="29873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995" y="213795"/>
            <a:ext cx="1366954" cy="76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00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6000" b="1" u="sng" dirty="0" smtClean="0"/>
              <a:t>L’AIGUA</a:t>
            </a:r>
            <a:endParaRPr lang="es-ES" sz="6000" b="1" u="sng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249" y="330711"/>
            <a:ext cx="1524003" cy="15240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5870" y="330582"/>
            <a:ext cx="1524132" cy="15241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620" y="330711"/>
            <a:ext cx="1524003" cy="15240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131" y="843529"/>
            <a:ext cx="498237" cy="49823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450" y="3900945"/>
            <a:ext cx="2026026" cy="202602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362" y="4128962"/>
            <a:ext cx="1524003" cy="1524003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389965" y="2332188"/>
            <a:ext cx="11654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4400" dirty="0" smtClean="0"/>
              <a:t>ELS</a:t>
            </a:r>
            <a:r>
              <a:rPr lang="ca-ES" sz="4400" i="1" dirty="0" smtClean="0">
                <a:solidFill>
                  <a:srgbClr val="0070C0"/>
                </a:solidFill>
              </a:rPr>
              <a:t> ÉSSERS VIUS </a:t>
            </a:r>
            <a:r>
              <a:rPr lang="ca-ES" sz="4400" dirty="0" smtClean="0"/>
              <a:t>NECESSITEM</a:t>
            </a:r>
            <a:r>
              <a:rPr lang="ca-ES" sz="4400" i="1" dirty="0" smtClean="0">
                <a:solidFill>
                  <a:srgbClr val="0070C0"/>
                </a:solidFill>
              </a:rPr>
              <a:t> L’AIGUA </a:t>
            </a:r>
            <a:r>
              <a:rPr lang="ca-ES" sz="4400" dirty="0" smtClean="0"/>
              <a:t>PER </a:t>
            </a:r>
            <a:r>
              <a:rPr lang="ca-ES" sz="4400" i="1" dirty="0" smtClean="0">
                <a:solidFill>
                  <a:srgbClr val="0070C0"/>
                </a:solidFill>
              </a:rPr>
              <a:t>VIURE.</a:t>
            </a:r>
            <a:endParaRPr lang="ca-ES" sz="4400" i="1" dirty="0">
              <a:solidFill>
                <a:srgbClr val="0070C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053" y="4151955"/>
            <a:ext cx="1524003" cy="152400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671" y="4151956"/>
            <a:ext cx="1524003" cy="1524003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2309" y="6372458"/>
            <a:ext cx="1292464" cy="29873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995" y="213795"/>
            <a:ext cx="1366954" cy="76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93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6000" b="1" u="sng" dirty="0" smtClean="0"/>
              <a:t>L’AIRE</a:t>
            </a:r>
            <a:endParaRPr lang="ca-ES" sz="6000" b="1" u="sng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253" y="328709"/>
            <a:ext cx="966134" cy="966134"/>
          </a:xfr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5169" y="265840"/>
            <a:ext cx="1524132" cy="15241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813050" y="760781"/>
            <a:ext cx="1667369" cy="152413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54725" flipH="1">
            <a:off x="5317937" y="1508379"/>
            <a:ext cx="1279839" cy="116989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79703" y="2799921"/>
            <a:ext cx="107754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4400" i="1" dirty="0" smtClean="0">
                <a:solidFill>
                  <a:srgbClr val="0070C0"/>
                </a:solidFill>
              </a:rPr>
              <a:t>L’AIRE</a:t>
            </a:r>
            <a:r>
              <a:rPr lang="ca-ES" sz="4400" dirty="0" smtClean="0"/>
              <a:t>  ÉS  </a:t>
            </a:r>
            <a:r>
              <a:rPr lang="ca-ES" sz="4400" i="1" dirty="0" smtClean="0">
                <a:solidFill>
                  <a:srgbClr val="0070C0"/>
                </a:solidFill>
              </a:rPr>
              <a:t>NECESSARI</a:t>
            </a:r>
            <a:r>
              <a:rPr lang="ca-ES" sz="4400" dirty="0" smtClean="0"/>
              <a:t>  PER  </a:t>
            </a:r>
            <a:r>
              <a:rPr lang="ca-ES" sz="4400" i="1" dirty="0" smtClean="0">
                <a:solidFill>
                  <a:srgbClr val="0070C0"/>
                </a:solidFill>
              </a:rPr>
              <a:t>RESPIRAR</a:t>
            </a:r>
            <a:r>
              <a:rPr lang="ca-ES" dirty="0" smtClean="0"/>
              <a:t>.  </a:t>
            </a:r>
          </a:p>
          <a:p>
            <a:pPr algn="ctr"/>
            <a:r>
              <a:rPr lang="ca-ES" sz="4000" dirty="0" smtClean="0"/>
              <a:t>SENSE  L’AIRE  NO  HI  HA </a:t>
            </a:r>
            <a:r>
              <a:rPr lang="ca-ES" dirty="0" smtClean="0"/>
              <a:t> </a:t>
            </a:r>
            <a:r>
              <a:rPr lang="ca-ES" sz="4000" dirty="0" smtClean="0"/>
              <a:t>VIDA</a:t>
            </a:r>
            <a:r>
              <a:rPr lang="ca-ES" dirty="0" smtClean="0"/>
              <a:t> .</a:t>
            </a:r>
            <a:endParaRPr lang="ca-E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872" y="3988370"/>
            <a:ext cx="2196355" cy="219635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309" y="6372458"/>
            <a:ext cx="1292464" cy="29873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995" y="213795"/>
            <a:ext cx="1366954" cy="76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79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63419"/>
            <a:ext cx="10515600" cy="1057279"/>
          </a:xfrm>
        </p:spPr>
        <p:txBody>
          <a:bodyPr/>
          <a:lstStyle/>
          <a:p>
            <a:r>
              <a:rPr lang="ca-ES" b="1" u="sng" dirty="0" smtClean="0"/>
              <a:t>HI HA MOLTS TIPUS D’ÉSSER VIUS</a:t>
            </a:r>
            <a:r>
              <a:rPr lang="ca-ES" dirty="0" smtClean="0"/>
              <a:t>.</a:t>
            </a:r>
            <a:endParaRPr lang="ca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220698"/>
            <a:ext cx="10515600" cy="5180102"/>
          </a:xfrm>
        </p:spPr>
        <p:txBody>
          <a:bodyPr/>
          <a:lstStyle/>
          <a:p>
            <a:r>
              <a:rPr lang="ca-ES" dirty="0" smtClean="0"/>
              <a:t>ELS </a:t>
            </a:r>
            <a:r>
              <a:rPr lang="ca-ES" i="1" u="sng" dirty="0" smtClean="0">
                <a:solidFill>
                  <a:srgbClr val="0070C0"/>
                </a:solidFill>
              </a:rPr>
              <a:t>ÉSSER VIUS </a:t>
            </a:r>
            <a:r>
              <a:rPr lang="ca-ES" b="1" i="1" dirty="0" smtClean="0">
                <a:solidFill>
                  <a:srgbClr val="0070C0"/>
                </a:solidFill>
              </a:rPr>
              <a:t>NEIXEN</a:t>
            </a:r>
            <a:r>
              <a:rPr lang="ca-ES" dirty="0" smtClean="0"/>
              <a:t>, S’ALIMENTEN, </a:t>
            </a:r>
            <a:r>
              <a:rPr lang="ca-ES" b="1" i="1" dirty="0" smtClean="0">
                <a:solidFill>
                  <a:srgbClr val="0070C0"/>
                </a:solidFill>
              </a:rPr>
              <a:t>CREIXEN</a:t>
            </a:r>
            <a:r>
              <a:rPr lang="ca-ES" dirty="0" smtClean="0"/>
              <a:t>, ES</a:t>
            </a:r>
            <a:r>
              <a:rPr lang="ca-ES" b="1" i="1" dirty="0" smtClean="0">
                <a:solidFill>
                  <a:srgbClr val="0070C0"/>
                </a:solidFill>
              </a:rPr>
              <a:t> RELACIONEN</a:t>
            </a:r>
            <a:r>
              <a:rPr lang="ca-ES" dirty="0" smtClean="0"/>
              <a:t>, ES </a:t>
            </a:r>
          </a:p>
          <a:p>
            <a:pPr marL="0" indent="0">
              <a:buNone/>
            </a:pPr>
            <a:r>
              <a:rPr lang="ca-ES" b="1" i="1" dirty="0" smtClean="0">
                <a:solidFill>
                  <a:srgbClr val="0070C0"/>
                </a:solidFill>
              </a:rPr>
              <a:t>REPRODUEIXEN</a:t>
            </a:r>
            <a:r>
              <a:rPr lang="ca-ES" dirty="0" smtClean="0"/>
              <a:t> I, FINALMENT, </a:t>
            </a:r>
            <a:r>
              <a:rPr lang="ca-ES" b="1" i="1" dirty="0" smtClean="0">
                <a:solidFill>
                  <a:srgbClr val="0070C0"/>
                </a:solidFill>
              </a:rPr>
              <a:t>MOREN</a:t>
            </a:r>
            <a:endParaRPr lang="ca-ES" b="1" i="1" dirty="0">
              <a:solidFill>
                <a:srgbClr val="0070C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92" y="5215487"/>
            <a:ext cx="665379" cy="66537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387" y="5156496"/>
            <a:ext cx="807549" cy="8075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442" y="4841535"/>
            <a:ext cx="1008530" cy="100853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726" y="4542116"/>
            <a:ext cx="1333435" cy="133343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7" r="23241"/>
          <a:stretch/>
        </p:blipFill>
        <p:spPr>
          <a:xfrm>
            <a:off x="8387488" y="4495906"/>
            <a:ext cx="726141" cy="140041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9" r="28385"/>
          <a:stretch/>
        </p:blipFill>
        <p:spPr>
          <a:xfrm>
            <a:off x="6454587" y="4427299"/>
            <a:ext cx="658907" cy="152400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200" y="4283169"/>
            <a:ext cx="1524003" cy="1524003"/>
          </a:xfrm>
          <a:prstGeom prst="rect">
            <a:avLst/>
          </a:prstGeom>
        </p:spPr>
      </p:pic>
      <p:cxnSp>
        <p:nvCxnSpPr>
          <p:cNvPr id="12" name="Conector recto de flecha 11"/>
          <p:cNvCxnSpPr/>
          <p:nvPr/>
        </p:nvCxnSpPr>
        <p:spPr>
          <a:xfrm>
            <a:off x="1493782" y="6027054"/>
            <a:ext cx="9860018" cy="7643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ipse 12"/>
          <p:cNvSpPr/>
          <p:nvPr/>
        </p:nvSpPr>
        <p:spPr>
          <a:xfrm>
            <a:off x="1920977" y="5925113"/>
            <a:ext cx="198345" cy="203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4" name="Elipse 13"/>
          <p:cNvSpPr/>
          <p:nvPr/>
        </p:nvSpPr>
        <p:spPr>
          <a:xfrm>
            <a:off x="2714985" y="5925113"/>
            <a:ext cx="198345" cy="203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5" name="Elipse 14"/>
          <p:cNvSpPr/>
          <p:nvPr/>
        </p:nvSpPr>
        <p:spPr>
          <a:xfrm>
            <a:off x="3555790" y="5925113"/>
            <a:ext cx="198345" cy="203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6" name="Elipse 15"/>
          <p:cNvSpPr/>
          <p:nvPr/>
        </p:nvSpPr>
        <p:spPr>
          <a:xfrm>
            <a:off x="4542993" y="5938560"/>
            <a:ext cx="198345" cy="203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8" name="Elipse 17"/>
          <p:cNvSpPr/>
          <p:nvPr/>
        </p:nvSpPr>
        <p:spPr>
          <a:xfrm>
            <a:off x="6272243" y="5925112"/>
            <a:ext cx="198345" cy="203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9" name="Elipse 18"/>
          <p:cNvSpPr/>
          <p:nvPr/>
        </p:nvSpPr>
        <p:spPr>
          <a:xfrm>
            <a:off x="8223483" y="5925112"/>
            <a:ext cx="198345" cy="203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645" y="2658741"/>
            <a:ext cx="1354736" cy="1354736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353" y="2708731"/>
            <a:ext cx="1122768" cy="1122768"/>
          </a:xfrm>
          <a:prstGeom prst="rect">
            <a:avLst/>
          </a:prstGeom>
        </p:spPr>
      </p:pic>
      <p:sp>
        <p:nvSpPr>
          <p:cNvPr id="23" name="Elipse 22"/>
          <p:cNvSpPr/>
          <p:nvPr/>
        </p:nvSpPr>
        <p:spPr>
          <a:xfrm>
            <a:off x="10312028" y="5964045"/>
            <a:ext cx="198345" cy="203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6" r="30635"/>
          <a:stretch/>
        </p:blipFill>
        <p:spPr>
          <a:xfrm>
            <a:off x="7709546" y="4372313"/>
            <a:ext cx="564777" cy="1524003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0" r="25894"/>
          <a:stretch/>
        </p:blipFill>
        <p:spPr>
          <a:xfrm>
            <a:off x="5680689" y="4400479"/>
            <a:ext cx="726141" cy="1524003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3" t="-3529" r="30818" b="3529"/>
          <a:stretch/>
        </p:blipFill>
        <p:spPr>
          <a:xfrm>
            <a:off x="499304" y="4529945"/>
            <a:ext cx="685800" cy="1524003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2309" y="6372458"/>
            <a:ext cx="1292464" cy="298730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995" y="213795"/>
            <a:ext cx="1366954" cy="76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30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30655"/>
            <a:ext cx="10515600" cy="858557"/>
          </a:xfrm>
        </p:spPr>
        <p:txBody>
          <a:bodyPr/>
          <a:lstStyle/>
          <a:p>
            <a:r>
              <a:rPr lang="ca-ES" b="1" u="sng" dirty="0" smtClean="0"/>
              <a:t>ELS ANIMALS</a:t>
            </a:r>
            <a:endParaRPr lang="ca-ES" b="1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199" y="1116107"/>
            <a:ext cx="11210365" cy="5082988"/>
          </a:xfrm>
        </p:spPr>
        <p:txBody>
          <a:bodyPr/>
          <a:lstStyle/>
          <a:p>
            <a:r>
              <a:rPr lang="ca-ES" dirty="0" smtClean="0"/>
              <a:t>ELS  </a:t>
            </a:r>
            <a:r>
              <a:rPr lang="ca-ES" i="1" dirty="0" smtClean="0">
                <a:solidFill>
                  <a:srgbClr val="0070C0"/>
                </a:solidFill>
              </a:rPr>
              <a:t>ANIMALS</a:t>
            </a:r>
            <a:r>
              <a:rPr lang="ca-ES" dirty="0" smtClean="0"/>
              <a:t>  </a:t>
            </a:r>
            <a:r>
              <a:rPr lang="ca-ES" dirty="0" smtClean="0">
                <a:solidFill>
                  <a:srgbClr val="0070C0"/>
                </a:solidFill>
              </a:rPr>
              <a:t>MENGEN</a:t>
            </a:r>
            <a:r>
              <a:rPr lang="ca-ES" dirty="0" smtClean="0"/>
              <a:t>  ALTRES  </a:t>
            </a:r>
            <a:r>
              <a:rPr lang="ca-ES" i="1" dirty="0" smtClean="0">
                <a:solidFill>
                  <a:srgbClr val="0070C0"/>
                </a:solidFill>
              </a:rPr>
              <a:t>ÉSSERS VIUS</a:t>
            </a:r>
            <a:r>
              <a:rPr lang="ca-ES" dirty="0"/>
              <a:t> </a:t>
            </a:r>
            <a:r>
              <a:rPr lang="ca-ES" dirty="0" smtClean="0"/>
              <a:t>(ANIMALS I PLANTES)</a:t>
            </a:r>
          </a:p>
          <a:p>
            <a:pPr marL="0" indent="0">
              <a:buNone/>
            </a:pPr>
            <a:endParaRPr lang="ca-ES" dirty="0" smtClean="0"/>
          </a:p>
          <a:p>
            <a:pPr marL="0" indent="0">
              <a:buNone/>
            </a:pPr>
            <a:endParaRPr lang="ca-ES" dirty="0"/>
          </a:p>
          <a:p>
            <a:pPr marL="0" indent="0">
              <a:buNone/>
            </a:pPr>
            <a:endParaRPr lang="ca-ES" dirty="0" smtClean="0"/>
          </a:p>
          <a:p>
            <a:endParaRPr lang="ca-ES" dirty="0"/>
          </a:p>
          <a:p>
            <a:r>
              <a:rPr lang="ca-ES" dirty="0" smtClean="0"/>
              <a:t>ELS ANIMALS ES PODEN MOURE D’UN LLOC A UN ALTRE.</a:t>
            </a:r>
            <a:endParaRPr lang="ca-ES" dirty="0"/>
          </a:p>
        </p:txBody>
      </p:sp>
      <p:grpSp>
        <p:nvGrpSpPr>
          <p:cNvPr id="17" name="Grupo 16"/>
          <p:cNvGrpSpPr/>
          <p:nvPr/>
        </p:nvGrpSpPr>
        <p:grpSpPr>
          <a:xfrm>
            <a:off x="1465729" y="4993339"/>
            <a:ext cx="5082989" cy="1524003"/>
            <a:chOff x="1465729" y="4993339"/>
            <a:chExt cx="5082989" cy="1524003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5729" y="4993339"/>
              <a:ext cx="5082989" cy="1524003"/>
            </a:xfrm>
            <a:prstGeom prst="rect">
              <a:avLst/>
            </a:prstGeom>
          </p:spPr>
        </p:pic>
        <p:sp>
          <p:nvSpPr>
            <p:cNvPr id="5" name="Rectángulo 4"/>
            <p:cNvSpPr/>
            <p:nvPr/>
          </p:nvSpPr>
          <p:spPr>
            <a:xfrm>
              <a:off x="2689412" y="5351929"/>
              <a:ext cx="1250576" cy="104887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6543" y="4742328"/>
            <a:ext cx="1371599" cy="152400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69684" y="4244785"/>
            <a:ext cx="673697" cy="74855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823" y="1847382"/>
            <a:ext cx="1524003" cy="15240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0842" y="1785813"/>
            <a:ext cx="1700931" cy="170093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305" y="1695285"/>
            <a:ext cx="1750335" cy="1750335"/>
          </a:xfrm>
          <a:prstGeom prst="rect">
            <a:avLst/>
          </a:prstGeom>
        </p:spPr>
      </p:pic>
      <p:cxnSp>
        <p:nvCxnSpPr>
          <p:cNvPr id="13" name="Conector recto de flecha 12"/>
          <p:cNvCxnSpPr/>
          <p:nvPr/>
        </p:nvCxnSpPr>
        <p:spPr>
          <a:xfrm flipV="1">
            <a:off x="3818965" y="2635624"/>
            <a:ext cx="1452282" cy="130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n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495" y="1835344"/>
            <a:ext cx="1524003" cy="15240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2309" y="6372458"/>
            <a:ext cx="1292464" cy="29873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995" y="213795"/>
            <a:ext cx="1366954" cy="76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49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7534"/>
          </a:xfrm>
        </p:spPr>
        <p:txBody>
          <a:bodyPr/>
          <a:lstStyle/>
          <a:p>
            <a:r>
              <a:rPr lang="ca-ES" b="1" u="sng" dirty="0" smtClean="0"/>
              <a:t>LES PLANTES.</a:t>
            </a:r>
            <a:endParaRPr lang="ca-ES" b="1" u="sng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5622" y="2854146"/>
            <a:ext cx="1359297" cy="135929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0922" y="2837281"/>
            <a:ext cx="1335821" cy="133582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8471" y="2864174"/>
            <a:ext cx="1303563" cy="130892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95" b="55294"/>
          <a:stretch/>
        </p:blipFill>
        <p:spPr>
          <a:xfrm>
            <a:off x="3939988" y="4345641"/>
            <a:ext cx="3107566" cy="2147048"/>
          </a:xfrm>
          <a:prstGeom prst="rect">
            <a:avLst/>
          </a:prstGeom>
        </p:spPr>
      </p:pic>
      <p:cxnSp>
        <p:nvCxnSpPr>
          <p:cNvPr id="13" name="Conector recto de flecha 12"/>
          <p:cNvCxnSpPr/>
          <p:nvPr/>
        </p:nvCxnSpPr>
        <p:spPr>
          <a:xfrm>
            <a:off x="3811140" y="4280647"/>
            <a:ext cx="1043248" cy="1501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>
            <a:off x="4139493" y="4078941"/>
            <a:ext cx="1043248" cy="1501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>
            <a:off x="4389892" y="3852582"/>
            <a:ext cx="1043248" cy="1501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838200" y="1277473"/>
            <a:ext cx="103766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800" dirty="0" smtClean="0"/>
              <a:t>LES PLANTES NO ES MOUEN DE LLOC.</a:t>
            </a:r>
          </a:p>
          <a:p>
            <a:pPr algn="ctr"/>
            <a:endParaRPr lang="ca-ES" sz="2800" dirty="0" smtClean="0"/>
          </a:p>
          <a:p>
            <a:pPr algn="ctr"/>
            <a:r>
              <a:rPr lang="ca-ES" sz="2800" dirty="0" smtClean="0"/>
              <a:t>LES  PLANTES  FABRIQUEN  EL SEU PROPI  ALIMENT</a:t>
            </a:r>
            <a:r>
              <a:rPr lang="ca-ES" dirty="0" smtClean="0"/>
              <a:t>.</a:t>
            </a:r>
            <a:endParaRPr lang="ca-ES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309" y="6372458"/>
            <a:ext cx="1292464" cy="29873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995" y="213795"/>
            <a:ext cx="1366954" cy="76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90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u="sng" dirty="0" smtClean="0"/>
              <a:t>LES ALGUES</a:t>
            </a:r>
            <a:endParaRPr lang="ca-ES" b="1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355454"/>
            <a:ext cx="10515600" cy="4351338"/>
          </a:xfrm>
        </p:spPr>
        <p:txBody>
          <a:bodyPr/>
          <a:lstStyle/>
          <a:p>
            <a:r>
              <a:rPr lang="ca-ES" dirty="0" smtClean="0"/>
              <a:t>VIUEN A L’AIGUA.</a:t>
            </a:r>
          </a:p>
          <a:p>
            <a:endParaRPr lang="ca-ES" dirty="0" smtClean="0"/>
          </a:p>
          <a:p>
            <a:endParaRPr lang="ca-ES" dirty="0"/>
          </a:p>
          <a:p>
            <a:r>
              <a:rPr lang="ca-ES" dirty="0" smtClean="0"/>
              <a:t>ES  FABRIQUEN  EL  PROPI  ALIMENT COM LES PLANTES.</a:t>
            </a:r>
            <a:endParaRPr lang="ca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7" r="13637"/>
          <a:stretch/>
        </p:blipFill>
        <p:spPr>
          <a:xfrm>
            <a:off x="3869527" y="430271"/>
            <a:ext cx="1079322" cy="115219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9188" y="2003612"/>
            <a:ext cx="1380830" cy="138083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7" r="13637"/>
          <a:stretch/>
        </p:blipFill>
        <p:spPr>
          <a:xfrm>
            <a:off x="3020749" y="4585412"/>
            <a:ext cx="1697555" cy="181217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/>
          <a:srcRect l="43801"/>
          <a:stretch/>
        </p:blipFill>
        <p:spPr>
          <a:xfrm>
            <a:off x="6021906" y="4585412"/>
            <a:ext cx="1342764" cy="1649088"/>
          </a:xfrm>
          <a:prstGeom prst="rect">
            <a:avLst/>
          </a:prstGeom>
        </p:spPr>
      </p:pic>
      <p:sp>
        <p:nvSpPr>
          <p:cNvPr id="9" name="Igual que 8"/>
          <p:cNvSpPr/>
          <p:nvPr/>
        </p:nvSpPr>
        <p:spPr>
          <a:xfrm>
            <a:off x="4793322" y="5034298"/>
            <a:ext cx="1054535" cy="989983"/>
          </a:xfrm>
          <a:prstGeom prst="mathEqual">
            <a:avLst>
              <a:gd name="adj1" fmla="val 9937"/>
              <a:gd name="adj2" fmla="val 253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309" y="6372458"/>
            <a:ext cx="1292464" cy="29873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995" y="213795"/>
            <a:ext cx="1366954" cy="76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83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90402"/>
            <a:ext cx="10515600" cy="885363"/>
          </a:xfrm>
        </p:spPr>
        <p:txBody>
          <a:bodyPr/>
          <a:lstStyle/>
          <a:p>
            <a:r>
              <a:rPr lang="ca-ES" b="1" u="sng" dirty="0" smtClean="0"/>
              <a:t>ELS FONGS</a:t>
            </a:r>
            <a:endParaRPr lang="ca-ES" b="1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r>
              <a:rPr lang="ca-ES" dirty="0" smtClean="0"/>
              <a:t>NO </a:t>
            </a:r>
            <a:r>
              <a:rPr lang="ca-ES" dirty="0"/>
              <a:t>ES </a:t>
            </a:r>
            <a:r>
              <a:rPr lang="ca-ES" dirty="0" smtClean="0"/>
              <a:t>MOUEN D’UN LLOC A UN ALTRE.</a:t>
            </a:r>
          </a:p>
          <a:p>
            <a:endParaRPr lang="ca-ES" dirty="0"/>
          </a:p>
          <a:p>
            <a:endParaRPr lang="ca-ES" dirty="0" smtClean="0"/>
          </a:p>
          <a:p>
            <a:endParaRPr lang="ca-ES" dirty="0"/>
          </a:p>
          <a:p>
            <a:endParaRPr lang="ca-ES" dirty="0" smtClean="0"/>
          </a:p>
          <a:p>
            <a:r>
              <a:rPr lang="ca-ES" dirty="0" smtClean="0"/>
              <a:t>SÓN DIFERENTS A LES PLANTES.</a:t>
            </a:r>
            <a:endParaRPr lang="ca-ES" dirty="0"/>
          </a:p>
          <a:p>
            <a:endParaRPr lang="ca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516" y="2162629"/>
            <a:ext cx="5084505" cy="128451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835" y="1600318"/>
            <a:ext cx="858011" cy="858011"/>
          </a:xfrm>
          <a:prstGeom prst="rect">
            <a:avLst/>
          </a:prstGeom>
        </p:spPr>
      </p:pic>
      <p:sp>
        <p:nvSpPr>
          <p:cNvPr id="7" name="Multiplicar 6"/>
          <p:cNvSpPr/>
          <p:nvPr/>
        </p:nvSpPr>
        <p:spPr>
          <a:xfrm>
            <a:off x="3978976" y="872565"/>
            <a:ext cx="2640485" cy="3493327"/>
          </a:xfrm>
          <a:prstGeom prst="mathMultiply">
            <a:avLst>
              <a:gd name="adj1" fmla="val 352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017" y="1966771"/>
            <a:ext cx="1613677" cy="161367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/>
          <a:srcRect l="34649"/>
          <a:stretch/>
        </p:blipFill>
        <p:spPr>
          <a:xfrm>
            <a:off x="6139543" y="4221975"/>
            <a:ext cx="1597646" cy="165215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914" y="4290866"/>
            <a:ext cx="1613677" cy="1613677"/>
          </a:xfrm>
          <a:prstGeom prst="rect">
            <a:avLst/>
          </a:prstGeom>
        </p:spPr>
      </p:pic>
      <p:sp>
        <p:nvSpPr>
          <p:cNvPr id="11" name="Distinto de 10"/>
          <p:cNvSpPr/>
          <p:nvPr/>
        </p:nvSpPr>
        <p:spPr>
          <a:xfrm>
            <a:off x="5003768" y="4594583"/>
            <a:ext cx="1224862" cy="1160023"/>
          </a:xfrm>
          <a:prstGeom prst="mathNotEqual">
            <a:avLst>
              <a:gd name="adj1" fmla="val 4472"/>
              <a:gd name="adj2" fmla="val 6600000"/>
              <a:gd name="adj3" fmla="val 1176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309" y="6372458"/>
            <a:ext cx="1292464" cy="29873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995" y="213795"/>
            <a:ext cx="1366954" cy="76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3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1502</TotalTime>
  <Words>179</Words>
  <Application>Microsoft Office PowerPoint</Application>
  <PresentationFormat>Panorámica</PresentationFormat>
  <Paragraphs>40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LA TERRA</vt:lpstr>
      <vt:lpstr>EL SOL             ENS DÓNA……</vt:lpstr>
      <vt:lpstr>L’AIGUA</vt:lpstr>
      <vt:lpstr>L’AIRE</vt:lpstr>
      <vt:lpstr>HI HA MOLTS TIPUS D’ÉSSER VIUS.</vt:lpstr>
      <vt:lpstr>ELS ANIMALS</vt:lpstr>
      <vt:lpstr>LES PLANTES.</vt:lpstr>
      <vt:lpstr>LES ALGUES</vt:lpstr>
      <vt:lpstr>ELS FONGS</vt:lpstr>
      <vt:lpstr>ELS BACTERIS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TERRA: AIRE, AIGUA, SÒL I ÉSSERS VIUS</dc:title>
  <dc:creator>FRANCISCO JAVIER VACA ROMAN</dc:creator>
  <cp:lastModifiedBy>FRANCISCO JAVIER VACA ROMAN</cp:lastModifiedBy>
  <cp:revision>23</cp:revision>
  <dcterms:created xsi:type="dcterms:W3CDTF">2018-10-02T15:35:11Z</dcterms:created>
  <dcterms:modified xsi:type="dcterms:W3CDTF">2019-11-26T08:46:43Z</dcterms:modified>
</cp:coreProperties>
</file>