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sldIdLst>
    <p:sldId id="257" r:id="rId3"/>
    <p:sldId id="256" r:id="rId4"/>
    <p:sldId id="258" r:id="rId5"/>
    <p:sldId id="263" r:id="rId6"/>
    <p:sldId id="268" r:id="rId7"/>
    <p:sldId id="265" r:id="rId8"/>
    <p:sldId id="266" r:id="rId9"/>
    <p:sldId id="277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rXsOqxqtejKbXqC4aOz1Q==" hashData="XaMjwAIGT4uDwvmGOcPSebUiC/8YTGn5MOU68CGm0vNwrjTaJ++Nv9fbhTxLmYXYY1E0ZaamSNIp4Fwnc7Jyn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25519" autoAdjust="0"/>
  </p:normalViewPr>
  <p:slideViewPr>
    <p:cSldViewPr showGuides="1">
      <p:cViewPr varScale="1">
        <p:scale>
          <a:sx n="70" d="100"/>
          <a:sy n="70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7AF71-3194-4237-A305-7D1955EDEB0C}" type="datetimeFigureOut">
              <a:rPr lang="en-US" smtClean="0"/>
              <a:pPr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8054-7F9B-4ACB-B971-667A2E275A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752314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6525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851611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369751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276464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180983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949460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64019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097141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55536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42839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089476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97978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219819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090260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28164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ELS ANIMALS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NUTRICIÓ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QUÈ </a:t>
            </a:r>
            <a:r>
              <a:rPr lang="ca-ES" sz="5400" i="1" dirty="0">
                <a:solidFill>
                  <a:srgbClr val="7030A0"/>
                </a:solidFill>
              </a:rPr>
              <a:t>MENGEN ELS ANIMALS</a:t>
            </a:r>
            <a:r>
              <a:rPr lang="ca-ES" sz="6000" dirty="0">
                <a:solidFill>
                  <a:srgbClr val="7030A0"/>
                </a:solidFill>
              </a:rPr>
              <a:t>)</a:t>
            </a:r>
          </a:p>
          <a:p>
            <a:endParaRPr lang="ca-ES" sz="5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2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OVÍPARS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SÓN ELS ANIMALS QUE </a:t>
            </a:r>
            <a:r>
              <a:rPr lang="ca-ES" sz="2800" i="1" u="sng" dirty="0" smtClean="0">
                <a:solidFill>
                  <a:srgbClr val="0070C0"/>
                </a:solidFill>
              </a:rPr>
              <a:t>NEIXEN</a:t>
            </a:r>
            <a:r>
              <a:rPr lang="ca-ES" sz="2800" i="1" dirty="0" smtClean="0">
                <a:solidFill>
                  <a:srgbClr val="0070C0"/>
                </a:solidFill>
              </a:rPr>
              <a:t> DELS </a:t>
            </a:r>
            <a:r>
              <a:rPr lang="ca-ES" sz="2800" i="1" u="sng" dirty="0" smtClean="0">
                <a:solidFill>
                  <a:srgbClr val="0070C0"/>
                </a:solidFill>
              </a:rPr>
              <a:t>OUS</a:t>
            </a:r>
            <a:r>
              <a:rPr lang="ca-ES" sz="2800" i="1" dirty="0" smtClean="0">
                <a:solidFill>
                  <a:srgbClr val="0070C0"/>
                </a:solidFill>
              </a:rPr>
              <a:t>.</a:t>
            </a:r>
          </a:p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627" y="3789040"/>
            <a:ext cx="2132856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5839" r="23788"/>
          <a:stretch/>
        </p:blipFill>
        <p:spPr>
          <a:xfrm>
            <a:off x="4788024" y="3789040"/>
            <a:ext cx="2392008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1757627" y="5921896"/>
            <a:ext cx="2132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i="1" dirty="0" smtClean="0">
                <a:solidFill>
                  <a:srgbClr val="002060"/>
                </a:solidFill>
              </a:rPr>
              <a:t>Tortugues</a:t>
            </a:r>
            <a:endParaRPr lang="ca-ES" sz="3200" i="1" dirty="0">
              <a:solidFill>
                <a:srgbClr val="00206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917600" y="5921896"/>
            <a:ext cx="2132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i="1" dirty="0" smtClean="0">
                <a:solidFill>
                  <a:srgbClr val="002060"/>
                </a:solidFill>
              </a:rPr>
              <a:t>Pollets</a:t>
            </a:r>
            <a:endParaRPr lang="ca-ES" sz="3200" i="1" dirty="0">
              <a:solidFill>
                <a:srgbClr val="00206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1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VIVÍPARS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SÓN ELS ANIMALS QUE </a:t>
            </a:r>
            <a:r>
              <a:rPr lang="ca-ES" sz="2800" i="1" u="sng" dirty="0" smtClean="0">
                <a:solidFill>
                  <a:srgbClr val="0070C0"/>
                </a:solidFill>
              </a:rPr>
              <a:t>NEIXEN</a:t>
            </a:r>
            <a:r>
              <a:rPr lang="ca-ES" sz="2800" i="1" dirty="0" smtClean="0">
                <a:solidFill>
                  <a:srgbClr val="0070C0"/>
                </a:solidFill>
              </a:rPr>
              <a:t> DE LA </a:t>
            </a:r>
            <a:r>
              <a:rPr lang="ca-ES" sz="2800" i="1" u="sng" dirty="0" smtClean="0">
                <a:solidFill>
                  <a:srgbClr val="0070C0"/>
                </a:solidFill>
              </a:rPr>
              <a:t>PANXA</a:t>
            </a:r>
            <a:r>
              <a:rPr lang="ca-ES" sz="2800" i="1" dirty="0" smtClean="0">
                <a:solidFill>
                  <a:srgbClr val="0070C0"/>
                </a:solidFill>
              </a:rPr>
              <a:t> DE LA SEVA </a:t>
            </a:r>
            <a:r>
              <a:rPr lang="ca-ES" sz="2800" i="1" u="sng" dirty="0" smtClean="0">
                <a:solidFill>
                  <a:srgbClr val="0070C0"/>
                </a:solidFill>
              </a:rPr>
              <a:t>MARE</a:t>
            </a:r>
            <a:r>
              <a:rPr lang="ca-ES" sz="2800" i="1" dirty="0" smtClean="0">
                <a:solidFill>
                  <a:srgbClr val="0070C0"/>
                </a:solidFill>
              </a:rPr>
              <a:t>.</a:t>
            </a:r>
          </a:p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39" y="3861048"/>
            <a:ext cx="30480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861048"/>
            <a:ext cx="34925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892" y="396320"/>
            <a:ext cx="99983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4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ELS ANIMALS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VERTEBRATS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AMB ESQUELET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6" y="3747882"/>
            <a:ext cx="1524003" cy="15240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44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887283" y="2439055"/>
            <a:ext cx="1243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MAMÍFERS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046992" y="2439055"/>
            <a:ext cx="57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AUS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269210" y="2483604"/>
            <a:ext cx="93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REPTILS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79551" y="4702021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AMFIBIS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155489" y="4653136"/>
            <a:ext cx="864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PEIXOS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53" y="2928222"/>
            <a:ext cx="1902117" cy="1457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507" y="2876401"/>
            <a:ext cx="1737511" cy="15607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906" y="5088702"/>
            <a:ext cx="1771198" cy="14001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r="31100" b="13503"/>
          <a:stretch/>
        </p:blipFill>
        <p:spPr>
          <a:xfrm>
            <a:off x="582280" y="5135282"/>
            <a:ext cx="1723344" cy="1293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/>
          <a:srcRect l="9050" r="9838"/>
          <a:stretch/>
        </p:blipFill>
        <p:spPr>
          <a:xfrm>
            <a:off x="6774873" y="2950380"/>
            <a:ext cx="1901583" cy="1321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396722" y="1860049"/>
            <a:ext cx="8135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chemeClr val="accent6">
                    <a:lumMod val="75000"/>
                  </a:schemeClr>
                </a:solidFill>
              </a:rPr>
              <a:t>HI HA 5 GRUPS.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68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4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ELS ANIMALS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INVERTEBRATS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SENSE ESQUELET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20" y="3747882"/>
            <a:ext cx="1524003" cy="1524003"/>
          </a:xfrm>
          <a:prstGeom prst="rect">
            <a:avLst/>
          </a:prstGeom>
        </p:spPr>
      </p:pic>
      <p:sp>
        <p:nvSpPr>
          <p:cNvPr id="4" name="Multiplicar 3"/>
          <p:cNvSpPr/>
          <p:nvPr/>
        </p:nvSpPr>
        <p:spPr>
          <a:xfrm>
            <a:off x="7559521" y="3861772"/>
            <a:ext cx="914400" cy="914400"/>
          </a:xfrm>
          <a:prstGeom prst="mathMultiply">
            <a:avLst>
              <a:gd name="adj1" fmla="val 44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32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887283" y="2319051"/>
            <a:ext cx="109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CNIDARIS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79912" y="2319051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ANÈL.LIDS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444208" y="2363600"/>
            <a:ext cx="149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ARTRÒPODES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78406" y="4714515"/>
            <a:ext cx="128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MOL·LUSCS</a:t>
            </a:r>
            <a:endParaRPr lang="ca-ES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1020" r="8420"/>
          <a:stretch/>
        </p:blipFill>
        <p:spPr>
          <a:xfrm>
            <a:off x="612979" y="2672486"/>
            <a:ext cx="1708665" cy="1364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7052" r="5254"/>
          <a:stretch/>
        </p:blipFill>
        <p:spPr>
          <a:xfrm>
            <a:off x="3524694" y="2732932"/>
            <a:ext cx="1593556" cy="1308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l="5439" r="6848"/>
          <a:stretch/>
        </p:blipFill>
        <p:spPr>
          <a:xfrm>
            <a:off x="6372202" y="2753824"/>
            <a:ext cx="1665138" cy="126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68" y="5083847"/>
            <a:ext cx="1860776" cy="1161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933639" y="4075391"/>
            <a:ext cx="852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400" b="1" i="1" dirty="0" smtClean="0">
                <a:solidFill>
                  <a:srgbClr val="002060"/>
                </a:solidFill>
              </a:rPr>
              <a:t>MEDUSA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995936" y="4082719"/>
            <a:ext cx="4876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400" b="1" i="1" dirty="0" smtClean="0">
                <a:solidFill>
                  <a:srgbClr val="002060"/>
                </a:solidFill>
              </a:rPr>
              <a:t>CUC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588225" y="4109479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400" b="1" i="1" dirty="0" smtClean="0">
                <a:solidFill>
                  <a:srgbClr val="002060"/>
                </a:solidFill>
              </a:rPr>
              <a:t>CRANC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58482" y="6245331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400" b="1" i="1" dirty="0" smtClean="0">
                <a:solidFill>
                  <a:srgbClr val="002060"/>
                </a:solidFill>
              </a:rPr>
              <a:t>CARGOL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96722" y="1860049"/>
            <a:ext cx="8135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chemeClr val="accent6">
                    <a:lumMod val="75000"/>
                  </a:schemeClr>
                </a:solidFill>
              </a:rPr>
              <a:t>HI HA 4 GRUPS.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4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4" grpId="0"/>
      <p:bldP spid="15" grpId="0"/>
      <p:bldP spid="16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10076" y="2286158"/>
            <a:ext cx="836864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9900" dirty="0" smtClean="0">
                <a:solidFill>
                  <a:schemeClr val="accent6">
                    <a:lumMod val="75000"/>
                  </a:schemeClr>
                </a:solidFill>
              </a:rPr>
              <a:t>FI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899592" y="5013176"/>
            <a:ext cx="7416824" cy="0"/>
          </a:xfrm>
          <a:prstGeom prst="line">
            <a:avLst/>
          </a:prstGeom>
          <a:ln w="60325" cmpd="dbl">
            <a:prstDash val="lg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08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rgbClr val="92D050"/>
                </a:solidFill>
              </a:rPr>
              <a:t>HERBÍVORS</a:t>
            </a:r>
            <a:endParaRPr lang="ca-ES" sz="2800" dirty="0" smtClean="0"/>
          </a:p>
          <a:p>
            <a:endParaRPr lang="ca-ES" sz="1400" dirty="0"/>
          </a:p>
          <a:p>
            <a:r>
              <a:rPr lang="ca-ES" sz="2800" dirty="0" smtClean="0"/>
              <a:t>SÓN ELS ANIMALS QUE </a:t>
            </a:r>
            <a:r>
              <a:rPr lang="ca-ES" sz="2800" i="1" u="sng" dirty="0" smtClean="0">
                <a:solidFill>
                  <a:srgbClr val="0070C0"/>
                </a:solidFill>
              </a:rPr>
              <a:t>MENGEN PLANTES</a:t>
            </a:r>
          </a:p>
          <a:p>
            <a:endParaRPr lang="ca-ES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635874"/>
            <a:ext cx="1728192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/>
          <a:srcRect l="6688" r="6688"/>
          <a:stretch/>
        </p:blipFill>
        <p:spPr>
          <a:xfrm>
            <a:off x="5436096" y="5157192"/>
            <a:ext cx="1728192" cy="1320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456" y="5157192"/>
            <a:ext cx="1728192" cy="1273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3645024"/>
            <a:ext cx="1728192" cy="1277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94231"/>
            <a:ext cx="896114" cy="6187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6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rgbClr val="92D050"/>
                </a:solidFill>
              </a:rPr>
              <a:t>CARNÍVORS</a:t>
            </a:r>
            <a:endParaRPr lang="ca-ES" sz="2800" dirty="0" smtClean="0"/>
          </a:p>
          <a:p>
            <a:endParaRPr lang="ca-ES" sz="1400" dirty="0"/>
          </a:p>
          <a:p>
            <a:r>
              <a:rPr lang="ca-ES" sz="2400" dirty="0" smtClean="0"/>
              <a:t>SÓN ELS ANIMALS QUE MENGE ALTRES </a:t>
            </a:r>
            <a:r>
              <a:rPr lang="ca-ES" sz="2400" i="1" u="sng" dirty="0" smtClean="0">
                <a:solidFill>
                  <a:srgbClr val="0070C0"/>
                </a:solidFill>
              </a:rPr>
              <a:t>ANIMALS.</a:t>
            </a:r>
          </a:p>
          <a:p>
            <a:endParaRPr lang="ca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536576"/>
            <a:ext cx="1889924" cy="144645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5157192"/>
            <a:ext cx="1800200" cy="141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/>
          <a:srcRect r="16401"/>
          <a:stretch/>
        </p:blipFill>
        <p:spPr>
          <a:xfrm>
            <a:off x="5387880" y="3574734"/>
            <a:ext cx="1560384" cy="1326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/>
          <a:srcRect l="10428" r="21870"/>
          <a:stretch/>
        </p:blipFill>
        <p:spPr>
          <a:xfrm>
            <a:off x="5387880" y="5187107"/>
            <a:ext cx="1560384" cy="1382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312" y="2060848"/>
            <a:ext cx="1116023" cy="111602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4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0" y="1798365"/>
            <a:ext cx="9144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rgbClr val="92D050"/>
                </a:solidFill>
              </a:rPr>
              <a:t>OMNÍVORS</a:t>
            </a:r>
            <a:endParaRPr lang="ca-ES" sz="2800" dirty="0" smtClean="0"/>
          </a:p>
          <a:p>
            <a:endParaRPr lang="ca-ES" sz="1400" dirty="0"/>
          </a:p>
          <a:p>
            <a:r>
              <a:rPr lang="ca-ES" sz="2400" dirty="0" smtClean="0"/>
              <a:t>SÓN ELS ANIMALS QUE </a:t>
            </a:r>
            <a:r>
              <a:rPr lang="ca-ES" sz="2400" i="1" u="sng" dirty="0" smtClean="0">
                <a:solidFill>
                  <a:srgbClr val="0070C0"/>
                </a:solidFill>
              </a:rPr>
              <a:t>MENGEN ANIMALS I PLANTES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5198"/>
          <a:stretch/>
        </p:blipFill>
        <p:spPr>
          <a:xfrm>
            <a:off x="2267743" y="3485928"/>
            <a:ext cx="1290918" cy="1379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44" y="3485106"/>
            <a:ext cx="1310509" cy="141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4318" r="3950"/>
          <a:stretch/>
        </p:blipFill>
        <p:spPr>
          <a:xfrm>
            <a:off x="2267744" y="5230095"/>
            <a:ext cx="1296144" cy="1322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t="3537" b="6047"/>
          <a:stretch/>
        </p:blipFill>
        <p:spPr>
          <a:xfrm>
            <a:off x="5056293" y="5208655"/>
            <a:ext cx="1317859" cy="1343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2061609"/>
            <a:ext cx="627628" cy="6276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256" y="2061609"/>
            <a:ext cx="790279" cy="5429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7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ELS ANIMALS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RELACIÓ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ES DESPLACEN PER...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84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TERRESTRES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SÓN ELS ANIMALS QUE </a:t>
            </a:r>
            <a:r>
              <a:rPr lang="ca-ES" sz="2800" i="1" dirty="0" smtClean="0">
                <a:solidFill>
                  <a:srgbClr val="0070C0"/>
                </a:solidFill>
              </a:rPr>
              <a:t>ES </a:t>
            </a:r>
            <a:r>
              <a:rPr lang="ca-ES" sz="2800" i="1" u="sng" dirty="0">
                <a:solidFill>
                  <a:srgbClr val="0070C0"/>
                </a:solidFill>
              </a:rPr>
              <a:t>DESPLACEN</a:t>
            </a:r>
            <a:r>
              <a:rPr lang="ca-ES" sz="2800" i="1" dirty="0" smtClean="0">
                <a:solidFill>
                  <a:srgbClr val="0070C0"/>
                </a:solidFill>
              </a:rPr>
              <a:t> PEL </a:t>
            </a:r>
            <a:r>
              <a:rPr lang="ca-ES" sz="2800" i="1" u="sng" dirty="0" smtClean="0">
                <a:solidFill>
                  <a:srgbClr val="0070C0"/>
                </a:solidFill>
              </a:rPr>
              <a:t>TERRA</a:t>
            </a:r>
            <a:r>
              <a:rPr lang="ca-ES" sz="2800" i="1" dirty="0" smtClean="0">
                <a:solidFill>
                  <a:srgbClr val="0070C0"/>
                </a:solidFill>
              </a:rPr>
              <a:t>.</a:t>
            </a:r>
          </a:p>
          <a:p>
            <a:endParaRPr lang="ca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351" y="3560416"/>
            <a:ext cx="4604039" cy="271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1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ACUÀTICS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SÓN ELS ANIMALS QUE </a:t>
            </a:r>
            <a:r>
              <a:rPr lang="ca-ES" sz="2800" i="1" dirty="0" smtClean="0">
                <a:solidFill>
                  <a:srgbClr val="0070C0"/>
                </a:solidFill>
              </a:rPr>
              <a:t>ES </a:t>
            </a:r>
            <a:r>
              <a:rPr lang="ca-ES" sz="2800" i="1" u="sng" dirty="0">
                <a:solidFill>
                  <a:srgbClr val="0070C0"/>
                </a:solidFill>
              </a:rPr>
              <a:t>DESPLACEN</a:t>
            </a:r>
            <a:r>
              <a:rPr lang="ca-ES" sz="2800" i="1" dirty="0" smtClean="0">
                <a:solidFill>
                  <a:srgbClr val="0070C0"/>
                </a:solidFill>
              </a:rPr>
              <a:t> PER </a:t>
            </a:r>
            <a:r>
              <a:rPr lang="ca-ES" sz="2800" i="1" u="sng" dirty="0" smtClean="0">
                <a:solidFill>
                  <a:srgbClr val="0070C0"/>
                </a:solidFill>
              </a:rPr>
              <a:t>L’AIGUA</a:t>
            </a:r>
            <a:r>
              <a:rPr lang="ca-ES" sz="2800" i="1" dirty="0" smtClean="0">
                <a:solidFill>
                  <a:srgbClr val="0070C0"/>
                </a:solidFill>
              </a:rPr>
              <a:t>.</a:t>
            </a:r>
          </a:p>
          <a:p>
            <a:endParaRPr lang="ca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14317"/>
          <a:stretch/>
        </p:blipFill>
        <p:spPr>
          <a:xfrm>
            <a:off x="1619672" y="3521914"/>
            <a:ext cx="2663520" cy="2067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515435"/>
            <a:ext cx="2647391" cy="2056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3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AERIS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SÓN ELS ANIMALS QUE </a:t>
            </a:r>
            <a:r>
              <a:rPr lang="ca-ES" sz="2800" i="1" dirty="0" smtClean="0">
                <a:solidFill>
                  <a:srgbClr val="0070C0"/>
                </a:solidFill>
              </a:rPr>
              <a:t>ES </a:t>
            </a:r>
            <a:r>
              <a:rPr lang="ca-ES" sz="2800" i="1" u="sng" dirty="0" smtClean="0">
                <a:solidFill>
                  <a:srgbClr val="0070C0"/>
                </a:solidFill>
              </a:rPr>
              <a:t>DESPLACEN</a:t>
            </a:r>
            <a:r>
              <a:rPr lang="ca-ES" sz="2800" i="1" dirty="0" smtClean="0">
                <a:solidFill>
                  <a:srgbClr val="0070C0"/>
                </a:solidFill>
              </a:rPr>
              <a:t> PER </a:t>
            </a:r>
            <a:r>
              <a:rPr lang="ca-ES" sz="2800" i="1" u="sng" dirty="0" smtClean="0">
                <a:solidFill>
                  <a:srgbClr val="0070C0"/>
                </a:solidFill>
              </a:rPr>
              <a:t>L’AIRE</a:t>
            </a:r>
            <a:r>
              <a:rPr lang="ca-ES" sz="2800" i="1" dirty="0" smtClean="0">
                <a:solidFill>
                  <a:srgbClr val="0070C0"/>
                </a:solidFill>
              </a:rPr>
              <a:t>.</a:t>
            </a:r>
          </a:p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560416"/>
            <a:ext cx="3507011" cy="31501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47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ELS ANIMALS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REPRODUCIÓ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COM NEIXEN...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539858" y="404664"/>
            <a:ext cx="1238865" cy="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7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theme/theme1.xml><?xml version="1.0" encoding="utf-8"?>
<a:theme xmlns:a="http://schemas.openxmlformats.org/drawingml/2006/main" name="Terberg_3TextColumns_TP10188138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AFD8CF0-B554-4AC8-9B12-CF24FF5E5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Imagen con tres columnas de texto</Template>
  <TotalTime>166</TotalTime>
  <Words>142</Words>
  <Application>Microsoft Office PowerPoint</Application>
  <PresentationFormat>Presentación en pantalla (4:3)</PresentationFormat>
  <Paragraphs>65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Calibri</vt:lpstr>
      <vt:lpstr>Terberg_3TextColumns_TP101881382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VACA ROMAN</dc:creator>
  <cp:keywords/>
  <cp:lastModifiedBy>FRANCISCO JAVIER VACA ROMAN</cp:lastModifiedBy>
  <cp:revision>22</cp:revision>
  <dcterms:created xsi:type="dcterms:W3CDTF">2018-10-07T18:55:48Z</dcterms:created>
  <dcterms:modified xsi:type="dcterms:W3CDTF">2019-11-26T09:02:21Z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TC018814419991</vt:lpwstr>
  </property>
</Properties>
</file>