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261" r:id="rId3"/>
    <p:sldId id="263" r:id="rId4"/>
    <p:sldId id="260" r:id="rId5"/>
    <p:sldId id="258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3m5RzMR47/OAMhSg/rf7nQ==" hashData="ZNcRULI3iotnUao6LpX28GKRn0QajrpMzf3AjU5i9OoEQP4qyMvXGiiw++GTYz81BTpt8EohGNnIYSX6NPvPHg=="/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CISCO JAVIER VACA ROMAN" initials="FJVR" lastIdx="0" clrIdx="0">
    <p:extLst>
      <p:ext uri="{19B8F6BF-5375-455C-9EA6-DF929625EA0E}">
        <p15:presenceInfo xmlns:p15="http://schemas.microsoft.com/office/powerpoint/2012/main" userId="415f449520a2513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B7438-CA3D-4B26-A414-2C41AEFA1D24}" type="datetimeFigureOut">
              <a:rPr lang="ca-ES" smtClean="0"/>
              <a:t>26/11/2019</a:t>
            </a:fld>
            <a:endParaRPr lang="ca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7C1B3-0597-42E0-B95C-18111BB247C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55950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7C1B3-0597-42E0-B95C-18111BB247C6}" type="slidenum">
              <a:rPr lang="ca-ES" smtClean="0"/>
              <a:t>1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68732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ADF6-4A61-4B73-9198-43A4D2598EF8}" type="datetimeFigureOut">
              <a:rPr lang="ca-ES" smtClean="0"/>
              <a:t>26/11/2019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6764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ADF6-4A61-4B73-9198-43A4D2598EF8}" type="datetimeFigureOut">
              <a:rPr lang="ca-ES" smtClean="0"/>
              <a:t>26/11/2019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3734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ADF6-4A61-4B73-9198-43A4D2598EF8}" type="datetimeFigureOut">
              <a:rPr lang="ca-ES" smtClean="0"/>
              <a:t>26/11/2019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26896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ADF6-4A61-4B73-9198-43A4D2598EF8}" type="datetimeFigureOut">
              <a:rPr lang="ca-ES" smtClean="0"/>
              <a:t>26/11/2019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9866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ADF6-4A61-4B73-9198-43A4D2598EF8}" type="datetimeFigureOut">
              <a:rPr lang="ca-ES" smtClean="0"/>
              <a:t>26/11/2019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74496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ADF6-4A61-4B73-9198-43A4D2598EF8}" type="datetimeFigureOut">
              <a:rPr lang="ca-ES" smtClean="0"/>
              <a:t>26/11/2019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34255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ADF6-4A61-4B73-9198-43A4D2598EF8}" type="datetimeFigureOut">
              <a:rPr lang="ca-ES" smtClean="0"/>
              <a:t>26/11/2019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0031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ADF6-4A61-4B73-9198-43A4D2598EF8}" type="datetimeFigureOut">
              <a:rPr lang="ca-ES" smtClean="0"/>
              <a:t>26/11/2019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7473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ADF6-4A61-4B73-9198-43A4D2598EF8}" type="datetimeFigureOut">
              <a:rPr lang="ca-ES" smtClean="0"/>
              <a:t>26/11/2019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78443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ADF6-4A61-4B73-9198-43A4D2598EF8}" type="datetimeFigureOut">
              <a:rPr lang="ca-ES" smtClean="0"/>
              <a:t>26/11/2019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75931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ADF6-4A61-4B73-9198-43A4D2598EF8}" type="datetimeFigureOut">
              <a:rPr lang="ca-ES" smtClean="0"/>
              <a:t>26/11/2019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05501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6ADF6-4A61-4B73-9198-43A4D2598EF8}" type="datetimeFigureOut">
              <a:rPr lang="ca-ES" smtClean="0"/>
              <a:t>26/11/2019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79733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0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10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10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6.jpeg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26.png"/><Relationship Id="rId7" Type="http://schemas.openxmlformats.org/officeDocument/2006/relationships/image" Target="../media/image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63071" y="3173506"/>
            <a:ext cx="440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3200" b="1" u="sng" dirty="0" smtClean="0">
                <a:solidFill>
                  <a:srgbClr val="C00000"/>
                </a:solidFill>
              </a:rPr>
              <a:t>L’ APARELL  LOCOMOTOR</a:t>
            </a:r>
            <a:endParaRPr lang="ca-ES" sz="3200" b="1" u="sng" dirty="0">
              <a:solidFill>
                <a:srgbClr val="C00000"/>
              </a:solidFill>
            </a:endParaRPr>
          </a:p>
        </p:txBody>
      </p:sp>
      <p:sp>
        <p:nvSpPr>
          <p:cNvPr id="3" name="Abrir llave 2"/>
          <p:cNvSpPr/>
          <p:nvPr/>
        </p:nvSpPr>
        <p:spPr>
          <a:xfrm>
            <a:off x="4814046" y="443754"/>
            <a:ext cx="591672" cy="6118412"/>
          </a:xfrm>
          <a:prstGeom prst="leftBrace">
            <a:avLst>
              <a:gd name="adj1" fmla="val 74242"/>
              <a:gd name="adj2" fmla="val 504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5782235" y="672353"/>
            <a:ext cx="2057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solidFill>
                  <a:srgbClr val="FFC000"/>
                </a:solidFill>
              </a:rPr>
              <a:t>ESQUELET.</a:t>
            </a:r>
            <a:endParaRPr lang="ca-ES" sz="2800" dirty="0">
              <a:solidFill>
                <a:srgbClr val="FFC00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311588" y="672353"/>
            <a:ext cx="524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solidFill>
                  <a:srgbClr val="FFC000"/>
                </a:solidFill>
              </a:rPr>
              <a:t>1-</a:t>
            </a:r>
            <a:endParaRPr lang="ca-ES" sz="2800" dirty="0">
              <a:solidFill>
                <a:srgbClr val="FFC00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782236" y="3173506"/>
            <a:ext cx="2619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solidFill>
                  <a:srgbClr val="FFC000"/>
                </a:solidFill>
              </a:rPr>
              <a:t>ARTICULACIONS.</a:t>
            </a:r>
            <a:endParaRPr lang="ca-ES" sz="2800" dirty="0">
              <a:solidFill>
                <a:srgbClr val="FFC00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311589" y="3173506"/>
            <a:ext cx="524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>
                <a:solidFill>
                  <a:srgbClr val="FFC000"/>
                </a:solidFill>
              </a:rPr>
              <a:t>2</a:t>
            </a:r>
            <a:r>
              <a:rPr lang="ca-ES" sz="2800" dirty="0" smtClean="0">
                <a:solidFill>
                  <a:srgbClr val="FFC000"/>
                </a:solidFill>
              </a:rPr>
              <a:t>-</a:t>
            </a:r>
            <a:endParaRPr lang="ca-ES" sz="2800" dirty="0">
              <a:solidFill>
                <a:srgbClr val="FFC00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134" y="385451"/>
            <a:ext cx="1097024" cy="109702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8726" y="2585567"/>
            <a:ext cx="789977" cy="789977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4639" y="2573943"/>
            <a:ext cx="787546" cy="787546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4894" y="3476396"/>
            <a:ext cx="787546" cy="800993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287" y="2568340"/>
            <a:ext cx="789977" cy="789977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5836023" y="5531012"/>
            <a:ext cx="29950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solidFill>
                  <a:srgbClr val="FFC000"/>
                </a:solidFill>
              </a:rPr>
              <a:t>MUSCULATURA.</a:t>
            </a:r>
            <a:endParaRPr lang="ca-ES" sz="2800" dirty="0">
              <a:solidFill>
                <a:srgbClr val="FFC000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5365376" y="5531012"/>
            <a:ext cx="524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solidFill>
                  <a:srgbClr val="FFC000"/>
                </a:solidFill>
              </a:rPr>
              <a:t>3-</a:t>
            </a:r>
            <a:endParaRPr lang="ca-ES" sz="2800" dirty="0">
              <a:solidFill>
                <a:srgbClr val="FFC000"/>
              </a:solidFill>
            </a:endParaRPr>
          </a:p>
        </p:txBody>
      </p:sp>
      <p:pic>
        <p:nvPicPr>
          <p:cNvPr id="1026" name="Picture 2" descr="http://www.arasaac.org/repositorio/thumbs/10/200/1/16619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287" y="3476396"/>
            <a:ext cx="799769" cy="799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234639" y="3476396"/>
            <a:ext cx="809888" cy="799769"/>
          </a:xfrm>
          <a:prstGeom prst="rect">
            <a:avLst/>
          </a:prstGeom>
        </p:spPr>
      </p:pic>
      <p:sp>
        <p:nvSpPr>
          <p:cNvPr id="18" name="CuadroTexto 17"/>
          <p:cNvSpPr txBox="1"/>
          <p:nvPr/>
        </p:nvSpPr>
        <p:spPr>
          <a:xfrm>
            <a:off x="363071" y="1472326"/>
            <a:ext cx="43165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3200" dirty="0" smtClean="0"/>
              <a:t>Ens movem gràcies a</a:t>
            </a:r>
            <a:endParaRPr lang="ca-ES" sz="3200" dirty="0"/>
          </a:p>
        </p:txBody>
      </p:sp>
      <p:sp>
        <p:nvSpPr>
          <p:cNvPr id="17" name="Flecha abajo 16"/>
          <p:cNvSpPr/>
          <p:nvPr/>
        </p:nvSpPr>
        <p:spPr>
          <a:xfrm>
            <a:off x="2268314" y="213292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0" name="CuadroTexto 19"/>
          <p:cNvSpPr txBox="1"/>
          <p:nvPr/>
        </p:nvSpPr>
        <p:spPr>
          <a:xfrm>
            <a:off x="352377" y="3767496"/>
            <a:ext cx="43165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3200" dirty="0" smtClean="0"/>
              <a:t>Que està format per</a:t>
            </a:r>
            <a:endParaRPr lang="ca-ES" sz="3200" dirty="0"/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287" y="5282447"/>
            <a:ext cx="1020350" cy="1020350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" t="3753" r="4064" b="5992"/>
          <a:stretch/>
        </p:blipFill>
        <p:spPr>
          <a:xfrm>
            <a:off x="10679269" y="270286"/>
            <a:ext cx="1238865" cy="663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50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6" grpId="0"/>
      <p:bldP spid="7" grpId="0"/>
      <p:bldP spid="13" grpId="0"/>
      <p:bldP spid="14" grpId="0"/>
      <p:bldP spid="18" grpId="0"/>
      <p:bldP spid="17" grpId="0" animBg="1"/>
      <p:bldP spid="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5142488"/>
            <a:ext cx="18469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3. </a:t>
            </a:r>
            <a:r>
              <a:rPr lang="ca-ES" sz="2800" i="1" dirty="0" smtClean="0">
                <a:solidFill>
                  <a:srgbClr val="00B0F0"/>
                </a:solidFill>
              </a:rPr>
              <a:t>OSSOS .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86753"/>
            <a:ext cx="10515600" cy="484094"/>
          </a:xfrm>
        </p:spPr>
        <p:txBody>
          <a:bodyPr/>
          <a:lstStyle/>
          <a:p>
            <a:pPr marL="0" indent="0">
              <a:buNone/>
            </a:pPr>
            <a:r>
              <a:rPr lang="ca-ES" dirty="0" smtClean="0"/>
              <a:t>L’ ESQUELET ESTÀ FORMAT PER:</a:t>
            </a:r>
          </a:p>
          <a:p>
            <a:pPr marL="0" indent="0">
              <a:buNone/>
            </a:pPr>
            <a:endParaRPr lang="ca-ES" dirty="0" smtClean="0"/>
          </a:p>
        </p:txBody>
      </p:sp>
      <p:sp>
        <p:nvSpPr>
          <p:cNvPr id="7" name="Rectángulo 6"/>
          <p:cNvSpPr/>
          <p:nvPr/>
        </p:nvSpPr>
        <p:spPr>
          <a:xfrm>
            <a:off x="1156986" y="3777799"/>
            <a:ext cx="3416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OSSOS I MÚSCULS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56986" y="2532157"/>
            <a:ext cx="31907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ARTICULACIONS 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" t="3753" r="4064" b="5992"/>
          <a:stretch/>
        </p:blipFill>
        <p:spPr>
          <a:xfrm>
            <a:off x="10679269" y="270286"/>
            <a:ext cx="1238865" cy="663677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" t="3753" r="4064" b="5992"/>
          <a:stretch/>
        </p:blipFill>
        <p:spPr>
          <a:xfrm>
            <a:off x="10831669" y="422686"/>
            <a:ext cx="1238865" cy="663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957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2401103"/>
            <a:ext cx="18742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RÍGIDS .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86753"/>
            <a:ext cx="10515600" cy="484094"/>
          </a:xfrm>
        </p:spPr>
        <p:txBody>
          <a:bodyPr/>
          <a:lstStyle/>
          <a:p>
            <a:pPr marL="0" indent="0">
              <a:buNone/>
            </a:pPr>
            <a:r>
              <a:rPr lang="ca-ES" dirty="0" smtClean="0"/>
              <a:t>ELS OSSOS SÓN.</a:t>
            </a:r>
          </a:p>
          <a:p>
            <a:pPr marL="0" indent="0">
              <a:buNone/>
            </a:pPr>
            <a:endParaRPr lang="ca-ES" dirty="0" smtClean="0"/>
          </a:p>
        </p:txBody>
      </p:sp>
      <p:sp>
        <p:nvSpPr>
          <p:cNvPr id="7" name="Rectángulo 6"/>
          <p:cNvSpPr/>
          <p:nvPr/>
        </p:nvSpPr>
        <p:spPr>
          <a:xfrm>
            <a:off x="1156986" y="3777799"/>
            <a:ext cx="15685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TOUS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56986" y="5154495"/>
            <a:ext cx="28450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MOLT  RÍGIDS 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" t="3753" r="4064" b="5992"/>
          <a:stretch/>
        </p:blipFill>
        <p:spPr>
          <a:xfrm>
            <a:off x="10679269" y="270286"/>
            <a:ext cx="1238865" cy="663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225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3805040"/>
            <a:ext cx="18181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2. </a:t>
            </a:r>
            <a:r>
              <a:rPr lang="ca-ES" sz="2800" i="1" dirty="0" smtClean="0">
                <a:solidFill>
                  <a:srgbClr val="00B0F0"/>
                </a:solidFill>
              </a:rPr>
              <a:t>LLARG .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86753"/>
            <a:ext cx="10515600" cy="484094"/>
          </a:xfrm>
        </p:spPr>
        <p:txBody>
          <a:bodyPr/>
          <a:lstStyle/>
          <a:p>
            <a:pPr marL="0" indent="0">
              <a:buNone/>
            </a:pPr>
            <a:r>
              <a:rPr lang="ca-ES" dirty="0" smtClean="0"/>
              <a:t>EL FÈMUR ES UN OS...</a:t>
            </a:r>
          </a:p>
          <a:p>
            <a:pPr marL="0" indent="0">
              <a:buNone/>
            </a:pPr>
            <a:endParaRPr lang="ca-ES" dirty="0" smtClean="0"/>
          </a:p>
        </p:txBody>
      </p:sp>
      <p:sp>
        <p:nvSpPr>
          <p:cNvPr id="7" name="Rectángulo 6"/>
          <p:cNvSpPr/>
          <p:nvPr/>
        </p:nvSpPr>
        <p:spPr>
          <a:xfrm>
            <a:off x="1156986" y="2455586"/>
            <a:ext cx="15544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1. </a:t>
            </a:r>
            <a:r>
              <a:rPr lang="ca-ES" sz="2800" i="1" dirty="0" smtClean="0">
                <a:solidFill>
                  <a:srgbClr val="00B0F0"/>
                </a:solidFill>
              </a:rPr>
              <a:t>CURT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56986" y="5154495"/>
            <a:ext cx="1401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PLA 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" t="3753" r="4064" b="5992"/>
          <a:stretch/>
        </p:blipFill>
        <p:spPr>
          <a:xfrm>
            <a:off x="10679269" y="270286"/>
            <a:ext cx="1238865" cy="663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129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3805040"/>
            <a:ext cx="14350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2. </a:t>
            </a:r>
            <a:r>
              <a:rPr lang="ca-ES" sz="2800" i="1" dirty="0" smtClean="0">
                <a:solidFill>
                  <a:srgbClr val="00B0F0"/>
                </a:solidFill>
              </a:rPr>
              <a:t>PLA .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86753"/>
            <a:ext cx="10515600" cy="484094"/>
          </a:xfrm>
        </p:spPr>
        <p:txBody>
          <a:bodyPr/>
          <a:lstStyle/>
          <a:p>
            <a:pPr marL="0" indent="0">
              <a:buNone/>
            </a:pPr>
            <a:r>
              <a:rPr lang="ca-ES" dirty="0" smtClean="0"/>
              <a:t>EL CRANI ES UN OS...</a:t>
            </a:r>
          </a:p>
          <a:p>
            <a:pPr marL="0" indent="0">
              <a:buNone/>
            </a:pPr>
            <a:endParaRPr lang="ca-ES" dirty="0" smtClean="0"/>
          </a:p>
        </p:txBody>
      </p:sp>
      <p:sp>
        <p:nvSpPr>
          <p:cNvPr id="7" name="Rectángulo 6"/>
          <p:cNvSpPr/>
          <p:nvPr/>
        </p:nvSpPr>
        <p:spPr>
          <a:xfrm>
            <a:off x="1156986" y="5093157"/>
            <a:ext cx="17027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LLARG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56986" y="2516923"/>
            <a:ext cx="16362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1. </a:t>
            </a:r>
            <a:r>
              <a:rPr lang="ca-ES" sz="2800" i="1" dirty="0" smtClean="0">
                <a:solidFill>
                  <a:srgbClr val="00B0F0"/>
                </a:solidFill>
              </a:rPr>
              <a:t>CURT 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" t="3753" r="4064" b="5992"/>
          <a:stretch/>
        </p:blipFill>
        <p:spPr>
          <a:xfrm>
            <a:off x="10679269" y="270286"/>
            <a:ext cx="1238865" cy="663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4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3805040"/>
            <a:ext cx="18317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2. </a:t>
            </a:r>
            <a:r>
              <a:rPr lang="ca-ES" sz="2800" i="1" dirty="0" smtClean="0">
                <a:solidFill>
                  <a:srgbClr val="00B0F0"/>
                </a:solidFill>
              </a:rPr>
              <a:t>CURTS .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86753"/>
            <a:ext cx="10515600" cy="484094"/>
          </a:xfrm>
        </p:spPr>
        <p:txBody>
          <a:bodyPr/>
          <a:lstStyle/>
          <a:p>
            <a:pPr marL="0" indent="0">
              <a:buNone/>
            </a:pPr>
            <a:r>
              <a:rPr lang="ca-ES" dirty="0" smtClean="0"/>
              <a:t>LES VÈRTEBRES SÓN UN OSSOS... </a:t>
            </a:r>
          </a:p>
          <a:p>
            <a:pPr marL="0" indent="0">
              <a:buNone/>
            </a:pPr>
            <a:endParaRPr lang="ca-ES" dirty="0" smtClean="0"/>
          </a:p>
        </p:txBody>
      </p:sp>
      <p:sp>
        <p:nvSpPr>
          <p:cNvPr id="7" name="Rectángulo 6"/>
          <p:cNvSpPr/>
          <p:nvPr/>
        </p:nvSpPr>
        <p:spPr>
          <a:xfrm>
            <a:off x="1156986" y="5093157"/>
            <a:ext cx="18646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LLARGS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56986" y="2516923"/>
            <a:ext cx="17940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1. </a:t>
            </a:r>
            <a:r>
              <a:rPr lang="ca-ES" sz="2800" i="1" dirty="0" smtClean="0">
                <a:solidFill>
                  <a:srgbClr val="00B0F0"/>
                </a:solidFill>
              </a:rPr>
              <a:t>PLANS 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" t="3753" r="4064" b="5992"/>
          <a:stretch/>
        </p:blipFill>
        <p:spPr>
          <a:xfrm>
            <a:off x="10679269" y="270286"/>
            <a:ext cx="1238865" cy="663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26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3805040"/>
            <a:ext cx="22065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2. </a:t>
            </a:r>
            <a:r>
              <a:rPr lang="ca-ES" sz="2800" i="1" dirty="0" smtClean="0">
                <a:solidFill>
                  <a:srgbClr val="00B0F0"/>
                </a:solidFill>
              </a:rPr>
              <a:t>EL</a:t>
            </a:r>
            <a:r>
              <a:rPr lang="ca-ES" sz="2800" i="1" dirty="0" smtClean="0"/>
              <a:t> </a:t>
            </a:r>
            <a:r>
              <a:rPr lang="ca-ES" sz="2800" i="1" dirty="0" smtClean="0">
                <a:solidFill>
                  <a:srgbClr val="00B0F0"/>
                </a:solidFill>
              </a:rPr>
              <a:t>TÒRAX.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86753"/>
            <a:ext cx="10515600" cy="484094"/>
          </a:xfrm>
        </p:spPr>
        <p:txBody>
          <a:bodyPr/>
          <a:lstStyle/>
          <a:p>
            <a:pPr marL="0" indent="0">
              <a:buNone/>
            </a:pPr>
            <a:r>
              <a:rPr lang="ca-ES" dirty="0" smtClean="0"/>
              <a:t>MÚSCULS AMPLES </a:t>
            </a:r>
          </a:p>
          <a:p>
            <a:pPr marL="0" indent="0">
              <a:buNone/>
            </a:pPr>
            <a:endParaRPr lang="ca-ES" dirty="0" smtClean="0"/>
          </a:p>
        </p:txBody>
      </p:sp>
      <p:sp>
        <p:nvSpPr>
          <p:cNvPr id="7" name="Rectángulo 6"/>
          <p:cNvSpPr/>
          <p:nvPr/>
        </p:nvSpPr>
        <p:spPr>
          <a:xfrm>
            <a:off x="1156986" y="5093157"/>
            <a:ext cx="24105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LES CAMES.</a:t>
            </a:r>
            <a:endParaRPr lang="ca-ES" i="1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56986" y="2516923"/>
            <a:ext cx="18133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1. </a:t>
            </a:r>
            <a:r>
              <a:rPr lang="ca-ES" sz="2800" i="1" dirty="0" smtClean="0">
                <a:solidFill>
                  <a:srgbClr val="00B0F0"/>
                </a:solidFill>
              </a:rPr>
              <a:t>LA MÀ 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" t="3753" r="4064" b="5992"/>
          <a:stretch/>
        </p:blipFill>
        <p:spPr>
          <a:xfrm>
            <a:off x="10679269" y="270286"/>
            <a:ext cx="1238865" cy="663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625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2497480"/>
            <a:ext cx="17673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LA MÀ.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86753"/>
            <a:ext cx="10515600" cy="484094"/>
          </a:xfrm>
        </p:spPr>
        <p:txBody>
          <a:bodyPr/>
          <a:lstStyle/>
          <a:p>
            <a:pPr marL="0" indent="0">
              <a:buNone/>
            </a:pPr>
            <a:r>
              <a:rPr lang="ca-ES" dirty="0" smtClean="0"/>
              <a:t>MÚSCULS CURTS </a:t>
            </a:r>
          </a:p>
        </p:txBody>
      </p:sp>
      <p:sp>
        <p:nvSpPr>
          <p:cNvPr id="7" name="Rectángulo 6"/>
          <p:cNvSpPr/>
          <p:nvPr/>
        </p:nvSpPr>
        <p:spPr>
          <a:xfrm>
            <a:off x="1156986" y="5285661"/>
            <a:ext cx="24105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LES CAMES.</a:t>
            </a:r>
            <a:endParaRPr lang="ca-ES" i="1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56986" y="3819089"/>
            <a:ext cx="22546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EL TÒRAX 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" t="3753" r="4064" b="5992"/>
          <a:stretch/>
        </p:blipFill>
        <p:spPr>
          <a:xfrm>
            <a:off x="10679269" y="270286"/>
            <a:ext cx="1238865" cy="663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710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5333787"/>
            <a:ext cx="24105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3. </a:t>
            </a:r>
            <a:r>
              <a:rPr lang="ca-ES" sz="2800" i="1" dirty="0" smtClean="0">
                <a:solidFill>
                  <a:srgbClr val="00B0F0"/>
                </a:solidFill>
              </a:rPr>
              <a:t>LES CAMES.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86753"/>
            <a:ext cx="10515600" cy="484094"/>
          </a:xfrm>
        </p:spPr>
        <p:txBody>
          <a:bodyPr/>
          <a:lstStyle/>
          <a:p>
            <a:pPr marL="0" indent="0">
              <a:buNone/>
            </a:pPr>
            <a:r>
              <a:rPr lang="ca-ES" dirty="0" smtClean="0"/>
              <a:t>MÚSCULS LLARGS .</a:t>
            </a:r>
          </a:p>
        </p:txBody>
      </p:sp>
      <p:sp>
        <p:nvSpPr>
          <p:cNvPr id="7" name="Rectángulo 6"/>
          <p:cNvSpPr/>
          <p:nvPr/>
        </p:nvSpPr>
        <p:spPr>
          <a:xfrm>
            <a:off x="1156986" y="2490979"/>
            <a:ext cx="16738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1. </a:t>
            </a:r>
            <a:r>
              <a:rPr lang="ca-ES" sz="2800" i="1" dirty="0" smtClean="0">
                <a:solidFill>
                  <a:srgbClr val="00B0F0"/>
                </a:solidFill>
              </a:rPr>
              <a:t>LA MÀ</a:t>
            </a:r>
            <a:endParaRPr lang="ca-ES" i="1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56986" y="3912383"/>
            <a:ext cx="22546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EL TÒRAX 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" t="3753" r="4064" b="5992"/>
          <a:stretch/>
        </p:blipFill>
        <p:spPr>
          <a:xfrm>
            <a:off x="10679269" y="270286"/>
            <a:ext cx="1238865" cy="663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517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8" r="33525"/>
          <a:stretch/>
        </p:blipFill>
        <p:spPr>
          <a:xfrm>
            <a:off x="5116703" y="978569"/>
            <a:ext cx="1957866" cy="5813635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127720" y="1171074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/>
          <p:cNvSpPr/>
          <p:nvPr/>
        </p:nvSpPr>
        <p:spPr>
          <a:xfrm>
            <a:off x="8372203" y="909464"/>
            <a:ext cx="12731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00B0F0"/>
                </a:solidFill>
              </a:rPr>
              <a:t>CRANI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41" name="Título 1"/>
          <p:cNvSpPr>
            <a:spLocks noGrp="1"/>
          </p:cNvSpPr>
          <p:nvPr>
            <p:ph type="title"/>
          </p:nvPr>
        </p:nvSpPr>
        <p:spPr>
          <a:xfrm>
            <a:off x="453190" y="315787"/>
            <a:ext cx="3640452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9577501" y="909464"/>
            <a:ext cx="9589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00B0F0"/>
                </a:solidFill>
              </a:rPr>
              <a:t> MÀ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" t="3753" r="4064" b="5992"/>
          <a:stretch/>
        </p:blipFill>
        <p:spPr>
          <a:xfrm>
            <a:off x="10679269" y="270286"/>
            <a:ext cx="1238865" cy="663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19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43" grpId="0"/>
      <p:bldP spid="43" grpId="1"/>
      <p:bldP spid="43" grpId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8" r="33525"/>
          <a:stretch/>
        </p:blipFill>
        <p:spPr>
          <a:xfrm>
            <a:off x="5116703" y="978569"/>
            <a:ext cx="1957866" cy="5813635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464604" y="2101517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/>
          <p:cNvSpPr/>
          <p:nvPr/>
        </p:nvSpPr>
        <p:spPr>
          <a:xfrm>
            <a:off x="8903368" y="1475874"/>
            <a:ext cx="19528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CLAVÍCULA</a:t>
            </a:r>
            <a:endParaRPr lang="ca-ES" sz="2800" i="1" dirty="0">
              <a:solidFill>
                <a:srgbClr val="FFFF00"/>
              </a:solidFill>
            </a:endParaRPr>
          </a:p>
        </p:txBody>
      </p:sp>
      <p:sp>
        <p:nvSpPr>
          <p:cNvPr id="41" name="Título 1"/>
          <p:cNvSpPr>
            <a:spLocks noGrp="1"/>
          </p:cNvSpPr>
          <p:nvPr>
            <p:ph type="title"/>
          </p:nvPr>
        </p:nvSpPr>
        <p:spPr>
          <a:xfrm>
            <a:off x="453190" y="315787"/>
            <a:ext cx="3640452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8903367" y="2063262"/>
            <a:ext cx="22576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 ESTERNUM</a:t>
            </a:r>
            <a:endParaRPr lang="ca-ES" i="1" dirty="0">
              <a:solidFill>
                <a:srgbClr val="FFFF0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" t="3753" r="4064" b="5992"/>
          <a:stretch/>
        </p:blipFill>
        <p:spPr>
          <a:xfrm>
            <a:off x="10679269" y="270286"/>
            <a:ext cx="1238865" cy="663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90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43" grpId="0"/>
      <p:bldP spid="43" grpId="1"/>
      <p:bldP spid="43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 txBox="1">
            <a:spLocks/>
          </p:cNvSpPr>
          <p:nvPr/>
        </p:nvSpPr>
        <p:spPr>
          <a:xfrm>
            <a:off x="6452936" y="545432"/>
            <a:ext cx="6300537" cy="5743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a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325097" y="542687"/>
            <a:ext cx="3329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200" dirty="0" smtClean="0">
                <a:solidFill>
                  <a:srgbClr val="FFC000"/>
                </a:solidFill>
              </a:rPr>
              <a:t>1-ESQUELET.</a:t>
            </a:r>
            <a:endParaRPr lang="ca-ES" sz="3200" dirty="0">
              <a:solidFill>
                <a:srgbClr val="FFC000"/>
              </a:solidFill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2036" y="398682"/>
            <a:ext cx="841076" cy="841076"/>
          </a:xfrm>
          <a:prstGeom prst="rect">
            <a:avLst/>
          </a:prstGeom>
        </p:spPr>
      </p:pic>
      <p:sp>
        <p:nvSpPr>
          <p:cNvPr id="25" name="CuadroTexto 24"/>
          <p:cNvSpPr txBox="1"/>
          <p:nvPr/>
        </p:nvSpPr>
        <p:spPr>
          <a:xfrm>
            <a:off x="561451" y="1823367"/>
            <a:ext cx="2911661" cy="374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ESTÀ </a:t>
            </a:r>
            <a:r>
              <a:rPr lang="ca-ES" b="1" i="1" u="sng" dirty="0" smtClean="0">
                <a:solidFill>
                  <a:srgbClr val="00B0F0"/>
                </a:solidFill>
              </a:rPr>
              <a:t>FORMAT</a:t>
            </a:r>
            <a:r>
              <a:rPr lang="ca-ES" dirty="0" smtClean="0"/>
              <a:t> PELS</a:t>
            </a:r>
            <a:r>
              <a:rPr lang="ca-ES" b="1" i="1" u="sng" dirty="0" smtClean="0"/>
              <a:t> </a:t>
            </a:r>
            <a:r>
              <a:rPr lang="ca-ES" b="1" i="1" u="sng" dirty="0" smtClean="0">
                <a:solidFill>
                  <a:srgbClr val="00B0F0"/>
                </a:solidFill>
              </a:rPr>
              <a:t>OSSOS</a:t>
            </a:r>
            <a:r>
              <a:rPr lang="ca-ES" dirty="0" smtClean="0"/>
              <a:t>.</a:t>
            </a:r>
            <a:endParaRPr lang="ca-ES" dirty="0"/>
          </a:p>
        </p:txBody>
      </p:sp>
      <p:sp>
        <p:nvSpPr>
          <p:cNvPr id="26" name="CuadroTexto 25"/>
          <p:cNvSpPr txBox="1"/>
          <p:nvPr/>
        </p:nvSpPr>
        <p:spPr>
          <a:xfrm>
            <a:off x="567116" y="3121278"/>
            <a:ext cx="261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ELS OSSOS </a:t>
            </a:r>
            <a:r>
              <a:rPr lang="ca-ES" b="1" i="1" u="sng" dirty="0" smtClean="0">
                <a:solidFill>
                  <a:srgbClr val="00B0F0"/>
                </a:solidFill>
              </a:rPr>
              <a:t>SÓN RÍGIDS</a:t>
            </a:r>
            <a:r>
              <a:rPr lang="ca-ES" dirty="0" smtClean="0"/>
              <a:t>.</a:t>
            </a:r>
            <a:endParaRPr lang="ca-ES" dirty="0"/>
          </a:p>
        </p:txBody>
      </p:sp>
      <p:sp>
        <p:nvSpPr>
          <p:cNvPr id="27" name="CuadroTexto 26"/>
          <p:cNvSpPr txBox="1"/>
          <p:nvPr/>
        </p:nvSpPr>
        <p:spPr>
          <a:xfrm>
            <a:off x="3846455" y="4509023"/>
            <a:ext cx="1888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HI HA OSSOS.</a:t>
            </a:r>
            <a:endParaRPr lang="ca-ES" dirty="0"/>
          </a:p>
        </p:txBody>
      </p:sp>
      <p:sp>
        <p:nvSpPr>
          <p:cNvPr id="28" name="CuadroTexto 27"/>
          <p:cNvSpPr txBox="1"/>
          <p:nvPr/>
        </p:nvSpPr>
        <p:spPr>
          <a:xfrm>
            <a:off x="6335388" y="3179111"/>
            <a:ext cx="1351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A) </a:t>
            </a:r>
            <a:r>
              <a:rPr lang="ca-ES" b="1" dirty="0" smtClean="0">
                <a:solidFill>
                  <a:srgbClr val="00B0F0"/>
                </a:solidFill>
              </a:rPr>
              <a:t>LLARGS</a:t>
            </a:r>
            <a:r>
              <a:rPr lang="ca-ES" dirty="0" smtClean="0"/>
              <a:t>. </a:t>
            </a:r>
            <a:endParaRPr lang="ca-ES" dirty="0"/>
          </a:p>
        </p:txBody>
      </p:sp>
      <p:sp>
        <p:nvSpPr>
          <p:cNvPr id="29" name="CuadroTexto 28"/>
          <p:cNvSpPr txBox="1"/>
          <p:nvPr/>
        </p:nvSpPr>
        <p:spPr>
          <a:xfrm>
            <a:off x="6416389" y="4502404"/>
            <a:ext cx="1115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B) </a:t>
            </a:r>
            <a:r>
              <a:rPr lang="ca-ES" b="1" dirty="0" smtClean="0">
                <a:solidFill>
                  <a:srgbClr val="00B0F0"/>
                </a:solidFill>
              </a:rPr>
              <a:t>CURTS</a:t>
            </a:r>
            <a:r>
              <a:rPr lang="ca-ES" dirty="0" smtClean="0"/>
              <a:t>.</a:t>
            </a:r>
            <a:endParaRPr lang="ca-ES" dirty="0"/>
          </a:p>
        </p:txBody>
      </p:sp>
      <p:sp>
        <p:nvSpPr>
          <p:cNvPr id="30" name="CuadroTexto 29"/>
          <p:cNvSpPr txBox="1"/>
          <p:nvPr/>
        </p:nvSpPr>
        <p:spPr>
          <a:xfrm>
            <a:off x="6462868" y="5919926"/>
            <a:ext cx="1269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C</a:t>
            </a:r>
            <a:r>
              <a:rPr lang="ca-ES" dirty="0" smtClean="0"/>
              <a:t>) </a:t>
            </a:r>
            <a:r>
              <a:rPr lang="ca-ES" b="1" dirty="0" smtClean="0">
                <a:solidFill>
                  <a:srgbClr val="00B0F0"/>
                </a:solidFill>
              </a:rPr>
              <a:t>PLANS</a:t>
            </a:r>
            <a:r>
              <a:rPr lang="ca-ES" dirty="0" smtClean="0"/>
              <a:t>.</a:t>
            </a:r>
            <a:endParaRPr lang="ca-ES" dirty="0"/>
          </a:p>
        </p:txBody>
      </p:sp>
      <p:sp>
        <p:nvSpPr>
          <p:cNvPr id="31" name="Abrir llave 30"/>
          <p:cNvSpPr/>
          <p:nvPr/>
        </p:nvSpPr>
        <p:spPr>
          <a:xfrm>
            <a:off x="5470907" y="2960858"/>
            <a:ext cx="591672" cy="3433578"/>
          </a:xfrm>
          <a:prstGeom prst="leftBrace">
            <a:avLst>
              <a:gd name="adj1" fmla="val 74242"/>
              <a:gd name="adj2" fmla="val 504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32" name="Rectángulo 31"/>
          <p:cNvSpPr/>
          <p:nvPr/>
        </p:nvSpPr>
        <p:spPr>
          <a:xfrm>
            <a:off x="7396391" y="3173263"/>
            <a:ext cx="23258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dirty="0" smtClean="0"/>
              <a:t>PER EXEMPLE: </a:t>
            </a:r>
            <a:r>
              <a:rPr lang="ca-ES" b="1" i="1" u="sng" dirty="0" smtClean="0"/>
              <a:t>FÈMUR.</a:t>
            </a:r>
            <a:endParaRPr lang="ca-ES" b="1" i="1" u="sng" dirty="0"/>
          </a:p>
        </p:txBody>
      </p:sp>
      <p:sp>
        <p:nvSpPr>
          <p:cNvPr id="33" name="Rectángulo 32"/>
          <p:cNvSpPr/>
          <p:nvPr/>
        </p:nvSpPr>
        <p:spPr>
          <a:xfrm>
            <a:off x="7353611" y="4509023"/>
            <a:ext cx="2635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dirty="0" smtClean="0"/>
              <a:t>PER EXEMPLE:</a:t>
            </a:r>
            <a:r>
              <a:rPr lang="ca-ES" b="1" i="1" u="sng" dirty="0" smtClean="0"/>
              <a:t> VÈRTEBRES</a:t>
            </a:r>
            <a:endParaRPr lang="ca-ES" b="1" i="1" u="sng" dirty="0"/>
          </a:p>
        </p:txBody>
      </p:sp>
      <p:sp>
        <p:nvSpPr>
          <p:cNvPr id="34" name="Rectángulo 33"/>
          <p:cNvSpPr/>
          <p:nvPr/>
        </p:nvSpPr>
        <p:spPr>
          <a:xfrm>
            <a:off x="7451695" y="5929349"/>
            <a:ext cx="2167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dirty="0" smtClean="0"/>
              <a:t>PER EXEMPLE: </a:t>
            </a:r>
            <a:r>
              <a:rPr lang="ca-ES" b="1" i="1" u="sng" dirty="0" smtClean="0"/>
              <a:t>CRANI</a:t>
            </a:r>
            <a:endParaRPr lang="ca-ES" b="1" i="1" u="sng" dirty="0"/>
          </a:p>
        </p:txBody>
      </p:sp>
      <p:pic>
        <p:nvPicPr>
          <p:cNvPr id="35" name="Imagen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691" y="4361883"/>
            <a:ext cx="663612" cy="663612"/>
          </a:xfrm>
          <a:prstGeom prst="rect">
            <a:avLst/>
          </a:prstGeom>
        </p:spPr>
      </p:pic>
      <p:pic>
        <p:nvPicPr>
          <p:cNvPr id="36" name="Imagen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2617" y="3037780"/>
            <a:ext cx="674553" cy="674553"/>
          </a:xfrm>
          <a:prstGeom prst="rect">
            <a:avLst/>
          </a:prstGeom>
        </p:spPr>
      </p:pic>
      <p:pic>
        <p:nvPicPr>
          <p:cNvPr id="37" name="Imagen 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692" y="2875748"/>
            <a:ext cx="757887" cy="757887"/>
          </a:xfrm>
          <a:prstGeom prst="rect">
            <a:avLst/>
          </a:prstGeom>
        </p:spPr>
      </p:pic>
      <p:pic>
        <p:nvPicPr>
          <p:cNvPr id="38" name="Imagen 3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613023" y="5675045"/>
            <a:ext cx="724585" cy="715531"/>
          </a:xfrm>
          <a:prstGeom prst="rect">
            <a:avLst/>
          </a:prstGeom>
        </p:spPr>
      </p:pic>
      <p:sp>
        <p:nvSpPr>
          <p:cNvPr id="39" name="Flecha derecha 38"/>
          <p:cNvSpPr/>
          <p:nvPr/>
        </p:nvSpPr>
        <p:spPr>
          <a:xfrm>
            <a:off x="9968105" y="3271016"/>
            <a:ext cx="523964" cy="208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40" name="Flecha derecha 39"/>
          <p:cNvSpPr/>
          <p:nvPr/>
        </p:nvSpPr>
        <p:spPr>
          <a:xfrm>
            <a:off x="9987309" y="4589660"/>
            <a:ext cx="523964" cy="2179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41" name="Flecha derecha 40"/>
          <p:cNvSpPr/>
          <p:nvPr/>
        </p:nvSpPr>
        <p:spPr>
          <a:xfrm>
            <a:off x="9974091" y="6027797"/>
            <a:ext cx="523964" cy="208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42" name="Imagen 4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3383" y="1690448"/>
            <a:ext cx="681368" cy="681368"/>
          </a:xfrm>
          <a:prstGeom prst="rect">
            <a:avLst/>
          </a:prstGeom>
        </p:spPr>
      </p:pic>
      <p:pic>
        <p:nvPicPr>
          <p:cNvPr id="43" name="Imagen 4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44" name="Imagen 43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" t="3753" r="4064" b="5992"/>
          <a:stretch/>
        </p:blipFill>
        <p:spPr>
          <a:xfrm>
            <a:off x="10679269" y="270286"/>
            <a:ext cx="1238865" cy="663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43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32" grpId="0"/>
      <p:bldP spid="33" grpId="0"/>
      <p:bldP spid="34" grpId="0"/>
      <p:bldP spid="39" grpId="0" animBg="1"/>
      <p:bldP spid="40" grpId="0" animBg="1"/>
      <p:bldP spid="4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8" r="33525"/>
          <a:stretch/>
        </p:blipFill>
        <p:spPr>
          <a:xfrm>
            <a:off x="5116703" y="978569"/>
            <a:ext cx="1957866" cy="5813635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111678" y="2454443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/>
          <p:cNvSpPr/>
          <p:nvPr/>
        </p:nvSpPr>
        <p:spPr>
          <a:xfrm>
            <a:off x="8380742" y="2586482"/>
            <a:ext cx="2010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ESTERNUM</a:t>
            </a:r>
            <a:endParaRPr lang="ca-ES" sz="2800" i="1" dirty="0">
              <a:solidFill>
                <a:srgbClr val="FFFF00"/>
              </a:solidFill>
            </a:endParaRPr>
          </a:p>
        </p:txBody>
      </p:sp>
      <p:sp>
        <p:nvSpPr>
          <p:cNvPr id="41" name="Título 1"/>
          <p:cNvSpPr>
            <a:spLocks noGrp="1"/>
          </p:cNvSpPr>
          <p:nvPr>
            <p:ph type="title"/>
          </p:nvPr>
        </p:nvSpPr>
        <p:spPr>
          <a:xfrm>
            <a:off x="453190" y="315787"/>
            <a:ext cx="3640452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8438150" y="2063262"/>
            <a:ext cx="19528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CLAVÍCULA</a:t>
            </a:r>
            <a:endParaRPr lang="ca-ES" i="1" dirty="0">
              <a:solidFill>
                <a:srgbClr val="FFFF0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" t="3753" r="4064" b="5992"/>
          <a:stretch/>
        </p:blipFill>
        <p:spPr>
          <a:xfrm>
            <a:off x="10679269" y="270286"/>
            <a:ext cx="1238865" cy="663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23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43" grpId="0"/>
      <p:bldP spid="43" grpId="1"/>
      <p:bldP spid="43" grpId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8" r="33525"/>
          <a:stretch/>
        </p:blipFill>
        <p:spPr>
          <a:xfrm>
            <a:off x="5116703" y="978569"/>
            <a:ext cx="1957866" cy="5813635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480646" y="2823411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/>
          <p:cNvSpPr/>
          <p:nvPr/>
        </p:nvSpPr>
        <p:spPr>
          <a:xfrm>
            <a:off x="8921443" y="2300191"/>
            <a:ext cx="19551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COSTELLES</a:t>
            </a:r>
            <a:endParaRPr lang="ca-ES" sz="2800" i="1" dirty="0">
              <a:solidFill>
                <a:srgbClr val="FFFF00"/>
              </a:solidFill>
            </a:endParaRPr>
          </a:p>
        </p:txBody>
      </p:sp>
      <p:sp>
        <p:nvSpPr>
          <p:cNvPr id="41" name="Título 1"/>
          <p:cNvSpPr>
            <a:spLocks noGrp="1"/>
          </p:cNvSpPr>
          <p:nvPr>
            <p:ph type="title"/>
          </p:nvPr>
        </p:nvSpPr>
        <p:spPr>
          <a:xfrm>
            <a:off x="453190" y="315787"/>
            <a:ext cx="3640452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8919410" y="3085021"/>
            <a:ext cx="19528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CLAVÍCULA</a:t>
            </a:r>
            <a:endParaRPr lang="ca-ES" i="1" dirty="0">
              <a:solidFill>
                <a:srgbClr val="FFFF0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" t="3753" r="4064" b="5992"/>
          <a:stretch/>
        </p:blipFill>
        <p:spPr>
          <a:xfrm>
            <a:off x="10679269" y="270286"/>
            <a:ext cx="1238865" cy="663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8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43" grpId="0"/>
      <p:bldP spid="43" grpId="1"/>
      <p:bldP spid="43" grpId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8" r="33525"/>
          <a:stretch/>
        </p:blipFill>
        <p:spPr>
          <a:xfrm>
            <a:off x="5116703" y="978569"/>
            <a:ext cx="1957866" cy="5813635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095636" y="3304674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/>
          <p:cNvSpPr/>
          <p:nvPr/>
        </p:nvSpPr>
        <p:spPr>
          <a:xfrm>
            <a:off x="8373980" y="3362166"/>
            <a:ext cx="365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COLUMNA VERTEBRAL</a:t>
            </a:r>
            <a:endParaRPr lang="ca-ES" sz="2800" i="1" dirty="0">
              <a:solidFill>
                <a:srgbClr val="FFFF00"/>
              </a:solidFill>
            </a:endParaRPr>
          </a:p>
        </p:txBody>
      </p:sp>
      <p:sp>
        <p:nvSpPr>
          <p:cNvPr id="41" name="Título 1"/>
          <p:cNvSpPr>
            <a:spLocks noGrp="1"/>
          </p:cNvSpPr>
          <p:nvPr>
            <p:ph type="title"/>
          </p:nvPr>
        </p:nvSpPr>
        <p:spPr>
          <a:xfrm>
            <a:off x="453190" y="315787"/>
            <a:ext cx="3640452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8424618" y="2781454"/>
            <a:ext cx="19240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COSTELLES</a:t>
            </a:r>
            <a:endParaRPr lang="ca-ES" i="1" dirty="0">
              <a:solidFill>
                <a:srgbClr val="FFFF0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" t="3753" r="4064" b="5992"/>
          <a:stretch/>
        </p:blipFill>
        <p:spPr>
          <a:xfrm>
            <a:off x="10679269" y="270286"/>
            <a:ext cx="1238865" cy="663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11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43" grpId="0"/>
      <p:bldP spid="43" grpId="1"/>
      <p:bldP spid="43" grpId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8" r="33525"/>
          <a:stretch/>
        </p:blipFill>
        <p:spPr>
          <a:xfrm>
            <a:off x="5116703" y="978569"/>
            <a:ext cx="1957866" cy="5813635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400436" y="4620126"/>
            <a:ext cx="2024182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/>
          <p:cNvSpPr/>
          <p:nvPr/>
        </p:nvSpPr>
        <p:spPr>
          <a:xfrm>
            <a:off x="8216070" y="4096906"/>
            <a:ext cx="14922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0066"/>
                </a:solidFill>
              </a:rPr>
              <a:t>FÈMUR</a:t>
            </a:r>
            <a:endParaRPr lang="ca-ES" sz="2800" i="1" dirty="0">
              <a:solidFill>
                <a:srgbClr val="FF0066"/>
              </a:solidFill>
            </a:endParaRPr>
          </a:p>
        </p:txBody>
      </p:sp>
      <p:sp>
        <p:nvSpPr>
          <p:cNvPr id="41" name="Título 1"/>
          <p:cNvSpPr>
            <a:spLocks noGrp="1"/>
          </p:cNvSpPr>
          <p:nvPr>
            <p:ph type="title"/>
          </p:nvPr>
        </p:nvSpPr>
        <p:spPr>
          <a:xfrm>
            <a:off x="453190" y="315787"/>
            <a:ext cx="3640452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8180718" y="4620126"/>
            <a:ext cx="11192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0066"/>
                </a:solidFill>
              </a:rPr>
              <a:t>TÍBIA</a:t>
            </a:r>
            <a:endParaRPr lang="ca-ES" i="1" dirty="0">
              <a:solidFill>
                <a:srgbClr val="FF0066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" t="3753" r="4064" b="5992"/>
          <a:stretch/>
        </p:blipFill>
        <p:spPr>
          <a:xfrm>
            <a:off x="10679269" y="270286"/>
            <a:ext cx="1238865" cy="663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70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43" grpId="0"/>
      <p:bldP spid="43" grpId="1"/>
      <p:bldP spid="43" grpId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8" r="33525"/>
          <a:stretch/>
        </p:blipFill>
        <p:spPr>
          <a:xfrm>
            <a:off x="5116703" y="978569"/>
            <a:ext cx="1957866" cy="5813635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288141" y="5502442"/>
            <a:ext cx="2024182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/>
          <p:cNvSpPr/>
          <p:nvPr/>
        </p:nvSpPr>
        <p:spPr>
          <a:xfrm>
            <a:off x="8122351" y="5624103"/>
            <a:ext cx="17275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0066"/>
                </a:solidFill>
              </a:rPr>
              <a:t>PERONÉ</a:t>
            </a:r>
            <a:endParaRPr lang="ca-ES" sz="2800" i="1" dirty="0">
              <a:solidFill>
                <a:srgbClr val="FF0066"/>
              </a:solidFill>
            </a:endParaRPr>
          </a:p>
        </p:txBody>
      </p:sp>
      <p:sp>
        <p:nvSpPr>
          <p:cNvPr id="41" name="Título 1"/>
          <p:cNvSpPr>
            <a:spLocks noGrp="1"/>
          </p:cNvSpPr>
          <p:nvPr>
            <p:ph type="title"/>
          </p:nvPr>
        </p:nvSpPr>
        <p:spPr>
          <a:xfrm>
            <a:off x="453190" y="315787"/>
            <a:ext cx="3640452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8097630" y="4799674"/>
            <a:ext cx="11192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0066"/>
                </a:solidFill>
              </a:rPr>
              <a:t>TÍBIA</a:t>
            </a:r>
            <a:endParaRPr lang="ca-ES" i="1" dirty="0">
              <a:solidFill>
                <a:srgbClr val="FF0066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" t="3753" r="4064" b="5992"/>
          <a:stretch/>
        </p:blipFill>
        <p:spPr>
          <a:xfrm>
            <a:off x="10679269" y="270286"/>
            <a:ext cx="1238865" cy="663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97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43" grpId="0"/>
      <p:bldP spid="43" grpId="1"/>
      <p:bldP spid="43" grpId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8" r="33525"/>
          <a:stretch/>
        </p:blipFill>
        <p:spPr>
          <a:xfrm>
            <a:off x="5116703" y="978569"/>
            <a:ext cx="1957866" cy="5813635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352309" y="6131281"/>
            <a:ext cx="2024182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/>
          <p:cNvSpPr/>
          <p:nvPr/>
        </p:nvSpPr>
        <p:spPr>
          <a:xfrm>
            <a:off x="8234646" y="6268984"/>
            <a:ext cx="17275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0066"/>
                </a:solidFill>
              </a:rPr>
              <a:t>TÍBIA</a:t>
            </a:r>
            <a:endParaRPr lang="ca-ES" sz="2800" i="1" dirty="0">
              <a:solidFill>
                <a:srgbClr val="FF0066"/>
              </a:solidFill>
            </a:endParaRPr>
          </a:p>
        </p:txBody>
      </p:sp>
      <p:sp>
        <p:nvSpPr>
          <p:cNvPr id="41" name="Título 1"/>
          <p:cNvSpPr>
            <a:spLocks noGrp="1"/>
          </p:cNvSpPr>
          <p:nvPr>
            <p:ph type="title"/>
          </p:nvPr>
        </p:nvSpPr>
        <p:spPr>
          <a:xfrm>
            <a:off x="453190" y="315787"/>
            <a:ext cx="3640452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8234646" y="5539210"/>
            <a:ext cx="15552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0066"/>
                </a:solidFill>
              </a:rPr>
              <a:t>PERONÉ</a:t>
            </a:r>
            <a:endParaRPr lang="ca-ES" i="1" dirty="0">
              <a:solidFill>
                <a:srgbClr val="FF0066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" t="3753" r="4064" b="5992"/>
          <a:stretch/>
        </p:blipFill>
        <p:spPr>
          <a:xfrm>
            <a:off x="10679269" y="270286"/>
            <a:ext cx="1238865" cy="663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15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43" grpId="0"/>
      <p:bldP spid="43" grpId="1"/>
      <p:bldP spid="43" grpId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8" r="33525"/>
          <a:stretch/>
        </p:blipFill>
        <p:spPr>
          <a:xfrm>
            <a:off x="5116703" y="978569"/>
            <a:ext cx="1957866" cy="5813635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785446" y="2537849"/>
            <a:ext cx="2024182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/>
          <p:cNvSpPr/>
          <p:nvPr/>
        </p:nvSpPr>
        <p:spPr>
          <a:xfrm>
            <a:off x="8713740" y="2537849"/>
            <a:ext cx="17275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92D050"/>
                </a:solidFill>
              </a:rPr>
              <a:t>HÚMER</a:t>
            </a:r>
            <a:endParaRPr lang="ca-ES" sz="2800" i="1" dirty="0">
              <a:solidFill>
                <a:srgbClr val="92D050"/>
              </a:solidFill>
            </a:endParaRPr>
          </a:p>
        </p:txBody>
      </p:sp>
      <p:sp>
        <p:nvSpPr>
          <p:cNvPr id="41" name="Título 1"/>
          <p:cNvSpPr>
            <a:spLocks noGrp="1"/>
          </p:cNvSpPr>
          <p:nvPr>
            <p:ph type="title"/>
          </p:nvPr>
        </p:nvSpPr>
        <p:spPr>
          <a:xfrm>
            <a:off x="453190" y="315787"/>
            <a:ext cx="3640452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8713740" y="1865568"/>
            <a:ext cx="15552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92D050"/>
                </a:solidFill>
              </a:rPr>
              <a:t>PERONÉ</a:t>
            </a:r>
            <a:endParaRPr lang="ca-ES" i="1" dirty="0">
              <a:solidFill>
                <a:srgbClr val="92D05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" t="3753" r="4064" b="5992"/>
          <a:stretch/>
        </p:blipFill>
        <p:spPr>
          <a:xfrm>
            <a:off x="10679269" y="270286"/>
            <a:ext cx="1238865" cy="663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44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43" grpId="0"/>
      <p:bldP spid="43" grpId="1"/>
      <p:bldP spid="43" grpId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8" r="33525"/>
          <a:stretch/>
        </p:blipFill>
        <p:spPr>
          <a:xfrm>
            <a:off x="5116703" y="978569"/>
            <a:ext cx="1957866" cy="5813635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480646" y="3612670"/>
            <a:ext cx="2024182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/>
          <p:cNvSpPr/>
          <p:nvPr/>
        </p:nvSpPr>
        <p:spPr>
          <a:xfrm>
            <a:off x="8312687" y="2874733"/>
            <a:ext cx="17275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PELVIS</a:t>
            </a:r>
            <a:endParaRPr lang="ca-ES" sz="2800" i="1" dirty="0">
              <a:solidFill>
                <a:srgbClr val="FFFF00"/>
              </a:solidFill>
            </a:endParaRPr>
          </a:p>
        </p:txBody>
      </p:sp>
      <p:sp>
        <p:nvSpPr>
          <p:cNvPr id="41" name="Título 1"/>
          <p:cNvSpPr>
            <a:spLocks noGrp="1"/>
          </p:cNvSpPr>
          <p:nvPr>
            <p:ph type="title"/>
          </p:nvPr>
        </p:nvSpPr>
        <p:spPr>
          <a:xfrm>
            <a:off x="453190" y="315787"/>
            <a:ext cx="3640452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8280603" y="3827388"/>
            <a:ext cx="15552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PERONÉ</a:t>
            </a:r>
            <a:endParaRPr lang="ca-ES" i="1" dirty="0">
              <a:solidFill>
                <a:srgbClr val="FFFF0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" t="3753" r="4064" b="5992"/>
          <a:stretch/>
        </p:blipFill>
        <p:spPr>
          <a:xfrm>
            <a:off x="10679269" y="270286"/>
            <a:ext cx="1238865" cy="663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49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43" grpId="0"/>
      <p:bldP spid="43" grpId="1"/>
      <p:bldP spid="43" grpId="2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n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6588" y="1407835"/>
            <a:ext cx="2205487" cy="5217553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657472" y="1690688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ítulo 1"/>
          <p:cNvSpPr>
            <a:spLocks noGrp="1"/>
          </p:cNvSpPr>
          <p:nvPr>
            <p:ph type="title"/>
          </p:nvPr>
        </p:nvSpPr>
        <p:spPr>
          <a:xfrm>
            <a:off x="453190" y="315787"/>
            <a:ext cx="3640452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9096236" y="884615"/>
            <a:ext cx="17275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00B0F0"/>
                </a:solidFill>
              </a:rPr>
              <a:t>FRONTAL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9064152" y="1837270"/>
            <a:ext cx="1861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00B0F0"/>
                </a:solidFill>
              </a:rPr>
              <a:t>PECTORAL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" t="3753" r="4064" b="5992"/>
          <a:stretch/>
        </p:blipFill>
        <p:spPr>
          <a:xfrm>
            <a:off x="10679269" y="270286"/>
            <a:ext cx="1238865" cy="663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44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26" grpId="0"/>
      <p:bldP spid="26" grpId="1"/>
      <p:bldP spid="26" grpId="2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n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6588" y="1407835"/>
            <a:ext cx="2205487" cy="5217553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882061" y="2701341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ítulo 1"/>
          <p:cNvSpPr>
            <a:spLocks noGrp="1"/>
          </p:cNvSpPr>
          <p:nvPr>
            <p:ph type="title"/>
          </p:nvPr>
        </p:nvSpPr>
        <p:spPr>
          <a:xfrm>
            <a:off x="453190" y="315787"/>
            <a:ext cx="3640452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9163091" y="1989160"/>
            <a:ext cx="19220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PECTORAL</a:t>
            </a:r>
            <a:endParaRPr lang="ca-ES" sz="2800" i="1" dirty="0">
              <a:solidFill>
                <a:srgbClr val="FFFF00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9029379" y="2846638"/>
            <a:ext cx="23711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ABDOMINALS</a:t>
            </a:r>
            <a:endParaRPr lang="ca-ES" i="1" dirty="0">
              <a:solidFill>
                <a:srgbClr val="FFFF0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" t="3753" r="4064" b="5992"/>
          <a:stretch/>
        </p:blipFill>
        <p:spPr>
          <a:xfrm>
            <a:off x="10679269" y="270286"/>
            <a:ext cx="1238865" cy="663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44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26" grpId="0"/>
      <p:bldP spid="26" grpId="1"/>
      <p:bldP spid="26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dirty="0" smtClean="0">
                <a:solidFill>
                  <a:srgbClr val="FFC000"/>
                </a:solidFill>
              </a:rPr>
              <a:t>LES FUNCIONS DE L’ESQUELET.</a:t>
            </a:r>
            <a:endParaRPr lang="ca-ES" b="1" dirty="0">
              <a:solidFill>
                <a:srgbClr val="FFC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6312"/>
          </a:xfrm>
        </p:spPr>
        <p:txBody>
          <a:bodyPr>
            <a:normAutofit lnSpcReduction="10000"/>
          </a:bodyPr>
          <a:lstStyle/>
          <a:p>
            <a:r>
              <a:rPr lang="ca-ES" dirty="0" smtClean="0"/>
              <a:t>1- </a:t>
            </a:r>
            <a:r>
              <a:rPr lang="ca-ES" b="1" u="sng" dirty="0" smtClean="0">
                <a:solidFill>
                  <a:srgbClr val="00B0F0"/>
                </a:solidFill>
              </a:rPr>
              <a:t>AGUANTA EL COS </a:t>
            </a:r>
            <a:r>
              <a:rPr lang="ca-ES" dirty="0" smtClean="0"/>
              <a:t>DRET.</a:t>
            </a:r>
            <a:endParaRPr lang="ca-E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838200" y="3461920"/>
            <a:ext cx="10515600" cy="4363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b="1" u="sng" dirty="0">
                <a:solidFill>
                  <a:srgbClr val="00B0F0"/>
                </a:solidFill>
              </a:rPr>
              <a:t>2</a:t>
            </a:r>
            <a:r>
              <a:rPr lang="ca-ES" b="1" u="sng" dirty="0" smtClean="0">
                <a:solidFill>
                  <a:srgbClr val="00B0F0"/>
                </a:solidFill>
              </a:rPr>
              <a:t>- PROTEGEIX ELS ÒRGANS </a:t>
            </a:r>
            <a:r>
              <a:rPr lang="ca-ES" dirty="0" smtClean="0"/>
              <a:t>MÉS DELICATS DEL COS.</a:t>
            </a:r>
            <a:endParaRPr lang="ca-E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838200" y="5082172"/>
            <a:ext cx="10515600" cy="4363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dirty="0" smtClean="0"/>
              <a:t>3- PERMET </a:t>
            </a:r>
            <a:r>
              <a:rPr lang="ca-ES" b="1" u="sng" dirty="0" smtClean="0">
                <a:solidFill>
                  <a:srgbClr val="00B0F0"/>
                </a:solidFill>
              </a:rPr>
              <a:t>MOURE EL COS</a:t>
            </a:r>
            <a:r>
              <a:rPr lang="ca-ES" dirty="0" smtClean="0"/>
              <a:t>.</a:t>
            </a:r>
            <a:endParaRPr lang="ca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062" y="3030375"/>
            <a:ext cx="1219808" cy="121980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9503" y="4692426"/>
            <a:ext cx="1215804" cy="12158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9503" y="1447918"/>
            <a:ext cx="1219808" cy="121980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588" y="1447919"/>
            <a:ext cx="1215960" cy="121596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" t="3753" r="4064" b="5992"/>
          <a:stretch/>
        </p:blipFill>
        <p:spPr>
          <a:xfrm>
            <a:off x="10679269" y="270286"/>
            <a:ext cx="1238865" cy="663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65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n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6588" y="1407835"/>
            <a:ext cx="2205487" cy="5217553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724327" y="3369858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ítulo 1"/>
          <p:cNvSpPr>
            <a:spLocks noGrp="1"/>
          </p:cNvSpPr>
          <p:nvPr>
            <p:ph type="title"/>
          </p:nvPr>
        </p:nvSpPr>
        <p:spPr>
          <a:xfrm>
            <a:off x="453190" y="315787"/>
            <a:ext cx="3640452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9029379" y="3493391"/>
            <a:ext cx="26332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smtClean="0">
                <a:solidFill>
                  <a:srgbClr val="FFFF00"/>
                </a:solidFill>
              </a:rPr>
              <a:t>ABDOMINALS</a:t>
            </a:r>
            <a:endParaRPr lang="ca-ES" sz="2800" i="1" dirty="0">
              <a:solidFill>
                <a:srgbClr val="FFFF00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9029379" y="2846638"/>
            <a:ext cx="1861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PECTORAL</a:t>
            </a:r>
            <a:endParaRPr lang="ca-ES" i="1" dirty="0">
              <a:solidFill>
                <a:srgbClr val="FFFF0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" t="3753" r="4064" b="5992"/>
          <a:stretch/>
        </p:blipFill>
        <p:spPr>
          <a:xfrm>
            <a:off x="10679269" y="270286"/>
            <a:ext cx="1238865" cy="663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73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26" grpId="0"/>
      <p:bldP spid="26" grpId="1"/>
      <p:bldP spid="26" grpId="2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n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6588" y="1407835"/>
            <a:ext cx="2205487" cy="5217553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928276" y="4589058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ítulo 1"/>
          <p:cNvSpPr>
            <a:spLocks noGrp="1"/>
          </p:cNvSpPr>
          <p:nvPr>
            <p:ph type="title"/>
          </p:nvPr>
        </p:nvSpPr>
        <p:spPr>
          <a:xfrm>
            <a:off x="453190" y="315787"/>
            <a:ext cx="3640452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9141674" y="3910420"/>
            <a:ext cx="26332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>
                <a:solidFill>
                  <a:srgbClr val="FF0066"/>
                </a:solidFill>
              </a:rPr>
              <a:t>Q</a:t>
            </a:r>
            <a:r>
              <a:rPr lang="ca-ES" sz="2800" i="1" dirty="0" smtClean="0">
                <a:solidFill>
                  <a:srgbClr val="FF0066"/>
                </a:solidFill>
              </a:rPr>
              <a:t>UÀDRICEPS</a:t>
            </a:r>
            <a:endParaRPr lang="ca-ES" sz="2800" i="1" dirty="0">
              <a:solidFill>
                <a:srgbClr val="FF0066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9141674" y="4899896"/>
            <a:ext cx="16799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0066"/>
                </a:solidFill>
              </a:rPr>
              <a:t>BESSONS</a:t>
            </a:r>
            <a:endParaRPr lang="ca-ES" i="1" dirty="0">
              <a:solidFill>
                <a:srgbClr val="FF0066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" t="3753" r="4064" b="5992"/>
          <a:stretch/>
        </p:blipFill>
        <p:spPr>
          <a:xfrm>
            <a:off x="10679269" y="270286"/>
            <a:ext cx="1238865" cy="663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51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26" grpId="0"/>
      <p:bldP spid="26" grpId="1"/>
      <p:bldP spid="26" grpId="2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n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6588" y="1407835"/>
            <a:ext cx="2205487" cy="5217553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811383" y="5519500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ítulo 1"/>
          <p:cNvSpPr>
            <a:spLocks noGrp="1"/>
          </p:cNvSpPr>
          <p:nvPr>
            <p:ph type="title"/>
          </p:nvPr>
        </p:nvSpPr>
        <p:spPr>
          <a:xfrm>
            <a:off x="453190" y="315787"/>
            <a:ext cx="3640452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9141674" y="5549224"/>
            <a:ext cx="26332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0066"/>
                </a:solidFill>
              </a:rPr>
              <a:t>BESSONS</a:t>
            </a:r>
            <a:endParaRPr lang="ca-ES" sz="2800" i="1" dirty="0">
              <a:solidFill>
                <a:srgbClr val="FF0066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9141674" y="4966557"/>
            <a:ext cx="22476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0066"/>
                </a:solidFill>
              </a:rPr>
              <a:t>QUÀDRICEPS</a:t>
            </a:r>
            <a:endParaRPr lang="ca-ES" i="1" dirty="0">
              <a:solidFill>
                <a:srgbClr val="FF0066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" t="3753" r="4064" b="5992"/>
          <a:stretch/>
        </p:blipFill>
        <p:spPr>
          <a:xfrm>
            <a:off x="10679269" y="270286"/>
            <a:ext cx="1238865" cy="663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41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26" grpId="0"/>
      <p:bldP spid="26" grpId="1"/>
      <p:bldP spid="26" grpId="2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n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6588" y="1407835"/>
            <a:ext cx="2205487" cy="5217553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105530" y="3065058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ítulo 1"/>
          <p:cNvSpPr>
            <a:spLocks noGrp="1"/>
          </p:cNvSpPr>
          <p:nvPr>
            <p:ph type="title"/>
          </p:nvPr>
        </p:nvSpPr>
        <p:spPr>
          <a:xfrm>
            <a:off x="453190" y="315787"/>
            <a:ext cx="3640452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8544294" y="3065058"/>
            <a:ext cx="26332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92D050"/>
                </a:solidFill>
              </a:rPr>
              <a:t>BÍCEPS</a:t>
            </a:r>
            <a:endParaRPr lang="ca-ES" sz="2800" i="1" dirty="0">
              <a:solidFill>
                <a:srgbClr val="92D050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8544294" y="2541837"/>
            <a:ext cx="15311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92D050"/>
                </a:solidFill>
              </a:rPr>
              <a:t>TRÍCEPS</a:t>
            </a:r>
            <a:endParaRPr lang="ca-ES" i="1" dirty="0">
              <a:solidFill>
                <a:srgbClr val="92D05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" t="3753" r="4064" b="5992"/>
          <a:stretch/>
        </p:blipFill>
        <p:spPr>
          <a:xfrm>
            <a:off x="10679269" y="270286"/>
            <a:ext cx="1238865" cy="663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10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26" grpId="0"/>
      <p:bldP spid="26" grpId="1"/>
      <p:bldP spid="26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8811" y="220747"/>
            <a:ext cx="10515600" cy="757822"/>
          </a:xfrm>
        </p:spPr>
        <p:txBody>
          <a:bodyPr>
            <a:normAutofit/>
          </a:bodyPr>
          <a:lstStyle/>
          <a:p>
            <a:r>
              <a:rPr lang="ca-ES" sz="4000" b="1" dirty="0" smtClean="0">
                <a:solidFill>
                  <a:srgbClr val="FFC000"/>
                </a:solidFill>
              </a:rPr>
              <a:t>ELS  OSSOS  DE  L’EQUELET</a:t>
            </a:r>
            <a:endParaRPr lang="ca-ES" sz="4000" b="1" dirty="0">
              <a:solidFill>
                <a:srgbClr val="FFC000"/>
              </a:solidFill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8" r="33525"/>
          <a:stretch/>
        </p:blipFill>
        <p:spPr>
          <a:xfrm>
            <a:off x="5116703" y="978569"/>
            <a:ext cx="1957866" cy="5813635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127720" y="1171074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8566485" y="983874"/>
            <a:ext cx="83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00B0F0"/>
                </a:solidFill>
              </a:rPr>
              <a:t>CRANI</a:t>
            </a:r>
            <a:endParaRPr lang="ca-ES" b="1" dirty="0">
              <a:solidFill>
                <a:srgbClr val="00B0F0"/>
              </a:solidFill>
            </a:endParaRPr>
          </a:p>
        </p:txBody>
      </p:sp>
      <p:cxnSp>
        <p:nvCxnSpPr>
          <p:cNvPr id="8" name="Conector recto de flecha 7"/>
          <p:cNvCxnSpPr>
            <a:endCxn id="10" idx="1"/>
          </p:cNvCxnSpPr>
          <p:nvPr/>
        </p:nvCxnSpPr>
        <p:spPr>
          <a:xfrm flipV="1">
            <a:off x="6400436" y="2775283"/>
            <a:ext cx="1829161" cy="16042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8229597" y="2590617"/>
            <a:ext cx="1251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FF00"/>
                </a:solidFill>
              </a:rPr>
              <a:t>COSTELLES</a:t>
            </a:r>
            <a:endParaRPr lang="ca-ES" b="1" dirty="0">
              <a:solidFill>
                <a:srgbClr val="FFFF00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7652084" y="3050469"/>
            <a:ext cx="2711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FF00"/>
                </a:solidFill>
              </a:rPr>
              <a:t>COLUMNA VERTEBRAL</a:t>
            </a:r>
            <a:endParaRPr lang="ca-ES" b="1" dirty="0">
              <a:solidFill>
                <a:srgbClr val="FFFF00"/>
              </a:solidFill>
            </a:endParaRPr>
          </a:p>
        </p:txBody>
      </p:sp>
      <p:cxnSp>
        <p:nvCxnSpPr>
          <p:cNvPr id="12" name="Conector recto de flecha 11"/>
          <p:cNvCxnSpPr/>
          <p:nvPr/>
        </p:nvCxnSpPr>
        <p:spPr>
          <a:xfrm flipV="1">
            <a:off x="6272099" y="3235135"/>
            <a:ext cx="1379985" cy="16042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 flipV="1">
            <a:off x="6127720" y="2424046"/>
            <a:ext cx="2879922" cy="14353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8935451" y="2227017"/>
            <a:ext cx="1251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FF00"/>
                </a:solidFill>
              </a:rPr>
              <a:t>ESTERN</a:t>
            </a:r>
            <a:endParaRPr lang="ca-ES" b="1" dirty="0">
              <a:solidFill>
                <a:srgbClr val="FFFF00"/>
              </a:solidFill>
            </a:endParaRPr>
          </a:p>
        </p:txBody>
      </p:sp>
      <p:cxnSp>
        <p:nvCxnSpPr>
          <p:cNvPr id="15" name="Conector recto de flecha 14"/>
          <p:cNvCxnSpPr/>
          <p:nvPr/>
        </p:nvCxnSpPr>
        <p:spPr>
          <a:xfrm flipH="1" flipV="1">
            <a:off x="3529263" y="2775283"/>
            <a:ext cx="1988494" cy="1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uadroTexto 20"/>
          <p:cNvSpPr txBox="1"/>
          <p:nvPr/>
        </p:nvSpPr>
        <p:spPr>
          <a:xfrm>
            <a:off x="2549240" y="2606659"/>
            <a:ext cx="963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00B050"/>
                </a:solidFill>
              </a:rPr>
              <a:t>HÚMER</a:t>
            </a:r>
            <a:endParaRPr lang="ca-ES" b="1" dirty="0">
              <a:solidFill>
                <a:srgbClr val="00B050"/>
              </a:solidFill>
            </a:endParaRPr>
          </a:p>
        </p:txBody>
      </p:sp>
      <p:cxnSp>
        <p:nvCxnSpPr>
          <p:cNvPr id="22" name="Conector recto de flecha 21"/>
          <p:cNvCxnSpPr/>
          <p:nvPr/>
        </p:nvCxnSpPr>
        <p:spPr>
          <a:xfrm flipH="1" flipV="1">
            <a:off x="4249878" y="3339591"/>
            <a:ext cx="1139180" cy="1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/>
          <p:cNvSpPr txBox="1"/>
          <p:nvPr/>
        </p:nvSpPr>
        <p:spPr>
          <a:xfrm>
            <a:off x="3383247" y="3170967"/>
            <a:ext cx="963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00B050"/>
                </a:solidFill>
              </a:rPr>
              <a:t>RADI</a:t>
            </a:r>
            <a:endParaRPr lang="ca-ES" b="1" dirty="0">
              <a:solidFill>
                <a:srgbClr val="00B050"/>
              </a:solidFill>
            </a:endParaRPr>
          </a:p>
        </p:txBody>
      </p:sp>
      <p:cxnSp>
        <p:nvCxnSpPr>
          <p:cNvPr id="25" name="Conector recto de flecha 24"/>
          <p:cNvCxnSpPr/>
          <p:nvPr/>
        </p:nvCxnSpPr>
        <p:spPr>
          <a:xfrm flipH="1" flipV="1">
            <a:off x="4819468" y="3735275"/>
            <a:ext cx="665476" cy="363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uadroTexto 25"/>
          <p:cNvSpPr txBox="1"/>
          <p:nvPr/>
        </p:nvSpPr>
        <p:spPr>
          <a:xfrm>
            <a:off x="4049171" y="3556340"/>
            <a:ext cx="963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00B050"/>
                </a:solidFill>
              </a:rPr>
              <a:t>CÚBIT</a:t>
            </a:r>
            <a:endParaRPr lang="ca-ES" b="1" dirty="0">
              <a:solidFill>
                <a:srgbClr val="00B050"/>
              </a:solidFill>
            </a:endParaRPr>
          </a:p>
        </p:txBody>
      </p:sp>
      <p:cxnSp>
        <p:nvCxnSpPr>
          <p:cNvPr id="28" name="Conector recto de flecha 27"/>
          <p:cNvCxnSpPr/>
          <p:nvPr/>
        </p:nvCxnSpPr>
        <p:spPr>
          <a:xfrm flipV="1">
            <a:off x="6384576" y="3655675"/>
            <a:ext cx="793907" cy="16042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uadroTexto 29"/>
          <p:cNvSpPr txBox="1"/>
          <p:nvPr/>
        </p:nvSpPr>
        <p:spPr>
          <a:xfrm>
            <a:off x="7218582" y="3516054"/>
            <a:ext cx="1251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FF00"/>
                </a:solidFill>
              </a:rPr>
              <a:t>PELVIS</a:t>
            </a:r>
            <a:endParaRPr lang="ca-ES" b="1" dirty="0">
              <a:solidFill>
                <a:srgbClr val="FFFF00"/>
              </a:solidFill>
            </a:endParaRPr>
          </a:p>
        </p:txBody>
      </p:sp>
      <p:cxnSp>
        <p:nvCxnSpPr>
          <p:cNvPr id="31" name="Conector recto de flecha 30"/>
          <p:cNvCxnSpPr/>
          <p:nvPr/>
        </p:nvCxnSpPr>
        <p:spPr>
          <a:xfrm flipV="1">
            <a:off x="6384576" y="4553817"/>
            <a:ext cx="793907" cy="16042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uadroTexto 31"/>
          <p:cNvSpPr txBox="1"/>
          <p:nvPr/>
        </p:nvSpPr>
        <p:spPr>
          <a:xfrm>
            <a:off x="7194707" y="4325633"/>
            <a:ext cx="1251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0066"/>
                </a:solidFill>
              </a:rPr>
              <a:t>FÈMUR</a:t>
            </a:r>
            <a:endParaRPr lang="ca-ES" b="1" dirty="0">
              <a:solidFill>
                <a:srgbClr val="FF0066"/>
              </a:solidFill>
            </a:endParaRPr>
          </a:p>
        </p:txBody>
      </p:sp>
      <p:cxnSp>
        <p:nvCxnSpPr>
          <p:cNvPr id="35" name="Conector recto de flecha 34"/>
          <p:cNvCxnSpPr/>
          <p:nvPr/>
        </p:nvCxnSpPr>
        <p:spPr>
          <a:xfrm flipV="1">
            <a:off x="6280126" y="5507742"/>
            <a:ext cx="1829161" cy="16042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/>
          <p:cNvCxnSpPr/>
          <p:nvPr/>
        </p:nvCxnSpPr>
        <p:spPr>
          <a:xfrm>
            <a:off x="6336266" y="6176211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uadroTexto 36"/>
          <p:cNvSpPr txBox="1"/>
          <p:nvPr/>
        </p:nvSpPr>
        <p:spPr>
          <a:xfrm>
            <a:off x="8109287" y="5323076"/>
            <a:ext cx="1251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0066"/>
                </a:solidFill>
              </a:rPr>
              <a:t>PERONÉ</a:t>
            </a:r>
            <a:endParaRPr lang="ca-ES" b="1" dirty="0">
              <a:solidFill>
                <a:srgbClr val="FF0066"/>
              </a:solidFill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8791431" y="5991545"/>
            <a:ext cx="1251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0066"/>
                </a:solidFill>
              </a:rPr>
              <a:t>TÍBIA</a:t>
            </a:r>
            <a:endParaRPr lang="ca-ES" b="1" dirty="0">
              <a:solidFill>
                <a:srgbClr val="FF0066"/>
              </a:solidFill>
            </a:endParaRPr>
          </a:p>
        </p:txBody>
      </p:sp>
      <p:cxnSp>
        <p:nvCxnSpPr>
          <p:cNvPr id="39" name="Conector recto de flecha 38"/>
          <p:cNvCxnSpPr/>
          <p:nvPr/>
        </p:nvCxnSpPr>
        <p:spPr>
          <a:xfrm flipV="1">
            <a:off x="6508990" y="2078364"/>
            <a:ext cx="1042919" cy="4824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uadroTexto 39"/>
          <p:cNvSpPr txBox="1"/>
          <p:nvPr/>
        </p:nvSpPr>
        <p:spPr>
          <a:xfrm>
            <a:off x="7479630" y="1868359"/>
            <a:ext cx="1556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FF00"/>
                </a:solidFill>
              </a:rPr>
              <a:t>CLAVÍCULA</a:t>
            </a:r>
            <a:endParaRPr lang="ca-ES" b="1" dirty="0">
              <a:solidFill>
                <a:srgbClr val="FFFF00"/>
              </a:solidFill>
            </a:endParaRPr>
          </a:p>
        </p:txBody>
      </p:sp>
      <p:pic>
        <p:nvPicPr>
          <p:cNvPr id="33" name="Imagen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34" name="Imagen 3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" t="3753" r="4064" b="5992"/>
          <a:stretch/>
        </p:blipFill>
        <p:spPr>
          <a:xfrm>
            <a:off x="10679269" y="270286"/>
            <a:ext cx="1238865" cy="663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45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7" grpId="1"/>
      <p:bldP spid="10" grpId="0"/>
      <p:bldP spid="10" grpId="1"/>
      <p:bldP spid="11" grpId="0"/>
      <p:bldP spid="11" grpId="1"/>
      <p:bldP spid="14" grpId="0"/>
      <p:bldP spid="14" grpId="1"/>
      <p:bldP spid="21" grpId="0"/>
      <p:bldP spid="23" grpId="0"/>
      <p:bldP spid="26" grpId="0"/>
      <p:bldP spid="30" grpId="0"/>
      <p:bldP spid="30" grpId="1"/>
      <p:bldP spid="32" grpId="0"/>
      <p:bldP spid="32" grpId="1"/>
      <p:bldP spid="37" grpId="0"/>
      <p:bldP spid="37" grpId="1"/>
      <p:bldP spid="38" grpId="0"/>
      <p:bldP spid="38" grpId="1"/>
      <p:bldP spid="40" grpId="0"/>
      <p:bldP spid="40" grpI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472299" y="3157464"/>
            <a:ext cx="3329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200" dirty="0" smtClean="0">
                <a:solidFill>
                  <a:srgbClr val="FFC000"/>
                </a:solidFill>
              </a:rPr>
              <a:t>2-ARTICULACIONS.</a:t>
            </a:r>
            <a:endParaRPr lang="ca-ES" sz="3200" dirty="0">
              <a:solidFill>
                <a:srgbClr val="FFC00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72298" y="3682499"/>
            <a:ext cx="47748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000" dirty="0" smtClean="0"/>
              <a:t>Són </a:t>
            </a:r>
            <a:r>
              <a:rPr lang="ca-ES" sz="2000" b="1" i="1" u="sng" dirty="0" smtClean="0">
                <a:solidFill>
                  <a:srgbClr val="00B0F0"/>
                </a:solidFill>
              </a:rPr>
              <a:t>els punts on s’uneixen </a:t>
            </a:r>
            <a:r>
              <a:rPr lang="ca-ES" sz="2000" dirty="0" smtClean="0"/>
              <a:t>dos o més </a:t>
            </a:r>
            <a:r>
              <a:rPr lang="ca-ES" sz="2000" b="1" i="1" u="sng" dirty="0" smtClean="0">
                <a:solidFill>
                  <a:srgbClr val="00B0F0"/>
                </a:solidFill>
              </a:rPr>
              <a:t>ossos</a:t>
            </a:r>
            <a:r>
              <a:rPr lang="ca-ES" sz="2000" b="1" i="1" u="sng" dirty="0" smtClean="0"/>
              <a:t>.</a:t>
            </a:r>
            <a:endParaRPr lang="ca-ES" sz="2000" b="1" i="1" u="sng" dirty="0"/>
          </a:p>
        </p:txBody>
      </p:sp>
      <p:sp>
        <p:nvSpPr>
          <p:cNvPr id="7" name="Abrir llave 6"/>
          <p:cNvSpPr/>
          <p:nvPr/>
        </p:nvSpPr>
        <p:spPr>
          <a:xfrm>
            <a:off x="5086763" y="144379"/>
            <a:ext cx="591672" cy="6412804"/>
          </a:xfrm>
          <a:prstGeom prst="leftBrace">
            <a:avLst>
              <a:gd name="adj1" fmla="val 74242"/>
              <a:gd name="adj2" fmla="val 504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5987827" y="432216"/>
            <a:ext cx="5520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solidFill>
                  <a:srgbClr val="FFC000"/>
                </a:solidFill>
              </a:rPr>
              <a:t>ARTICULACIONS MÒBILS.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5552218" y="447765"/>
            <a:ext cx="524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solidFill>
                  <a:srgbClr val="FFC000"/>
                </a:solidFill>
              </a:rPr>
              <a:t>1-</a:t>
            </a:r>
            <a:endParaRPr lang="ca-ES" sz="2800" dirty="0">
              <a:solidFill>
                <a:srgbClr val="FFC000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130441" y="2642446"/>
            <a:ext cx="44046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solidFill>
                  <a:srgbClr val="FFC000"/>
                </a:solidFill>
              </a:rPr>
              <a:t>ARTICULACIONS FIXES.</a:t>
            </a:r>
            <a:endParaRPr lang="ca-ES" sz="2800" dirty="0">
              <a:solidFill>
                <a:srgbClr val="FFC000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548085" y="2630543"/>
            <a:ext cx="524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>
                <a:solidFill>
                  <a:srgbClr val="FFC000"/>
                </a:solidFill>
              </a:rPr>
              <a:t>2</a:t>
            </a:r>
            <a:r>
              <a:rPr lang="ca-ES" sz="2800" dirty="0" smtClean="0">
                <a:solidFill>
                  <a:srgbClr val="FFC000"/>
                </a:solidFill>
              </a:rPr>
              <a:t>-</a:t>
            </a:r>
            <a:endParaRPr lang="ca-ES" sz="2800" dirty="0">
              <a:solidFill>
                <a:srgbClr val="FFC000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6076653" y="5097878"/>
            <a:ext cx="4799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solidFill>
                  <a:srgbClr val="FFC000"/>
                </a:solidFill>
              </a:rPr>
              <a:t>ARTICULACIONS SEMIMÒBILS.</a:t>
            </a:r>
            <a:endParaRPr lang="ca-ES" sz="2800" dirty="0">
              <a:solidFill>
                <a:srgbClr val="FFC000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5606006" y="5097878"/>
            <a:ext cx="524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solidFill>
                  <a:srgbClr val="FFC000"/>
                </a:solidFill>
              </a:rPr>
              <a:t>3-</a:t>
            </a:r>
            <a:endParaRPr lang="ca-ES" sz="2800" dirty="0">
              <a:solidFill>
                <a:srgbClr val="FFC000"/>
              </a:solidFill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3048" y="1431786"/>
            <a:ext cx="565489" cy="565489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9381" y="1420161"/>
            <a:ext cx="577114" cy="577114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08894" y="3624537"/>
            <a:ext cx="639044" cy="631060"/>
          </a:xfrm>
          <a:prstGeom prst="rect">
            <a:avLst/>
          </a:prstGeom>
        </p:spPr>
      </p:pic>
      <p:pic>
        <p:nvPicPr>
          <p:cNvPr id="18" name="Picture 2" descr="http://www.arasaac.org/repositorio/thumbs/10/200/1/16619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5435" y="6055171"/>
            <a:ext cx="631060" cy="631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ángulo 23"/>
          <p:cNvSpPr/>
          <p:nvPr/>
        </p:nvSpPr>
        <p:spPr>
          <a:xfrm>
            <a:off x="5942170" y="917296"/>
            <a:ext cx="36420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dirty="0" smtClean="0"/>
              <a:t>Permeten </a:t>
            </a:r>
            <a:r>
              <a:rPr lang="ca-ES" b="1" i="1" u="sng" dirty="0" smtClean="0">
                <a:solidFill>
                  <a:srgbClr val="00B0F0"/>
                </a:solidFill>
              </a:rPr>
              <a:t>moure fàcilment </a:t>
            </a:r>
            <a:r>
              <a:rPr lang="ca-ES" dirty="0" smtClean="0"/>
              <a:t>els ossos.</a:t>
            </a:r>
            <a:endParaRPr lang="ca-ES" dirty="0"/>
          </a:p>
        </p:txBody>
      </p:sp>
      <p:sp>
        <p:nvSpPr>
          <p:cNvPr id="25" name="Rectángulo 24"/>
          <p:cNvSpPr/>
          <p:nvPr/>
        </p:nvSpPr>
        <p:spPr>
          <a:xfrm>
            <a:off x="6022866" y="3131618"/>
            <a:ext cx="2594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b="1" i="1" u="sng" dirty="0" smtClean="0"/>
              <a:t> </a:t>
            </a:r>
            <a:r>
              <a:rPr lang="ca-ES" b="1" i="1" u="sng" dirty="0" smtClean="0">
                <a:solidFill>
                  <a:srgbClr val="00B0F0"/>
                </a:solidFill>
              </a:rPr>
              <a:t>NO</a:t>
            </a:r>
            <a:r>
              <a:rPr lang="ca-ES" b="1" i="1" u="sng" dirty="0" smtClean="0"/>
              <a:t> </a:t>
            </a:r>
            <a:r>
              <a:rPr lang="ca-ES" dirty="0" smtClean="0"/>
              <a:t>Permeten </a:t>
            </a:r>
            <a:r>
              <a:rPr lang="ca-ES" b="1" i="1" u="sng" dirty="0" smtClean="0">
                <a:solidFill>
                  <a:srgbClr val="00B0F0"/>
                </a:solidFill>
              </a:rPr>
              <a:t>moviment</a:t>
            </a:r>
            <a:r>
              <a:rPr lang="ca-ES" dirty="0" smtClean="0"/>
              <a:t>.</a:t>
            </a:r>
            <a:endParaRPr lang="ca-ES" dirty="0"/>
          </a:p>
        </p:txBody>
      </p:sp>
      <p:sp>
        <p:nvSpPr>
          <p:cNvPr id="26" name="Rectángulo 25"/>
          <p:cNvSpPr/>
          <p:nvPr/>
        </p:nvSpPr>
        <p:spPr>
          <a:xfrm>
            <a:off x="6197678" y="5573545"/>
            <a:ext cx="31879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dirty="0" smtClean="0"/>
              <a:t>Permeten un </a:t>
            </a:r>
            <a:r>
              <a:rPr lang="ca-ES" b="1" i="1" u="sng" dirty="0" smtClean="0">
                <a:solidFill>
                  <a:srgbClr val="00B0F0"/>
                </a:solidFill>
              </a:rPr>
              <a:t>moviment lleuger</a:t>
            </a:r>
            <a:r>
              <a:rPr lang="ca-ES" b="1" i="1" u="sng" dirty="0" smtClean="0"/>
              <a:t>.</a:t>
            </a:r>
            <a:endParaRPr lang="ca-ES" b="1" i="1" u="sng" dirty="0"/>
          </a:p>
        </p:txBody>
      </p:sp>
      <p:sp>
        <p:nvSpPr>
          <p:cNvPr id="28" name="CuadroTexto 27"/>
          <p:cNvSpPr txBox="1"/>
          <p:nvPr/>
        </p:nvSpPr>
        <p:spPr>
          <a:xfrm>
            <a:off x="5942170" y="1531691"/>
            <a:ext cx="1357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Per exemple</a:t>
            </a:r>
            <a:endParaRPr lang="ca-ES" dirty="0"/>
          </a:p>
        </p:txBody>
      </p:sp>
      <p:sp>
        <p:nvSpPr>
          <p:cNvPr id="29" name="Flecha derecha 28"/>
          <p:cNvSpPr/>
          <p:nvPr/>
        </p:nvSpPr>
        <p:spPr>
          <a:xfrm>
            <a:off x="7351975" y="1624557"/>
            <a:ext cx="523964" cy="208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0" name="CuadroTexto 29"/>
          <p:cNvSpPr txBox="1"/>
          <p:nvPr/>
        </p:nvSpPr>
        <p:spPr>
          <a:xfrm>
            <a:off x="6037225" y="3711645"/>
            <a:ext cx="1357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Per exemple</a:t>
            </a:r>
            <a:endParaRPr lang="ca-ES" dirty="0"/>
          </a:p>
        </p:txBody>
      </p:sp>
      <p:sp>
        <p:nvSpPr>
          <p:cNvPr id="31" name="Flecha derecha 30"/>
          <p:cNvSpPr/>
          <p:nvPr/>
        </p:nvSpPr>
        <p:spPr>
          <a:xfrm>
            <a:off x="7447030" y="3804511"/>
            <a:ext cx="523964" cy="208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3" name="CuadroTexto 32"/>
          <p:cNvSpPr txBox="1"/>
          <p:nvPr/>
        </p:nvSpPr>
        <p:spPr>
          <a:xfrm>
            <a:off x="6209917" y="6153005"/>
            <a:ext cx="1357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Per exemple</a:t>
            </a:r>
            <a:endParaRPr lang="ca-ES" dirty="0"/>
          </a:p>
        </p:txBody>
      </p:sp>
      <p:sp>
        <p:nvSpPr>
          <p:cNvPr id="34" name="Flecha derecha 33"/>
          <p:cNvSpPr/>
          <p:nvPr/>
        </p:nvSpPr>
        <p:spPr>
          <a:xfrm>
            <a:off x="7619722" y="6245871"/>
            <a:ext cx="523964" cy="208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5" name="CuadroTexto 34"/>
          <p:cNvSpPr txBox="1"/>
          <p:nvPr/>
        </p:nvSpPr>
        <p:spPr>
          <a:xfrm>
            <a:off x="568551" y="4261516"/>
            <a:ext cx="47748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dirty="0" smtClean="0"/>
              <a:t>Hi ha diferents </a:t>
            </a:r>
            <a:r>
              <a:rPr lang="ca-ES" sz="2000" b="1" i="1" dirty="0" smtClean="0">
                <a:solidFill>
                  <a:srgbClr val="00B0F0"/>
                </a:solidFill>
              </a:rPr>
              <a:t>tipus d’articulacions</a:t>
            </a:r>
            <a:r>
              <a:rPr lang="ca-ES" sz="2000" b="1" i="1" u="sng" dirty="0" smtClean="0"/>
              <a:t>.</a:t>
            </a:r>
            <a:endParaRPr lang="ca-ES" sz="2000" b="1" i="1" u="sng" dirty="0"/>
          </a:p>
        </p:txBody>
      </p:sp>
      <p:pic>
        <p:nvPicPr>
          <p:cNvPr id="32" name="Imagen 3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36" name="Imagen 3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" t="3753" r="4064" b="5992"/>
          <a:stretch/>
        </p:blipFill>
        <p:spPr>
          <a:xfrm>
            <a:off x="10679269" y="270286"/>
            <a:ext cx="1238865" cy="663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30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24" grpId="0"/>
      <p:bldP spid="25" grpId="0"/>
      <p:bldP spid="26" grpId="0"/>
      <p:bldP spid="28" grpId="0"/>
      <p:bldP spid="29" grpId="0" animBg="1"/>
      <p:bldP spid="30" grpId="0"/>
      <p:bldP spid="31" grpId="0" animBg="1"/>
      <p:bldP spid="33" grpId="0"/>
      <p:bldP spid="34" grpId="0" animBg="1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 txBox="1">
            <a:spLocks/>
          </p:cNvSpPr>
          <p:nvPr/>
        </p:nvSpPr>
        <p:spPr>
          <a:xfrm>
            <a:off x="6452936" y="545432"/>
            <a:ext cx="6300537" cy="5743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a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325096" y="542687"/>
            <a:ext cx="3877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200" dirty="0" smtClean="0">
                <a:solidFill>
                  <a:srgbClr val="FFC000"/>
                </a:solidFill>
              </a:rPr>
              <a:t>3-LA MUSCULATURA.</a:t>
            </a:r>
            <a:endParaRPr lang="ca-ES" sz="3200" dirty="0">
              <a:solidFill>
                <a:srgbClr val="FFC000"/>
              </a:solidFill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561451" y="2192333"/>
            <a:ext cx="3802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ESTÁ </a:t>
            </a:r>
            <a:r>
              <a:rPr lang="ca-ES" b="1" i="1" u="sng" dirty="0" smtClean="0">
                <a:solidFill>
                  <a:srgbClr val="00B0F0"/>
                </a:solidFill>
              </a:rPr>
              <a:t>FORMAT</a:t>
            </a:r>
            <a:r>
              <a:rPr lang="ca-ES" dirty="0" smtClean="0"/>
              <a:t> PELS</a:t>
            </a:r>
            <a:r>
              <a:rPr lang="ca-ES" b="1" i="1" dirty="0"/>
              <a:t> </a:t>
            </a:r>
            <a:r>
              <a:rPr lang="ca-ES" b="1" i="1" u="sng" dirty="0" smtClean="0">
                <a:solidFill>
                  <a:srgbClr val="00B0F0"/>
                </a:solidFill>
              </a:rPr>
              <a:t>MÚSCULS</a:t>
            </a:r>
            <a:r>
              <a:rPr lang="ca-ES" dirty="0" smtClean="0"/>
              <a:t>.</a:t>
            </a:r>
            <a:endParaRPr lang="ca-ES" dirty="0"/>
          </a:p>
        </p:txBody>
      </p:sp>
      <p:sp>
        <p:nvSpPr>
          <p:cNvPr id="27" name="CuadroTexto 26"/>
          <p:cNvSpPr txBox="1"/>
          <p:nvPr/>
        </p:nvSpPr>
        <p:spPr>
          <a:xfrm>
            <a:off x="3718119" y="4509023"/>
            <a:ext cx="1888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HI HA MÚSCULS.</a:t>
            </a:r>
            <a:endParaRPr lang="ca-ES" dirty="0"/>
          </a:p>
        </p:txBody>
      </p:sp>
      <p:sp>
        <p:nvSpPr>
          <p:cNvPr id="28" name="CuadroTexto 27"/>
          <p:cNvSpPr txBox="1"/>
          <p:nvPr/>
        </p:nvSpPr>
        <p:spPr>
          <a:xfrm>
            <a:off x="6335388" y="3179111"/>
            <a:ext cx="1351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A) </a:t>
            </a:r>
            <a:r>
              <a:rPr lang="ca-ES" b="1" dirty="0" smtClean="0">
                <a:solidFill>
                  <a:srgbClr val="00B0F0"/>
                </a:solidFill>
              </a:rPr>
              <a:t>AMPLES</a:t>
            </a:r>
            <a:r>
              <a:rPr lang="ca-ES" dirty="0" smtClean="0"/>
              <a:t>. </a:t>
            </a:r>
            <a:endParaRPr lang="ca-ES" dirty="0"/>
          </a:p>
        </p:txBody>
      </p:sp>
      <p:sp>
        <p:nvSpPr>
          <p:cNvPr id="29" name="CuadroTexto 28"/>
          <p:cNvSpPr txBox="1"/>
          <p:nvPr/>
        </p:nvSpPr>
        <p:spPr>
          <a:xfrm>
            <a:off x="6416389" y="4502404"/>
            <a:ext cx="1115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B) </a:t>
            </a:r>
            <a:r>
              <a:rPr lang="ca-ES" b="1" dirty="0" smtClean="0">
                <a:solidFill>
                  <a:srgbClr val="00B0F0"/>
                </a:solidFill>
              </a:rPr>
              <a:t>CURTS</a:t>
            </a:r>
            <a:r>
              <a:rPr lang="ca-ES" dirty="0" smtClean="0"/>
              <a:t>.</a:t>
            </a:r>
            <a:endParaRPr lang="ca-ES" dirty="0"/>
          </a:p>
        </p:txBody>
      </p:sp>
      <p:sp>
        <p:nvSpPr>
          <p:cNvPr id="30" name="CuadroTexto 29"/>
          <p:cNvSpPr txBox="1"/>
          <p:nvPr/>
        </p:nvSpPr>
        <p:spPr>
          <a:xfrm>
            <a:off x="6462868" y="5919926"/>
            <a:ext cx="1269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C</a:t>
            </a:r>
            <a:r>
              <a:rPr lang="ca-ES" dirty="0" smtClean="0"/>
              <a:t>) </a:t>
            </a:r>
            <a:r>
              <a:rPr lang="ca-ES" dirty="0" smtClean="0">
                <a:solidFill>
                  <a:srgbClr val="00B0F0"/>
                </a:solidFill>
              </a:rPr>
              <a:t>LLARGS</a:t>
            </a:r>
            <a:r>
              <a:rPr lang="ca-ES" dirty="0" smtClean="0"/>
              <a:t>.</a:t>
            </a:r>
            <a:endParaRPr lang="ca-ES" dirty="0"/>
          </a:p>
        </p:txBody>
      </p:sp>
      <p:sp>
        <p:nvSpPr>
          <p:cNvPr id="31" name="Abrir llave 30"/>
          <p:cNvSpPr/>
          <p:nvPr/>
        </p:nvSpPr>
        <p:spPr>
          <a:xfrm>
            <a:off x="5470907" y="2960858"/>
            <a:ext cx="591672" cy="3433578"/>
          </a:xfrm>
          <a:prstGeom prst="leftBrace">
            <a:avLst>
              <a:gd name="adj1" fmla="val 74242"/>
              <a:gd name="adj2" fmla="val 504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32" name="Rectángulo 31"/>
          <p:cNvSpPr/>
          <p:nvPr/>
        </p:nvSpPr>
        <p:spPr>
          <a:xfrm>
            <a:off x="7460559" y="3173263"/>
            <a:ext cx="22383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dirty="0" smtClean="0"/>
              <a:t>PER EXEMPLE: </a:t>
            </a:r>
            <a:r>
              <a:rPr lang="ca-ES" b="1" i="1" u="sng" dirty="0" smtClean="0"/>
              <a:t>TÒRAX</a:t>
            </a:r>
            <a:endParaRPr lang="ca-ES" b="1" i="1" u="sng" dirty="0"/>
          </a:p>
        </p:txBody>
      </p:sp>
      <p:sp>
        <p:nvSpPr>
          <p:cNvPr id="33" name="Rectángulo 32"/>
          <p:cNvSpPr/>
          <p:nvPr/>
        </p:nvSpPr>
        <p:spPr>
          <a:xfrm>
            <a:off x="7353611" y="4509023"/>
            <a:ext cx="2210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dirty="0" smtClean="0"/>
              <a:t>PER EXEMPLE:</a:t>
            </a:r>
            <a:r>
              <a:rPr lang="ca-ES" b="1" i="1" u="sng" dirty="0" smtClean="0"/>
              <a:t> LA MÀ</a:t>
            </a:r>
            <a:endParaRPr lang="ca-ES" b="1" i="1" u="sng" dirty="0"/>
          </a:p>
        </p:txBody>
      </p:sp>
      <p:sp>
        <p:nvSpPr>
          <p:cNvPr id="34" name="Rectángulo 33"/>
          <p:cNvSpPr/>
          <p:nvPr/>
        </p:nvSpPr>
        <p:spPr>
          <a:xfrm>
            <a:off x="7451695" y="5929349"/>
            <a:ext cx="2626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dirty="0" smtClean="0"/>
              <a:t>PER EXEMPLE: </a:t>
            </a:r>
            <a:r>
              <a:rPr lang="ca-ES" b="1" i="1" u="sng" dirty="0" smtClean="0"/>
              <a:t>LES CAMES</a:t>
            </a:r>
            <a:endParaRPr lang="ca-ES" b="1" i="1" u="sng" dirty="0"/>
          </a:p>
        </p:txBody>
      </p:sp>
      <p:sp>
        <p:nvSpPr>
          <p:cNvPr id="39" name="Flecha derecha 38"/>
          <p:cNvSpPr/>
          <p:nvPr/>
        </p:nvSpPr>
        <p:spPr>
          <a:xfrm>
            <a:off x="10080399" y="3271016"/>
            <a:ext cx="523964" cy="208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40" name="Flecha derecha 39"/>
          <p:cNvSpPr/>
          <p:nvPr/>
        </p:nvSpPr>
        <p:spPr>
          <a:xfrm>
            <a:off x="10019393" y="4589660"/>
            <a:ext cx="523964" cy="2179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41" name="Flecha derecha 40"/>
          <p:cNvSpPr/>
          <p:nvPr/>
        </p:nvSpPr>
        <p:spPr>
          <a:xfrm>
            <a:off x="10086385" y="6027797"/>
            <a:ext cx="523964" cy="208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23" name="Imagen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531" y="2038464"/>
            <a:ext cx="757975" cy="757975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494" y="324899"/>
            <a:ext cx="1020350" cy="102035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67" t="15682" r="31401" b="67252"/>
          <a:stretch/>
        </p:blipFill>
        <p:spPr>
          <a:xfrm>
            <a:off x="10850575" y="3141885"/>
            <a:ext cx="932681" cy="466341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26" t="61120" r="27113"/>
          <a:stretch/>
        </p:blipFill>
        <p:spPr>
          <a:xfrm>
            <a:off x="10900941" y="5726240"/>
            <a:ext cx="834189" cy="756703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94" t="49195" r="26868" b="37044"/>
          <a:stretch/>
        </p:blipFill>
        <p:spPr>
          <a:xfrm>
            <a:off x="10823565" y="4470684"/>
            <a:ext cx="1026696" cy="336884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" t="3753" r="4064" b="5992"/>
          <a:stretch/>
        </p:blipFill>
        <p:spPr>
          <a:xfrm>
            <a:off x="10679269" y="270286"/>
            <a:ext cx="1238865" cy="663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63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5" grpId="0"/>
      <p:bldP spid="27" grpId="0"/>
      <p:bldP spid="28" grpId="0"/>
      <p:bldP spid="29" grpId="0"/>
      <p:bldP spid="30" grpId="0"/>
      <p:bldP spid="31" grpId="0" animBg="1"/>
      <p:bldP spid="32" grpId="0"/>
      <p:bldP spid="33" grpId="0"/>
      <p:bldP spid="34" grpId="0"/>
      <p:bldP spid="39" grpId="0" animBg="1"/>
      <p:bldP spid="40" grpId="0" animBg="1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dirty="0" smtClean="0">
                <a:solidFill>
                  <a:srgbClr val="FFC000"/>
                </a:solidFill>
              </a:rPr>
              <a:t>LES FUNCIONS DE LA MUSCULATURA.</a:t>
            </a:r>
            <a:endParaRPr lang="ca-ES" b="1" dirty="0">
              <a:solidFill>
                <a:srgbClr val="FFC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6312"/>
          </a:xfrm>
        </p:spPr>
        <p:txBody>
          <a:bodyPr>
            <a:normAutofit fontScale="92500" lnSpcReduction="10000"/>
          </a:bodyPr>
          <a:lstStyle/>
          <a:p>
            <a:r>
              <a:rPr lang="ca-ES" dirty="0" smtClean="0"/>
              <a:t>1- </a:t>
            </a:r>
            <a:r>
              <a:rPr lang="ca-ES" b="1" i="1" u="sng" dirty="0" smtClean="0">
                <a:solidFill>
                  <a:srgbClr val="00B0F0"/>
                </a:solidFill>
              </a:rPr>
              <a:t>MOU</a:t>
            </a:r>
            <a:r>
              <a:rPr lang="ca-ES" dirty="0" smtClean="0"/>
              <a:t> EL COS </a:t>
            </a:r>
            <a:r>
              <a:rPr lang="ca-ES" b="1" i="1" u="sng" dirty="0" smtClean="0">
                <a:solidFill>
                  <a:srgbClr val="00B0F0"/>
                </a:solidFill>
              </a:rPr>
              <a:t>I</a:t>
            </a:r>
            <a:r>
              <a:rPr lang="ca-ES" dirty="0" smtClean="0"/>
              <a:t> EN </a:t>
            </a:r>
            <a:r>
              <a:rPr lang="ca-ES" b="1" i="1" u="sng" dirty="0" smtClean="0">
                <a:solidFill>
                  <a:srgbClr val="00B0F0"/>
                </a:solidFill>
              </a:rPr>
              <a:t>MANTÉ LA POSTURA</a:t>
            </a:r>
            <a:r>
              <a:rPr lang="ca-ES" dirty="0" smtClean="0"/>
              <a:t>.</a:t>
            </a:r>
            <a:endParaRPr lang="ca-E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838200" y="3461920"/>
            <a:ext cx="10515600" cy="4363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dirty="0"/>
              <a:t>2</a:t>
            </a:r>
            <a:r>
              <a:rPr lang="ca-ES" dirty="0" smtClean="0"/>
              <a:t>- FA FUNCIONAR I </a:t>
            </a:r>
            <a:r>
              <a:rPr lang="ca-ES" b="1" i="1" u="sng" dirty="0" smtClean="0">
                <a:solidFill>
                  <a:srgbClr val="00B0F0"/>
                </a:solidFill>
              </a:rPr>
              <a:t>PROTEGEIX ELS ÒRGANS </a:t>
            </a:r>
            <a:r>
              <a:rPr lang="ca-ES" dirty="0" smtClean="0"/>
              <a:t>VITALS.</a:t>
            </a:r>
            <a:endParaRPr lang="ca-E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838200" y="5130299"/>
            <a:ext cx="10515600" cy="4363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dirty="0" smtClean="0"/>
              <a:t>3- </a:t>
            </a:r>
            <a:r>
              <a:rPr lang="ca-ES" b="1" i="1" u="sng" dirty="0" smtClean="0">
                <a:solidFill>
                  <a:srgbClr val="00B0F0"/>
                </a:solidFill>
              </a:rPr>
              <a:t>ESCALFA</a:t>
            </a:r>
            <a:r>
              <a:rPr lang="ca-ES" dirty="0" smtClean="0"/>
              <a:t> L’ORGANISME.</a:t>
            </a:r>
            <a:endParaRPr lang="ca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062" y="3030375"/>
            <a:ext cx="1219808" cy="121980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968" y="1435879"/>
            <a:ext cx="1215804" cy="12158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209" y="1435879"/>
            <a:ext cx="1215804" cy="121580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823" y="4725289"/>
            <a:ext cx="1231412" cy="1231412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352" y="4725289"/>
            <a:ext cx="1246331" cy="1246331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" t="3753" r="4064" b="5992"/>
          <a:stretch/>
        </p:blipFill>
        <p:spPr>
          <a:xfrm>
            <a:off x="10679269" y="270286"/>
            <a:ext cx="1238865" cy="663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71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n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6588" y="1407835"/>
            <a:ext cx="2205487" cy="5217553"/>
          </a:xfrm>
          <a:prstGeom prst="rect">
            <a:avLst/>
          </a:prstGeom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4000" b="1" dirty="0" smtClean="0">
                <a:solidFill>
                  <a:srgbClr val="FFC000"/>
                </a:solidFill>
              </a:rPr>
              <a:t>LA MUSCULATURA DEL COS.</a:t>
            </a:r>
            <a:endParaRPr lang="ca-ES" sz="4000" b="1" dirty="0">
              <a:solidFill>
                <a:srgbClr val="FFC000"/>
              </a:solidFill>
            </a:endParaRPr>
          </a:p>
        </p:txBody>
      </p:sp>
      <p:cxnSp>
        <p:nvCxnSpPr>
          <p:cNvPr id="6" name="Conector recto de flecha 5"/>
          <p:cNvCxnSpPr/>
          <p:nvPr/>
        </p:nvCxnSpPr>
        <p:spPr>
          <a:xfrm>
            <a:off x="6657472" y="1690688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9048110" y="1506023"/>
            <a:ext cx="1074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00B0F0"/>
                </a:solidFill>
              </a:rPr>
              <a:t>FRONTAL</a:t>
            </a:r>
            <a:endParaRPr lang="ca-ES" b="1" dirty="0">
              <a:solidFill>
                <a:srgbClr val="00B0F0"/>
              </a:solidFill>
            </a:endParaRPr>
          </a:p>
        </p:txBody>
      </p:sp>
      <p:cxnSp>
        <p:nvCxnSpPr>
          <p:cNvPr id="8" name="Conector recto de flecha 7"/>
          <p:cNvCxnSpPr/>
          <p:nvPr/>
        </p:nvCxnSpPr>
        <p:spPr>
          <a:xfrm>
            <a:off x="6821951" y="2196487"/>
            <a:ext cx="2012936" cy="94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8834887" y="2008221"/>
            <a:ext cx="3003746" cy="376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FF00"/>
                </a:solidFill>
              </a:rPr>
              <a:t>ESTERNOCLIDOMASTOÏDAL</a:t>
            </a:r>
            <a:endParaRPr lang="ca-ES" b="1" dirty="0">
              <a:solidFill>
                <a:srgbClr val="FFFF00"/>
              </a:solidFill>
            </a:endParaRPr>
          </a:p>
        </p:txBody>
      </p:sp>
      <p:cxnSp>
        <p:nvCxnSpPr>
          <p:cNvPr id="11" name="Conector recto de flecha 10"/>
          <p:cNvCxnSpPr/>
          <p:nvPr/>
        </p:nvCxnSpPr>
        <p:spPr>
          <a:xfrm>
            <a:off x="6821951" y="2716950"/>
            <a:ext cx="2012936" cy="94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8834887" y="2514113"/>
            <a:ext cx="3003746" cy="376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FF00"/>
                </a:solidFill>
              </a:rPr>
              <a:t>PECTORAL</a:t>
            </a:r>
            <a:endParaRPr lang="ca-ES" b="1" dirty="0">
              <a:solidFill>
                <a:srgbClr val="FFFF00"/>
              </a:solidFill>
            </a:endParaRPr>
          </a:p>
        </p:txBody>
      </p:sp>
      <p:cxnSp>
        <p:nvCxnSpPr>
          <p:cNvPr id="13" name="Conector recto de flecha 12"/>
          <p:cNvCxnSpPr/>
          <p:nvPr/>
        </p:nvCxnSpPr>
        <p:spPr>
          <a:xfrm flipH="1" flipV="1">
            <a:off x="4973046" y="3075310"/>
            <a:ext cx="1139180" cy="1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4106415" y="2906686"/>
            <a:ext cx="963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00B050"/>
                </a:solidFill>
              </a:rPr>
              <a:t>BÍCEPS</a:t>
            </a:r>
            <a:endParaRPr lang="ca-ES" b="1" dirty="0">
              <a:solidFill>
                <a:srgbClr val="00B050"/>
              </a:solidFill>
            </a:endParaRPr>
          </a:p>
        </p:txBody>
      </p:sp>
      <p:cxnSp>
        <p:nvCxnSpPr>
          <p:cNvPr id="15" name="Conector recto de flecha 14"/>
          <p:cNvCxnSpPr/>
          <p:nvPr/>
        </p:nvCxnSpPr>
        <p:spPr>
          <a:xfrm>
            <a:off x="6737611" y="3486971"/>
            <a:ext cx="2012936" cy="94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8834887" y="3298705"/>
            <a:ext cx="3003746" cy="376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FF00"/>
                </a:solidFill>
              </a:rPr>
              <a:t>ABDOMINALS</a:t>
            </a:r>
            <a:endParaRPr lang="ca-ES" b="1" dirty="0">
              <a:solidFill>
                <a:srgbClr val="FFFF00"/>
              </a:solidFill>
            </a:endParaRPr>
          </a:p>
        </p:txBody>
      </p:sp>
      <p:cxnSp>
        <p:nvCxnSpPr>
          <p:cNvPr id="17" name="Conector recto de flecha 16"/>
          <p:cNvCxnSpPr/>
          <p:nvPr/>
        </p:nvCxnSpPr>
        <p:spPr>
          <a:xfrm flipV="1">
            <a:off x="6985554" y="4592789"/>
            <a:ext cx="1829161" cy="16042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/>
          <p:cNvSpPr txBox="1"/>
          <p:nvPr/>
        </p:nvSpPr>
        <p:spPr>
          <a:xfrm>
            <a:off x="8798673" y="4408123"/>
            <a:ext cx="1660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0066"/>
                </a:solidFill>
              </a:rPr>
              <a:t>QUÀDRICEPS</a:t>
            </a:r>
            <a:endParaRPr lang="ca-ES" b="1" dirty="0">
              <a:solidFill>
                <a:srgbClr val="FF0066"/>
              </a:solidFill>
            </a:endParaRPr>
          </a:p>
        </p:txBody>
      </p:sp>
      <p:cxnSp>
        <p:nvCxnSpPr>
          <p:cNvPr id="19" name="Conector recto de flecha 18"/>
          <p:cNvCxnSpPr/>
          <p:nvPr/>
        </p:nvCxnSpPr>
        <p:spPr>
          <a:xfrm flipH="1" flipV="1">
            <a:off x="5102117" y="5459809"/>
            <a:ext cx="1667578" cy="1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uadroTexto 20"/>
          <p:cNvSpPr txBox="1"/>
          <p:nvPr/>
        </p:nvSpPr>
        <p:spPr>
          <a:xfrm>
            <a:off x="4033526" y="5275143"/>
            <a:ext cx="1201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0066"/>
                </a:solidFill>
              </a:rPr>
              <a:t>BESSONS</a:t>
            </a:r>
            <a:endParaRPr lang="ca-ES" b="1" dirty="0">
              <a:solidFill>
                <a:srgbClr val="FF0066"/>
              </a:solidFill>
            </a:endParaRPr>
          </a:p>
        </p:txBody>
      </p:sp>
      <p:cxnSp>
        <p:nvCxnSpPr>
          <p:cNvPr id="22" name="Conector recto de flecha 21"/>
          <p:cNvCxnSpPr/>
          <p:nvPr/>
        </p:nvCxnSpPr>
        <p:spPr>
          <a:xfrm>
            <a:off x="7294902" y="3099556"/>
            <a:ext cx="1624872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/>
          <p:cNvSpPr txBox="1"/>
          <p:nvPr/>
        </p:nvSpPr>
        <p:spPr>
          <a:xfrm>
            <a:off x="8956596" y="2901925"/>
            <a:ext cx="963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00B050"/>
                </a:solidFill>
              </a:rPr>
              <a:t>TRÍCEPS</a:t>
            </a:r>
            <a:endParaRPr lang="ca-ES" b="1" dirty="0">
              <a:solidFill>
                <a:srgbClr val="00B050"/>
              </a:solidFill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" t="3753" r="4064" b="5992"/>
          <a:stretch/>
        </p:blipFill>
        <p:spPr>
          <a:xfrm>
            <a:off x="10679269" y="270286"/>
            <a:ext cx="1238865" cy="663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0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7" grpId="1"/>
      <p:bldP spid="9" grpId="0"/>
      <p:bldP spid="9" grpId="1" build="allAtOnce"/>
      <p:bldP spid="12" grpId="0"/>
      <p:bldP spid="12" grpId="1" build="allAtOnce"/>
      <p:bldP spid="14" grpId="0"/>
      <p:bldP spid="14" grpId="1"/>
      <p:bldP spid="16" grpId="0"/>
      <p:bldP spid="16" grpId="1" build="allAtOnce"/>
      <p:bldP spid="18" grpId="0"/>
      <p:bldP spid="18" grpId="1"/>
      <p:bldP spid="21" grpId="0"/>
      <p:bldP spid="21" grpId="1"/>
      <p:bldP spid="23" grpId="0"/>
      <p:bldP spid="2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43539" y="2549804"/>
            <a:ext cx="72953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ESQUELET</a:t>
            </a:r>
            <a:r>
              <a:rPr lang="ca-ES" sz="2800" i="1" dirty="0">
                <a:solidFill>
                  <a:srgbClr val="00B0F0"/>
                </a:solidFill>
              </a:rPr>
              <a:t>, MUSCULATURA I </a:t>
            </a:r>
            <a:r>
              <a:rPr lang="ca-ES" sz="2800" i="1" dirty="0" smtClean="0">
                <a:solidFill>
                  <a:srgbClr val="00B0F0"/>
                </a:solidFill>
              </a:rPr>
              <a:t>ARTICULACIONS.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86753"/>
            <a:ext cx="10515600" cy="484094"/>
          </a:xfrm>
        </p:spPr>
        <p:txBody>
          <a:bodyPr/>
          <a:lstStyle/>
          <a:p>
            <a:pPr marL="0" indent="0">
              <a:buNone/>
            </a:pPr>
            <a:r>
              <a:rPr lang="ca-ES" dirty="0" smtClean="0"/>
              <a:t>L’ APARELL LOCOMOTOR ESTÀ FORMAT PER:</a:t>
            </a:r>
          </a:p>
          <a:p>
            <a:pPr marL="0" indent="0">
              <a:buNone/>
            </a:pPr>
            <a:endParaRPr lang="ca-ES" dirty="0" smtClean="0"/>
          </a:p>
        </p:txBody>
      </p:sp>
      <p:sp>
        <p:nvSpPr>
          <p:cNvPr id="7" name="Rectángulo 6"/>
          <p:cNvSpPr/>
          <p:nvPr/>
        </p:nvSpPr>
        <p:spPr>
          <a:xfrm>
            <a:off x="1156986" y="3777799"/>
            <a:ext cx="48453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ESQUELET  I MUSCULATURA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43539" y="5173459"/>
            <a:ext cx="23339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3. </a:t>
            </a:r>
            <a:r>
              <a:rPr lang="ca-ES" sz="2800" i="1" dirty="0" smtClean="0">
                <a:solidFill>
                  <a:srgbClr val="00B0F0"/>
                </a:solidFill>
              </a:rPr>
              <a:t>ESQUELET 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" t="3753" r="4064" b="5992"/>
          <a:stretch/>
        </p:blipFill>
        <p:spPr>
          <a:xfrm>
            <a:off x="10679269" y="270286"/>
            <a:ext cx="1238865" cy="663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024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</p:bldLst>
  </p:timing>
</p:sld>
</file>

<file path=ppt/theme/theme1.xml><?xml version="1.0" encoding="utf-8"?>
<a:theme xmlns:a="http://schemas.openxmlformats.org/drawingml/2006/main" name="Tema de Office">
  <a:themeElements>
    <a:clrScheme name="Verde amarillo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491</Words>
  <Application>Microsoft Office PowerPoint</Application>
  <PresentationFormat>Panorámica</PresentationFormat>
  <Paragraphs>167</Paragraphs>
  <Slides>33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LES FUNCIONS DE L’ESQUELET.</vt:lpstr>
      <vt:lpstr>ELS  OSSOS  DE  L’EQUELET</vt:lpstr>
      <vt:lpstr>Presentación de PowerPoint</vt:lpstr>
      <vt:lpstr>Presentación de PowerPoint</vt:lpstr>
      <vt:lpstr>LES FUNCIONS DE LA MUSCULATURA.</vt:lpstr>
      <vt:lpstr>LA MUSCULATURA DEL COS.</vt:lpstr>
      <vt:lpstr>QÜESTIONARI</vt:lpstr>
      <vt:lpstr>.QÜESTIONARI</vt:lpstr>
      <vt:lpstr>.QÜESTIONARI</vt:lpstr>
      <vt:lpstr>.QÜESTIONARI</vt:lpstr>
      <vt:lpstr>.QÜESTIONARI</vt:lpstr>
      <vt:lpstr>.QÜESTIONARI</vt:lpstr>
      <vt:lpstr>.QÜESTIONARI</vt:lpstr>
      <vt:lpstr>.QÜESTIONARI</vt:lpstr>
      <vt:lpstr>.QÜESTIONARI</vt:lpstr>
      <vt:lpstr>.QÜESTIONARI</vt:lpstr>
      <vt:lpstr>.QÜESTIONARI</vt:lpstr>
      <vt:lpstr>.QÜESTIONARI</vt:lpstr>
      <vt:lpstr>.QÜESTIONARI</vt:lpstr>
      <vt:lpstr>.QÜESTIONARI</vt:lpstr>
      <vt:lpstr>.QÜESTIONARI</vt:lpstr>
      <vt:lpstr>.QÜESTIONARI</vt:lpstr>
      <vt:lpstr>.QÜESTIONARI</vt:lpstr>
      <vt:lpstr>.QÜESTIONARI</vt:lpstr>
      <vt:lpstr>.QÜESTIONARI</vt:lpstr>
      <vt:lpstr>.QÜESTIONARI</vt:lpstr>
      <vt:lpstr>.QÜESTIONARI</vt:lpstr>
      <vt:lpstr>.QÜESTIONARI</vt:lpstr>
      <vt:lpstr>.QÜESTIONARI</vt:lpstr>
      <vt:lpstr>.QÜESTIONARI</vt:lpstr>
      <vt:lpstr>.QÜESTIONARI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 VACA ROMAN</dc:creator>
  <cp:lastModifiedBy>FRANCISCO JAVIER VACA ROMAN</cp:lastModifiedBy>
  <cp:revision>68</cp:revision>
  <cp:lastPrinted>2019-03-26T15:35:31Z</cp:lastPrinted>
  <dcterms:created xsi:type="dcterms:W3CDTF">2018-12-07T09:31:44Z</dcterms:created>
  <dcterms:modified xsi:type="dcterms:W3CDTF">2019-11-26T09:14:40Z</dcterms:modified>
  <cp:contentStatus/>
</cp:coreProperties>
</file>